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2" r:id="rId6"/>
    <p:sldId id="263" r:id="rId7"/>
    <p:sldId id="261" r:id="rId8"/>
    <p:sldId id="264" r:id="rId9"/>
    <p:sldId id="266" r:id="rId10"/>
    <p:sldId id="267" r:id="rId11"/>
    <p:sldId id="275" r:id="rId12"/>
    <p:sldId id="268" r:id="rId13"/>
    <p:sldId id="269" r:id="rId14"/>
    <p:sldId id="270" r:id="rId15"/>
    <p:sldId id="300" r:id="rId16"/>
    <p:sldId id="301" r:id="rId17"/>
    <p:sldId id="302" r:id="rId18"/>
    <p:sldId id="272" r:id="rId19"/>
    <p:sldId id="273" r:id="rId20"/>
    <p:sldId id="276" r:id="rId21"/>
    <p:sldId id="277" r:id="rId22"/>
    <p:sldId id="303" r:id="rId23"/>
    <p:sldId id="278" r:id="rId24"/>
    <p:sldId id="304" r:id="rId25"/>
    <p:sldId id="305" r:id="rId26"/>
    <p:sldId id="306" r:id="rId27"/>
    <p:sldId id="279" r:id="rId28"/>
    <p:sldId id="280" r:id="rId29"/>
    <p:sldId id="281" r:id="rId30"/>
    <p:sldId id="282" r:id="rId31"/>
    <p:sldId id="283" r:id="rId32"/>
    <p:sldId id="284" r:id="rId33"/>
    <p:sldId id="286" r:id="rId34"/>
    <p:sldId id="289" r:id="rId35"/>
    <p:sldId id="290" r:id="rId36"/>
    <p:sldId id="291" r:id="rId37"/>
    <p:sldId id="292" r:id="rId38"/>
    <p:sldId id="293" r:id="rId39"/>
    <p:sldId id="297" r:id="rId40"/>
    <p:sldId id="298" r:id="rId41"/>
    <p:sldId id="287" r:id="rId42"/>
    <p:sldId id="294" r:id="rId43"/>
    <p:sldId id="288" r:id="rId44"/>
    <p:sldId id="296" r:id="rId45"/>
    <p:sldId id="299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13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B0FB0C-CEC5-4584-81F8-5C3ABB7E75EA}" type="doc">
      <dgm:prSet loTypeId="urn:microsoft.com/office/officeart/2005/8/layout/cycle6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40F13D06-F09A-4FA4-9B99-25A48170B7ED}">
      <dgm:prSet phldrT="[Текст]" custT="1"/>
      <dgm:spPr/>
      <dgm:t>
        <a:bodyPr/>
        <a:lstStyle/>
        <a:p>
          <a:r>
            <a:rPr lang="uk-UA" sz="2400" dirty="0" smtClean="0"/>
            <a:t>«Мінливі перспективи»</a:t>
          </a:r>
          <a:endParaRPr lang="ru-RU" sz="2400" dirty="0"/>
        </a:p>
      </dgm:t>
    </dgm:pt>
    <dgm:pt modelId="{8571AE37-F57D-4EAA-97C3-8B608C459D88}" type="parTrans" cxnId="{E7BF8759-3613-402F-9C3D-1BE3675C5DE8}">
      <dgm:prSet/>
      <dgm:spPr/>
      <dgm:t>
        <a:bodyPr/>
        <a:lstStyle/>
        <a:p>
          <a:endParaRPr lang="ru-RU"/>
        </a:p>
      </dgm:t>
    </dgm:pt>
    <dgm:pt modelId="{5E0D254B-EC55-45B6-A3A9-11ADC522F058}" type="sibTrans" cxnId="{E7BF8759-3613-402F-9C3D-1BE3675C5DE8}">
      <dgm:prSet/>
      <dgm:spPr/>
      <dgm:t>
        <a:bodyPr/>
        <a:lstStyle/>
        <a:p>
          <a:endParaRPr lang="ru-RU"/>
        </a:p>
      </dgm:t>
    </dgm:pt>
    <dgm:pt modelId="{609AE768-97C4-4960-AD9A-F9C5753846C6}">
      <dgm:prSet phldrT="[Текст]" custT="1"/>
      <dgm:spPr/>
      <dgm:t>
        <a:bodyPr/>
        <a:lstStyle/>
        <a:p>
          <a:r>
            <a:rPr lang="uk-UA" sz="2400" dirty="0" smtClean="0"/>
            <a:t>«Порушена послідовність»</a:t>
          </a:r>
          <a:endParaRPr lang="ru-RU" sz="2400" dirty="0"/>
        </a:p>
      </dgm:t>
    </dgm:pt>
    <dgm:pt modelId="{647A8EFC-48CF-47F2-A610-B6353FAB7D6D}" type="parTrans" cxnId="{D4474BCE-638C-4DF4-B824-C3FFC2DAA72F}">
      <dgm:prSet/>
      <dgm:spPr/>
      <dgm:t>
        <a:bodyPr/>
        <a:lstStyle/>
        <a:p>
          <a:endParaRPr lang="ru-RU"/>
        </a:p>
      </dgm:t>
    </dgm:pt>
    <dgm:pt modelId="{89AC35E0-9C01-4664-B83B-6F7631913DB1}" type="sibTrans" cxnId="{D4474BCE-638C-4DF4-B824-C3FFC2DAA72F}">
      <dgm:prSet/>
      <dgm:spPr/>
      <dgm:t>
        <a:bodyPr/>
        <a:lstStyle/>
        <a:p>
          <a:endParaRPr lang="ru-RU"/>
        </a:p>
      </dgm:t>
    </dgm:pt>
    <dgm:pt modelId="{5A5EC10C-7706-4D66-B726-B48DB16A9255}">
      <dgm:prSet phldrT="[Текст]" custT="1"/>
      <dgm:spPr/>
      <dgm:t>
        <a:bodyPr/>
        <a:lstStyle/>
        <a:p>
          <a:r>
            <a:rPr lang="uk-UA" sz="2400" dirty="0" smtClean="0"/>
            <a:t>«Школа  цінностей»</a:t>
          </a:r>
          <a:endParaRPr lang="ru-RU" sz="2400" dirty="0"/>
        </a:p>
      </dgm:t>
    </dgm:pt>
    <dgm:pt modelId="{2683839B-1C6C-4188-B082-984A1CF646F6}" type="parTrans" cxnId="{ADA91415-DCEC-453B-99C9-166DADEE137B}">
      <dgm:prSet/>
      <dgm:spPr/>
      <dgm:t>
        <a:bodyPr/>
        <a:lstStyle/>
        <a:p>
          <a:endParaRPr lang="ru-RU"/>
        </a:p>
      </dgm:t>
    </dgm:pt>
    <dgm:pt modelId="{B8350014-507C-4CE2-B458-87403F967D84}" type="sibTrans" cxnId="{ADA91415-DCEC-453B-99C9-166DADEE137B}">
      <dgm:prSet/>
      <dgm:spPr/>
      <dgm:t>
        <a:bodyPr/>
        <a:lstStyle/>
        <a:p>
          <a:endParaRPr lang="ru-RU"/>
        </a:p>
      </dgm:t>
    </dgm:pt>
    <dgm:pt modelId="{CEC84FE7-705A-4F5D-86C4-C58C5BB5586F}">
      <dgm:prSet custT="1"/>
      <dgm:spPr/>
      <dgm:t>
        <a:bodyPr/>
        <a:lstStyle/>
        <a:p>
          <a:r>
            <a:rPr lang="uk-UA" sz="2400" dirty="0" smtClean="0"/>
            <a:t>«Павутинка дискусії</a:t>
          </a:r>
          <a:endParaRPr lang="ru-RU" sz="2400" dirty="0"/>
        </a:p>
      </dgm:t>
    </dgm:pt>
    <dgm:pt modelId="{ABC63AC5-8480-4392-9372-CF5CC0979A73}" type="parTrans" cxnId="{AE70015C-E28F-4A12-816C-BFA55AA1A1E4}">
      <dgm:prSet/>
      <dgm:spPr/>
      <dgm:t>
        <a:bodyPr/>
        <a:lstStyle/>
        <a:p>
          <a:endParaRPr lang="ru-RU"/>
        </a:p>
      </dgm:t>
    </dgm:pt>
    <dgm:pt modelId="{B77ACA09-5CB0-4B50-B9BB-9EC691DA4C47}" type="sibTrans" cxnId="{AE70015C-E28F-4A12-816C-BFA55AA1A1E4}">
      <dgm:prSet/>
      <dgm:spPr/>
      <dgm:t>
        <a:bodyPr/>
        <a:lstStyle/>
        <a:p>
          <a:endParaRPr lang="ru-RU"/>
        </a:p>
      </dgm:t>
    </dgm:pt>
    <dgm:pt modelId="{1D85D8F3-7158-4161-BBA8-D125D8D86053}">
      <dgm:prSet custT="1"/>
      <dgm:spPr/>
      <dgm:t>
        <a:bodyPr/>
        <a:lstStyle/>
        <a:p>
          <a:r>
            <a:rPr lang="uk-UA" sz="2400" dirty="0" smtClean="0"/>
            <a:t>«Методика взаємних запитань»</a:t>
          </a:r>
          <a:endParaRPr lang="ru-RU" sz="2400" dirty="0"/>
        </a:p>
      </dgm:t>
    </dgm:pt>
    <dgm:pt modelId="{EAEEAFC4-ACDA-4D2C-886E-98298766DFCD}" type="parTrans" cxnId="{BB5C1AEF-1DE8-4213-BBEC-C913E248B9E9}">
      <dgm:prSet/>
      <dgm:spPr/>
      <dgm:t>
        <a:bodyPr/>
        <a:lstStyle/>
        <a:p>
          <a:endParaRPr lang="ru-RU"/>
        </a:p>
      </dgm:t>
    </dgm:pt>
    <dgm:pt modelId="{9948CB0C-5FE2-4A66-A0A8-BD732344BA33}" type="sibTrans" cxnId="{BB5C1AEF-1DE8-4213-BBEC-C913E248B9E9}">
      <dgm:prSet/>
      <dgm:spPr/>
      <dgm:t>
        <a:bodyPr/>
        <a:lstStyle/>
        <a:p>
          <a:endParaRPr lang="ru-RU"/>
        </a:p>
      </dgm:t>
    </dgm:pt>
    <dgm:pt modelId="{663996D6-C0A8-47A0-A49B-D9DC61FBB929}">
      <dgm:prSet custT="1"/>
      <dgm:spPr/>
      <dgm:t>
        <a:bodyPr/>
        <a:lstStyle/>
        <a:p>
          <a:r>
            <a:rPr lang="uk-UA" sz="2400" dirty="0" smtClean="0"/>
            <a:t>«Взаємне навчання»</a:t>
          </a:r>
          <a:endParaRPr lang="ru-RU" sz="2400" dirty="0"/>
        </a:p>
      </dgm:t>
    </dgm:pt>
    <dgm:pt modelId="{CA0597B4-10B5-4CC7-AD4B-D875D42017C4}" type="parTrans" cxnId="{7C0A3E9D-3BE0-4CAA-9D6B-8A627FAC29DF}">
      <dgm:prSet/>
      <dgm:spPr/>
      <dgm:t>
        <a:bodyPr/>
        <a:lstStyle/>
        <a:p>
          <a:endParaRPr lang="ru-RU"/>
        </a:p>
      </dgm:t>
    </dgm:pt>
    <dgm:pt modelId="{0296FF20-FA56-48AB-A675-0A42A81602C6}" type="sibTrans" cxnId="{7C0A3E9D-3BE0-4CAA-9D6B-8A627FAC29DF}">
      <dgm:prSet/>
      <dgm:spPr/>
      <dgm:t>
        <a:bodyPr/>
        <a:lstStyle/>
        <a:p>
          <a:endParaRPr lang="ru-RU"/>
        </a:p>
      </dgm:t>
    </dgm:pt>
    <dgm:pt modelId="{1B2B76B2-549D-4CD6-9CDB-BD3C508BCF0E}">
      <dgm:prSet custT="1"/>
      <dgm:spPr/>
      <dgm:t>
        <a:bodyPr/>
        <a:lstStyle/>
        <a:p>
          <a:r>
            <a:rPr lang="uk-UA" sz="2400" dirty="0" smtClean="0"/>
            <a:t>«Дебати»</a:t>
          </a:r>
          <a:endParaRPr lang="ru-RU" sz="2400" dirty="0"/>
        </a:p>
      </dgm:t>
    </dgm:pt>
    <dgm:pt modelId="{1EA8E2BA-CEE7-499F-8E75-1BE28F4C19BE}" type="parTrans" cxnId="{A54C745A-68CD-464D-A58D-4874A2F8A6CA}">
      <dgm:prSet/>
      <dgm:spPr/>
      <dgm:t>
        <a:bodyPr/>
        <a:lstStyle/>
        <a:p>
          <a:endParaRPr lang="ru-RU"/>
        </a:p>
      </dgm:t>
    </dgm:pt>
    <dgm:pt modelId="{1E35D344-5AD7-463A-B292-16C899C3A142}" type="sibTrans" cxnId="{A54C745A-68CD-464D-A58D-4874A2F8A6CA}">
      <dgm:prSet/>
      <dgm:spPr/>
      <dgm:t>
        <a:bodyPr/>
        <a:lstStyle/>
        <a:p>
          <a:endParaRPr lang="ru-RU"/>
        </a:p>
      </dgm:t>
    </dgm:pt>
    <dgm:pt modelId="{1B656700-C6D3-4552-9D2A-1AC55A9A26F1}" type="pres">
      <dgm:prSet presAssocID="{AFB0FB0C-CEC5-4584-81F8-5C3ABB7E75E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EA5244-3EAA-4CED-9987-73DDBC26EB9C}" type="pres">
      <dgm:prSet presAssocID="{40F13D06-F09A-4FA4-9B99-25A48170B7ED}" presName="node" presStyleLbl="node1" presStyleIdx="0" presStyleCnt="7" custScaleX="200978" custScaleY="148028" custRadScaleRad="96837" custRadScaleInc="8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5F9D0-08A0-48D3-885A-916A3300291C}" type="pres">
      <dgm:prSet presAssocID="{40F13D06-F09A-4FA4-9B99-25A48170B7ED}" presName="spNode" presStyleCnt="0"/>
      <dgm:spPr/>
    </dgm:pt>
    <dgm:pt modelId="{9EB5C9AC-6D64-4B23-87D7-4DE6FFE12DF1}" type="pres">
      <dgm:prSet presAssocID="{5E0D254B-EC55-45B6-A3A9-11ADC522F058}" presName="sibTrans" presStyleLbl="sibTrans1D1" presStyleIdx="0" presStyleCnt="7"/>
      <dgm:spPr/>
      <dgm:t>
        <a:bodyPr/>
        <a:lstStyle/>
        <a:p>
          <a:endParaRPr lang="ru-RU"/>
        </a:p>
      </dgm:t>
    </dgm:pt>
    <dgm:pt modelId="{3FEDB9AC-2B88-427A-B84D-E7B539F32C5C}" type="pres">
      <dgm:prSet presAssocID="{CEC84FE7-705A-4F5D-86C4-C58C5BB5586F}" presName="node" presStyleLbl="node1" presStyleIdx="1" presStyleCnt="7" custScaleX="230718" custScaleY="151499" custRadScaleRad="106204" custRadScaleInc="86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B9E4A-B782-4082-AA1D-D8CD4C83B3AC}" type="pres">
      <dgm:prSet presAssocID="{CEC84FE7-705A-4F5D-86C4-C58C5BB5586F}" presName="spNode" presStyleCnt="0"/>
      <dgm:spPr/>
    </dgm:pt>
    <dgm:pt modelId="{72D00FB9-1D01-4614-B88C-BFC2EF6A6132}" type="pres">
      <dgm:prSet presAssocID="{B77ACA09-5CB0-4B50-B9BB-9EC691DA4C47}" presName="sibTrans" presStyleLbl="sibTrans1D1" presStyleIdx="1" presStyleCnt="7"/>
      <dgm:spPr/>
      <dgm:t>
        <a:bodyPr/>
        <a:lstStyle/>
        <a:p>
          <a:endParaRPr lang="ru-RU"/>
        </a:p>
      </dgm:t>
    </dgm:pt>
    <dgm:pt modelId="{DC8491AC-A416-44B9-9498-C3AA4511D2AE}" type="pres">
      <dgm:prSet presAssocID="{1B2B76B2-549D-4CD6-9CDB-BD3C508BCF0E}" presName="node" presStyleLbl="node1" presStyleIdx="2" presStyleCnt="7" custScaleX="192263" custScaleY="157692" custRadScaleRad="105830" custRadScaleInc="-5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5BB27-E96D-4CC3-9573-F62EE6F90518}" type="pres">
      <dgm:prSet presAssocID="{1B2B76B2-549D-4CD6-9CDB-BD3C508BCF0E}" presName="spNode" presStyleCnt="0"/>
      <dgm:spPr/>
    </dgm:pt>
    <dgm:pt modelId="{545DE67A-077B-4E16-92AD-03B3558DD40E}" type="pres">
      <dgm:prSet presAssocID="{1E35D344-5AD7-463A-B292-16C899C3A142}" presName="sibTrans" presStyleLbl="sibTrans1D1" presStyleIdx="2" presStyleCnt="7"/>
      <dgm:spPr/>
      <dgm:t>
        <a:bodyPr/>
        <a:lstStyle/>
        <a:p>
          <a:endParaRPr lang="ru-RU"/>
        </a:p>
      </dgm:t>
    </dgm:pt>
    <dgm:pt modelId="{9BFA4CDA-0BB0-419D-9B84-35A48781CA10}" type="pres">
      <dgm:prSet presAssocID="{663996D6-C0A8-47A0-A49B-D9DC61FBB929}" presName="node" presStyleLbl="node1" presStyleIdx="3" presStyleCnt="7" custScaleX="165717" custScaleY="163927" custRadScaleRad="104961" custRadScaleInc="-52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14FBB9-BFD1-460A-9F7B-1C25ADC5D4AC}" type="pres">
      <dgm:prSet presAssocID="{663996D6-C0A8-47A0-A49B-D9DC61FBB929}" presName="spNode" presStyleCnt="0"/>
      <dgm:spPr/>
    </dgm:pt>
    <dgm:pt modelId="{B0328BD7-8E10-4C97-830B-F6EC1704C928}" type="pres">
      <dgm:prSet presAssocID="{0296FF20-FA56-48AB-A675-0A42A81602C6}" presName="sibTrans" presStyleLbl="sibTrans1D1" presStyleIdx="3" presStyleCnt="7"/>
      <dgm:spPr/>
      <dgm:t>
        <a:bodyPr/>
        <a:lstStyle/>
        <a:p>
          <a:endParaRPr lang="ru-RU"/>
        </a:p>
      </dgm:t>
    </dgm:pt>
    <dgm:pt modelId="{E5854DD6-BDA6-4C39-BB0A-9D8AAF1C6BC2}" type="pres">
      <dgm:prSet presAssocID="{1D85D8F3-7158-4161-BBA8-D125D8D86053}" presName="node" presStyleLbl="node1" presStyleIdx="4" presStyleCnt="7" custScaleX="183282" custScaleY="165953" custRadScaleRad="104322" custRadScaleInc="65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0F346-69FB-42CB-A65F-91E4CB380048}" type="pres">
      <dgm:prSet presAssocID="{1D85D8F3-7158-4161-BBA8-D125D8D86053}" presName="spNode" presStyleCnt="0"/>
      <dgm:spPr/>
    </dgm:pt>
    <dgm:pt modelId="{16718AFD-1A1E-461B-AE45-AE795B075F14}" type="pres">
      <dgm:prSet presAssocID="{9948CB0C-5FE2-4A66-A0A8-BD732344BA33}" presName="sibTrans" presStyleLbl="sibTrans1D1" presStyleIdx="4" presStyleCnt="7"/>
      <dgm:spPr/>
      <dgm:t>
        <a:bodyPr/>
        <a:lstStyle/>
        <a:p>
          <a:endParaRPr lang="ru-RU"/>
        </a:p>
      </dgm:t>
    </dgm:pt>
    <dgm:pt modelId="{03086D95-E535-4154-AF71-875CC3961D70}" type="pres">
      <dgm:prSet presAssocID="{609AE768-97C4-4960-AD9A-F9C5753846C6}" presName="node" presStyleLbl="node1" presStyleIdx="5" presStyleCnt="7" custScaleX="204663" custScaleY="157692" custRadScaleRad="112352" custRadScaleInc="9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988C48-8EA0-4AE1-B434-519A22541252}" type="pres">
      <dgm:prSet presAssocID="{609AE768-97C4-4960-AD9A-F9C5753846C6}" presName="spNode" presStyleCnt="0"/>
      <dgm:spPr/>
    </dgm:pt>
    <dgm:pt modelId="{77DE741E-3A8E-4C36-99E7-923CD52B724B}" type="pres">
      <dgm:prSet presAssocID="{89AC35E0-9C01-4664-B83B-6F7631913DB1}" presName="sibTrans" presStyleLbl="sibTrans1D1" presStyleIdx="5" presStyleCnt="7"/>
      <dgm:spPr/>
      <dgm:t>
        <a:bodyPr/>
        <a:lstStyle/>
        <a:p>
          <a:endParaRPr lang="ru-RU"/>
        </a:p>
      </dgm:t>
    </dgm:pt>
    <dgm:pt modelId="{08243AE8-9377-443A-9599-DACA66606E1D}" type="pres">
      <dgm:prSet presAssocID="{5A5EC10C-7706-4D66-B726-B48DB16A9255}" presName="node" presStyleLbl="node1" presStyleIdx="6" presStyleCnt="7" custScaleX="216973" custScaleY="126352" custRadScaleRad="112225" custRadScaleInc="-690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A0B72-C3AD-44FB-958A-E9FE0562476B}" type="pres">
      <dgm:prSet presAssocID="{5A5EC10C-7706-4D66-B726-B48DB16A9255}" presName="spNode" presStyleCnt="0"/>
      <dgm:spPr/>
    </dgm:pt>
    <dgm:pt modelId="{5183CAF0-5B5A-4F55-A93D-56106417E8EE}" type="pres">
      <dgm:prSet presAssocID="{B8350014-507C-4CE2-B458-87403F967D84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FC32517C-AE6B-49FB-BC06-8882B496BDE1}" type="presOf" srcId="{1D85D8F3-7158-4161-BBA8-D125D8D86053}" destId="{E5854DD6-BDA6-4C39-BB0A-9D8AAF1C6BC2}" srcOrd="0" destOrd="0" presId="urn:microsoft.com/office/officeart/2005/8/layout/cycle6"/>
    <dgm:cxn modelId="{7C0A3E9D-3BE0-4CAA-9D6B-8A627FAC29DF}" srcId="{AFB0FB0C-CEC5-4584-81F8-5C3ABB7E75EA}" destId="{663996D6-C0A8-47A0-A49B-D9DC61FBB929}" srcOrd="3" destOrd="0" parTransId="{CA0597B4-10B5-4CC7-AD4B-D875D42017C4}" sibTransId="{0296FF20-FA56-48AB-A675-0A42A81602C6}"/>
    <dgm:cxn modelId="{D4474BCE-638C-4DF4-B824-C3FFC2DAA72F}" srcId="{AFB0FB0C-CEC5-4584-81F8-5C3ABB7E75EA}" destId="{609AE768-97C4-4960-AD9A-F9C5753846C6}" srcOrd="5" destOrd="0" parTransId="{647A8EFC-48CF-47F2-A610-B6353FAB7D6D}" sibTransId="{89AC35E0-9C01-4664-B83B-6F7631913DB1}"/>
    <dgm:cxn modelId="{DB7A80D8-C6FC-49AA-9266-AD1B8E4C5921}" type="presOf" srcId="{663996D6-C0A8-47A0-A49B-D9DC61FBB929}" destId="{9BFA4CDA-0BB0-419D-9B84-35A48781CA10}" srcOrd="0" destOrd="0" presId="urn:microsoft.com/office/officeart/2005/8/layout/cycle6"/>
    <dgm:cxn modelId="{4BCD599E-B67E-414E-A449-785E5E165088}" type="presOf" srcId="{609AE768-97C4-4960-AD9A-F9C5753846C6}" destId="{03086D95-E535-4154-AF71-875CC3961D70}" srcOrd="0" destOrd="0" presId="urn:microsoft.com/office/officeart/2005/8/layout/cycle6"/>
    <dgm:cxn modelId="{9404952F-A287-48A4-9FC8-95E56469010D}" type="presOf" srcId="{40F13D06-F09A-4FA4-9B99-25A48170B7ED}" destId="{DBEA5244-3EAA-4CED-9987-73DDBC26EB9C}" srcOrd="0" destOrd="0" presId="urn:microsoft.com/office/officeart/2005/8/layout/cycle6"/>
    <dgm:cxn modelId="{E7BF8759-3613-402F-9C3D-1BE3675C5DE8}" srcId="{AFB0FB0C-CEC5-4584-81F8-5C3ABB7E75EA}" destId="{40F13D06-F09A-4FA4-9B99-25A48170B7ED}" srcOrd="0" destOrd="0" parTransId="{8571AE37-F57D-4EAA-97C3-8B608C459D88}" sibTransId="{5E0D254B-EC55-45B6-A3A9-11ADC522F058}"/>
    <dgm:cxn modelId="{938D392E-5FB0-413E-A992-472A1804CF00}" type="presOf" srcId="{B77ACA09-5CB0-4B50-B9BB-9EC691DA4C47}" destId="{72D00FB9-1D01-4614-B88C-BFC2EF6A6132}" srcOrd="0" destOrd="0" presId="urn:microsoft.com/office/officeart/2005/8/layout/cycle6"/>
    <dgm:cxn modelId="{63CE1991-517A-4870-87F2-1C4BE6643F33}" type="presOf" srcId="{1B2B76B2-549D-4CD6-9CDB-BD3C508BCF0E}" destId="{DC8491AC-A416-44B9-9498-C3AA4511D2AE}" srcOrd="0" destOrd="0" presId="urn:microsoft.com/office/officeart/2005/8/layout/cycle6"/>
    <dgm:cxn modelId="{8B5D590B-7F91-4605-B355-6CC00744E792}" type="presOf" srcId="{5A5EC10C-7706-4D66-B726-B48DB16A9255}" destId="{08243AE8-9377-443A-9599-DACA66606E1D}" srcOrd="0" destOrd="0" presId="urn:microsoft.com/office/officeart/2005/8/layout/cycle6"/>
    <dgm:cxn modelId="{EA582FAF-914E-4EF7-84CC-9C3119E45D45}" type="presOf" srcId="{5E0D254B-EC55-45B6-A3A9-11ADC522F058}" destId="{9EB5C9AC-6D64-4B23-87D7-4DE6FFE12DF1}" srcOrd="0" destOrd="0" presId="urn:microsoft.com/office/officeart/2005/8/layout/cycle6"/>
    <dgm:cxn modelId="{CC6DF428-F907-4680-AF32-DA0C7DA02328}" type="presOf" srcId="{CEC84FE7-705A-4F5D-86C4-C58C5BB5586F}" destId="{3FEDB9AC-2B88-427A-B84D-E7B539F32C5C}" srcOrd="0" destOrd="0" presId="urn:microsoft.com/office/officeart/2005/8/layout/cycle6"/>
    <dgm:cxn modelId="{AE70015C-E28F-4A12-816C-BFA55AA1A1E4}" srcId="{AFB0FB0C-CEC5-4584-81F8-5C3ABB7E75EA}" destId="{CEC84FE7-705A-4F5D-86C4-C58C5BB5586F}" srcOrd="1" destOrd="0" parTransId="{ABC63AC5-8480-4392-9372-CF5CC0979A73}" sibTransId="{B77ACA09-5CB0-4B50-B9BB-9EC691DA4C47}"/>
    <dgm:cxn modelId="{BB5C1AEF-1DE8-4213-BBEC-C913E248B9E9}" srcId="{AFB0FB0C-CEC5-4584-81F8-5C3ABB7E75EA}" destId="{1D85D8F3-7158-4161-BBA8-D125D8D86053}" srcOrd="4" destOrd="0" parTransId="{EAEEAFC4-ACDA-4D2C-886E-98298766DFCD}" sibTransId="{9948CB0C-5FE2-4A66-A0A8-BD732344BA33}"/>
    <dgm:cxn modelId="{ADA91415-DCEC-453B-99C9-166DADEE137B}" srcId="{AFB0FB0C-CEC5-4584-81F8-5C3ABB7E75EA}" destId="{5A5EC10C-7706-4D66-B726-B48DB16A9255}" srcOrd="6" destOrd="0" parTransId="{2683839B-1C6C-4188-B082-984A1CF646F6}" sibTransId="{B8350014-507C-4CE2-B458-87403F967D84}"/>
    <dgm:cxn modelId="{CE7E802A-CF4C-42BB-BA71-612138861E3D}" type="presOf" srcId="{B8350014-507C-4CE2-B458-87403F967D84}" destId="{5183CAF0-5B5A-4F55-A93D-56106417E8EE}" srcOrd="0" destOrd="0" presId="urn:microsoft.com/office/officeart/2005/8/layout/cycle6"/>
    <dgm:cxn modelId="{223A5854-6A79-40FF-950B-F3B06F964512}" type="presOf" srcId="{0296FF20-FA56-48AB-A675-0A42A81602C6}" destId="{B0328BD7-8E10-4C97-830B-F6EC1704C928}" srcOrd="0" destOrd="0" presId="urn:microsoft.com/office/officeart/2005/8/layout/cycle6"/>
    <dgm:cxn modelId="{7C6F334D-FF81-491C-83DC-E67919D8CE11}" type="presOf" srcId="{1E35D344-5AD7-463A-B292-16C899C3A142}" destId="{545DE67A-077B-4E16-92AD-03B3558DD40E}" srcOrd="0" destOrd="0" presId="urn:microsoft.com/office/officeart/2005/8/layout/cycle6"/>
    <dgm:cxn modelId="{8AA81567-21BD-4389-899A-90DCC1C1103A}" type="presOf" srcId="{89AC35E0-9C01-4664-B83B-6F7631913DB1}" destId="{77DE741E-3A8E-4C36-99E7-923CD52B724B}" srcOrd="0" destOrd="0" presId="urn:microsoft.com/office/officeart/2005/8/layout/cycle6"/>
    <dgm:cxn modelId="{688E768F-FF0A-4852-ACF8-3ED87463BA14}" type="presOf" srcId="{AFB0FB0C-CEC5-4584-81F8-5C3ABB7E75EA}" destId="{1B656700-C6D3-4552-9D2A-1AC55A9A26F1}" srcOrd="0" destOrd="0" presId="urn:microsoft.com/office/officeart/2005/8/layout/cycle6"/>
    <dgm:cxn modelId="{AF2785D4-6684-44D5-89F1-CF2A746D7AEB}" type="presOf" srcId="{9948CB0C-5FE2-4A66-A0A8-BD732344BA33}" destId="{16718AFD-1A1E-461B-AE45-AE795B075F14}" srcOrd="0" destOrd="0" presId="urn:microsoft.com/office/officeart/2005/8/layout/cycle6"/>
    <dgm:cxn modelId="{A54C745A-68CD-464D-A58D-4874A2F8A6CA}" srcId="{AFB0FB0C-CEC5-4584-81F8-5C3ABB7E75EA}" destId="{1B2B76B2-549D-4CD6-9CDB-BD3C508BCF0E}" srcOrd="2" destOrd="0" parTransId="{1EA8E2BA-CEE7-499F-8E75-1BE28F4C19BE}" sibTransId="{1E35D344-5AD7-463A-B292-16C899C3A142}"/>
    <dgm:cxn modelId="{C78120DC-D407-43A8-BFE3-4EF991FA5CA8}" type="presParOf" srcId="{1B656700-C6D3-4552-9D2A-1AC55A9A26F1}" destId="{DBEA5244-3EAA-4CED-9987-73DDBC26EB9C}" srcOrd="0" destOrd="0" presId="urn:microsoft.com/office/officeart/2005/8/layout/cycle6"/>
    <dgm:cxn modelId="{4E548F37-122F-49CD-B948-7513067C5839}" type="presParOf" srcId="{1B656700-C6D3-4552-9D2A-1AC55A9A26F1}" destId="{B235F9D0-08A0-48D3-885A-916A3300291C}" srcOrd="1" destOrd="0" presId="urn:microsoft.com/office/officeart/2005/8/layout/cycle6"/>
    <dgm:cxn modelId="{CA7E5A7B-2AF8-4370-B634-A718DDCDFD6B}" type="presParOf" srcId="{1B656700-C6D3-4552-9D2A-1AC55A9A26F1}" destId="{9EB5C9AC-6D64-4B23-87D7-4DE6FFE12DF1}" srcOrd="2" destOrd="0" presId="urn:microsoft.com/office/officeart/2005/8/layout/cycle6"/>
    <dgm:cxn modelId="{6BCAE354-3E6F-44E0-A186-AEFDAE4D780E}" type="presParOf" srcId="{1B656700-C6D3-4552-9D2A-1AC55A9A26F1}" destId="{3FEDB9AC-2B88-427A-B84D-E7B539F32C5C}" srcOrd="3" destOrd="0" presId="urn:microsoft.com/office/officeart/2005/8/layout/cycle6"/>
    <dgm:cxn modelId="{A34FEDDA-A9EC-4B1C-8A2D-54330939DFB4}" type="presParOf" srcId="{1B656700-C6D3-4552-9D2A-1AC55A9A26F1}" destId="{A7CB9E4A-B782-4082-AA1D-D8CD4C83B3AC}" srcOrd="4" destOrd="0" presId="urn:microsoft.com/office/officeart/2005/8/layout/cycle6"/>
    <dgm:cxn modelId="{E3A045DC-6859-4225-88CD-6FF3B0F0E4E8}" type="presParOf" srcId="{1B656700-C6D3-4552-9D2A-1AC55A9A26F1}" destId="{72D00FB9-1D01-4614-B88C-BFC2EF6A6132}" srcOrd="5" destOrd="0" presId="urn:microsoft.com/office/officeart/2005/8/layout/cycle6"/>
    <dgm:cxn modelId="{057C26C5-7937-432B-9A8D-8B808F30D3F6}" type="presParOf" srcId="{1B656700-C6D3-4552-9D2A-1AC55A9A26F1}" destId="{DC8491AC-A416-44B9-9498-C3AA4511D2AE}" srcOrd="6" destOrd="0" presId="urn:microsoft.com/office/officeart/2005/8/layout/cycle6"/>
    <dgm:cxn modelId="{0BF0CF05-8817-4634-A022-1E60BA9F1F21}" type="presParOf" srcId="{1B656700-C6D3-4552-9D2A-1AC55A9A26F1}" destId="{1915BB27-E96D-4CC3-9573-F62EE6F90518}" srcOrd="7" destOrd="0" presId="urn:microsoft.com/office/officeart/2005/8/layout/cycle6"/>
    <dgm:cxn modelId="{BEF594EE-0AE6-455D-B0F3-670CE0A92EB6}" type="presParOf" srcId="{1B656700-C6D3-4552-9D2A-1AC55A9A26F1}" destId="{545DE67A-077B-4E16-92AD-03B3558DD40E}" srcOrd="8" destOrd="0" presId="urn:microsoft.com/office/officeart/2005/8/layout/cycle6"/>
    <dgm:cxn modelId="{B6E6D2AC-35A4-4876-8338-9C5C12C08BEA}" type="presParOf" srcId="{1B656700-C6D3-4552-9D2A-1AC55A9A26F1}" destId="{9BFA4CDA-0BB0-419D-9B84-35A48781CA10}" srcOrd="9" destOrd="0" presId="urn:microsoft.com/office/officeart/2005/8/layout/cycle6"/>
    <dgm:cxn modelId="{F5BEB337-E7DD-4B3C-AEAA-948315D75DB0}" type="presParOf" srcId="{1B656700-C6D3-4552-9D2A-1AC55A9A26F1}" destId="{5114FBB9-BFD1-460A-9F7B-1C25ADC5D4AC}" srcOrd="10" destOrd="0" presId="urn:microsoft.com/office/officeart/2005/8/layout/cycle6"/>
    <dgm:cxn modelId="{FB4DB402-A6B6-46A5-AD7C-75A34C35288D}" type="presParOf" srcId="{1B656700-C6D3-4552-9D2A-1AC55A9A26F1}" destId="{B0328BD7-8E10-4C97-830B-F6EC1704C928}" srcOrd="11" destOrd="0" presId="urn:microsoft.com/office/officeart/2005/8/layout/cycle6"/>
    <dgm:cxn modelId="{A8254D56-B6B2-4131-B9AD-C036D6DDC499}" type="presParOf" srcId="{1B656700-C6D3-4552-9D2A-1AC55A9A26F1}" destId="{E5854DD6-BDA6-4C39-BB0A-9D8AAF1C6BC2}" srcOrd="12" destOrd="0" presId="urn:microsoft.com/office/officeart/2005/8/layout/cycle6"/>
    <dgm:cxn modelId="{BB4290AD-81EE-48B4-8E28-566ECC2E0924}" type="presParOf" srcId="{1B656700-C6D3-4552-9D2A-1AC55A9A26F1}" destId="{22E0F346-69FB-42CB-A65F-91E4CB380048}" srcOrd="13" destOrd="0" presId="urn:microsoft.com/office/officeart/2005/8/layout/cycle6"/>
    <dgm:cxn modelId="{1094706A-B867-46B8-9002-205821F1B2FE}" type="presParOf" srcId="{1B656700-C6D3-4552-9D2A-1AC55A9A26F1}" destId="{16718AFD-1A1E-461B-AE45-AE795B075F14}" srcOrd="14" destOrd="0" presId="urn:microsoft.com/office/officeart/2005/8/layout/cycle6"/>
    <dgm:cxn modelId="{C074C146-97B3-41EF-85D5-CED8AD306BE9}" type="presParOf" srcId="{1B656700-C6D3-4552-9D2A-1AC55A9A26F1}" destId="{03086D95-E535-4154-AF71-875CC3961D70}" srcOrd="15" destOrd="0" presId="urn:microsoft.com/office/officeart/2005/8/layout/cycle6"/>
    <dgm:cxn modelId="{6B46B8C8-5F11-4DD2-9C86-2C4E076AF852}" type="presParOf" srcId="{1B656700-C6D3-4552-9D2A-1AC55A9A26F1}" destId="{79988C48-8EA0-4AE1-B434-519A22541252}" srcOrd="16" destOrd="0" presId="urn:microsoft.com/office/officeart/2005/8/layout/cycle6"/>
    <dgm:cxn modelId="{ED9E0589-49BA-4AAD-8A2E-F5777D73F27A}" type="presParOf" srcId="{1B656700-C6D3-4552-9D2A-1AC55A9A26F1}" destId="{77DE741E-3A8E-4C36-99E7-923CD52B724B}" srcOrd="17" destOrd="0" presId="urn:microsoft.com/office/officeart/2005/8/layout/cycle6"/>
    <dgm:cxn modelId="{D5ECF8A7-1E69-46B0-83EF-EA423B140F3D}" type="presParOf" srcId="{1B656700-C6D3-4552-9D2A-1AC55A9A26F1}" destId="{08243AE8-9377-443A-9599-DACA66606E1D}" srcOrd="18" destOrd="0" presId="urn:microsoft.com/office/officeart/2005/8/layout/cycle6"/>
    <dgm:cxn modelId="{5AF1538A-0CDC-4355-AF49-13F6EF9DAB29}" type="presParOf" srcId="{1B656700-C6D3-4552-9D2A-1AC55A9A26F1}" destId="{5DAA0B72-C3AD-44FB-958A-E9FE0562476B}" srcOrd="19" destOrd="0" presId="urn:microsoft.com/office/officeart/2005/8/layout/cycle6"/>
    <dgm:cxn modelId="{CEE62617-3E76-4274-9F7B-12712AA4F22F}" type="presParOf" srcId="{1B656700-C6D3-4552-9D2A-1AC55A9A26F1}" destId="{5183CAF0-5B5A-4F55-A93D-56106417E8EE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E9D6162-E58E-47C9-942A-6DBACCBB3E38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1AA691-E9DF-44A8-B3D4-1C8863BE04D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EE9617-FDA2-4B8C-8F21-A1D9273A47B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68FD77-D8F2-4182-A883-BBF5CCBF59A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9915E-5399-44E3-8CF7-95B3CA27025E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46F06-3320-4675-BD61-600728774EF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D12F3-92AC-4EC5-9402-FC653C1B1298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03B5C-3802-41C6-BACF-8B7ABFF251B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F1FBE-AD99-4D9A-9254-55800AEE9A10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A65E7-C26E-495C-BBD3-5880D087EF0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197CA-B99C-40AD-9D54-09A1080EA664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8E63B-3B7E-4115-91DE-36C024A2E3F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4C978-4DE7-4BA0-BE09-C08FAEBCC865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9C803-2F0F-4513-BDC2-F99E0212EDF8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BDC2C-9ABB-47AA-BA03-EAACF5FD3B17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2590C-8DDF-425B-9E83-1E00B0B20E7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1681B-01D2-49AD-8366-3ADD92EFBED0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B1DEE-6D3B-4CB6-B7E6-DFAF1EDED22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C8BB2-9427-4206-AC67-DE5C6189C9FC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FB3C8-B6F7-423A-ABB1-AFD702252B4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426B7-0EB0-4361-B3EA-017776A8FB03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18DB6-4455-4AA3-8090-00DA7E33EF1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1B3C-2AB8-4335-B346-CC312519570D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2C40E-CB4C-4C9F-A13F-E152EF2B143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5E9A-B55A-4606-B02D-826752C90BE4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03FDB-82A5-4E00-B91A-E55DD48D10B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1D7301-6C51-4839-9896-8409BB18207C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84D1D2-A9B3-4890-975A-A7F916188B0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 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2060575"/>
            <a:ext cx="266382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38625" y="333375"/>
            <a:ext cx="184150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430" y="476672"/>
            <a:ext cx="656243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Кучерук</a:t>
            </a:r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Світлана </a:t>
            </a:r>
            <a:r>
              <a:rPr lang="uk-UA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павлівна</a:t>
            </a:r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4340" name="Picture 4" descr="От составителей Раздел Дидактические материалы"/>
          <p:cNvPicPr>
            <a:picLocks noChangeAspect="1" noChangeArrowheads="1"/>
          </p:cNvPicPr>
          <p:nvPr/>
        </p:nvPicPr>
        <p:blipFill>
          <a:blip r:embed="rId3"/>
          <a:srcRect b="3841"/>
          <a:stretch>
            <a:fillRect/>
          </a:stretch>
        </p:blipFill>
        <p:spPr bwMode="auto">
          <a:xfrm>
            <a:off x="6588125" y="4149725"/>
            <a:ext cx="20716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ИОУ - Учителям - Русский язык и его история - Кафедра соврем…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20000"/>
          </a:blip>
          <a:srcRect/>
          <a:stretch>
            <a:fillRect/>
          </a:stretch>
        </p:blipFill>
        <p:spPr bwMode="auto">
          <a:xfrm>
            <a:off x="250825" y="3014663"/>
            <a:ext cx="3286125" cy="38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5222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3600" b="1">
                <a:latin typeface="Monotype Corsiva" pitchFamily="66" charset="0"/>
                <a:cs typeface="Times New Roman" pitchFamily="18" charset="0"/>
              </a:rPr>
              <a:t>Етапи критичного мислення</a:t>
            </a:r>
            <a:endParaRPr lang="uk-UA" sz="3600">
              <a:latin typeface="Monotype Corsiva" pitchFamily="66" charset="0"/>
            </a:endParaRPr>
          </a:p>
        </p:txBody>
      </p:sp>
      <p:pic>
        <p:nvPicPr>
          <p:cNvPr id="24578" name="Содержимое 5" descr="1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125538"/>
            <a:ext cx="7921625" cy="5000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4" descr="img16 (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0"/>
            <a:ext cx="4464050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5" descr="Іван-Багряний-життєвий-та-творчий-шлях-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15888"/>
            <a:ext cx="15240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3" descr="img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924175"/>
            <a:ext cx="4764087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6" descr="img1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6750" y="2133600"/>
            <a:ext cx="46672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 descr="SAM_31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46688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4" descr="SAM_31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88913"/>
            <a:ext cx="3887787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5" descr="SAM_311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500438"/>
            <a:ext cx="46085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6" descr="SAM_310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7250" y="350043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uk-UA" sz="2400" b="1" smtClean="0"/>
              <a:t>Урок – дослідження</a:t>
            </a:r>
            <a:r>
              <a:rPr lang="uk-UA" sz="2400" smtClean="0"/>
              <a:t> </a:t>
            </a:r>
          </a:p>
          <a:p>
            <a:pPr algn="just" eaLnBrk="1" hangingPunct="1">
              <a:buFont typeface="Arial" charset="0"/>
              <a:buNone/>
            </a:pPr>
            <a:r>
              <a:rPr lang="uk-UA" sz="2400" b="1" smtClean="0"/>
              <a:t>Тема</a:t>
            </a:r>
            <a:r>
              <a:rPr lang="uk-UA" sz="2400" smtClean="0"/>
              <a:t>. «Думи мої, думи мої…». Усвідомлення власної місії поета у вірші</a:t>
            </a:r>
          </a:p>
          <a:p>
            <a:pPr algn="just" eaLnBrk="1" hangingPunct="1">
              <a:buFont typeface="Arial" charset="0"/>
              <a:buNone/>
            </a:pPr>
            <a:r>
              <a:rPr lang="uk-UA" sz="2400" b="1" smtClean="0"/>
              <a:t>Мета</a:t>
            </a:r>
            <a:r>
              <a:rPr lang="uk-UA" sz="2400" smtClean="0"/>
              <a:t>:</a:t>
            </a:r>
            <a:r>
              <a:rPr lang="en-US" sz="2400" smtClean="0"/>
              <a:t> -</a:t>
            </a:r>
            <a:r>
              <a:rPr lang="uk-UA" sz="2400" smtClean="0"/>
              <a:t>формувати вміння виразно читати, емоційно сприймати,</a:t>
            </a:r>
            <a:r>
              <a:rPr lang="en-US" sz="2400" smtClean="0"/>
              <a:t> </a:t>
            </a:r>
            <a:r>
              <a:rPr lang="uk-UA" sz="2400" smtClean="0"/>
              <a:t>творчо осмислювати поезію ;</a:t>
            </a:r>
          </a:p>
          <a:p>
            <a:pPr algn="just" eaLnBrk="1" hangingPunct="1">
              <a:buFont typeface="Arial" charset="0"/>
              <a:buNone/>
            </a:pPr>
            <a:r>
              <a:rPr lang="en-US" sz="2400" smtClean="0"/>
              <a:t>-</a:t>
            </a:r>
            <a:r>
              <a:rPr lang="uk-UA" sz="2400" smtClean="0"/>
              <a:t>визначати головну думку прочитаного, авторську позицію;</a:t>
            </a:r>
          </a:p>
          <a:p>
            <a:pPr algn="just" eaLnBrk="1" hangingPunct="1">
              <a:buFont typeface="Arial" charset="0"/>
              <a:buNone/>
            </a:pPr>
            <a:r>
              <a:rPr lang="uk-UA" sz="2400" smtClean="0"/>
              <a:t> </a:t>
            </a:r>
            <a:r>
              <a:rPr lang="en-US" sz="2400" smtClean="0"/>
              <a:t>-</a:t>
            </a:r>
            <a:r>
              <a:rPr lang="uk-UA" sz="2400" smtClean="0"/>
              <a:t>проводити пошуково-дослідницьку діяльність ;</a:t>
            </a:r>
          </a:p>
          <a:p>
            <a:pPr algn="just" eaLnBrk="1" hangingPunct="1">
              <a:buFont typeface="Arial" charset="0"/>
              <a:buNone/>
            </a:pPr>
            <a:r>
              <a:rPr lang="uk-UA" sz="2400" smtClean="0"/>
              <a:t> </a:t>
            </a:r>
            <a:r>
              <a:rPr lang="en-US" sz="2400" smtClean="0"/>
              <a:t>-</a:t>
            </a:r>
            <a:r>
              <a:rPr lang="uk-UA" sz="2400" smtClean="0"/>
              <a:t>розвивати логічне та образне мислення, пам’ять, навички самостійної роботи, увагу; - розвивати вміння працювати в колективі, уміння з повагою та 	любов’ю ставитися до матері, учителя, однокласників;</a:t>
            </a:r>
            <a:endParaRPr lang="en-US" sz="2400" smtClean="0"/>
          </a:p>
          <a:p>
            <a:pPr algn="just" eaLnBrk="1" hangingPunct="1">
              <a:buFont typeface="Arial" charset="0"/>
              <a:buNone/>
            </a:pPr>
            <a:r>
              <a:rPr lang="uk-UA" sz="2400" smtClean="0"/>
              <a:t>-</a:t>
            </a:r>
            <a:r>
              <a:rPr lang="en-US" sz="2400" smtClean="0"/>
              <a:t> </a:t>
            </a:r>
            <a:r>
              <a:rPr lang="uk-UA" sz="2400" smtClean="0"/>
              <a:t>навчити учнів використовувати наочні матеріали як джерела</a:t>
            </a:r>
            <a:r>
              <a:rPr lang="uk-UA" sz="2400" smtClean="0">
                <a:latin typeface="Arial" charset="0"/>
              </a:rPr>
              <a:t> і</a:t>
            </a:r>
            <a:r>
              <a:rPr lang="uk-UA" sz="2400" smtClean="0"/>
              <a:t>нформації;</a:t>
            </a:r>
            <a:r>
              <a:rPr lang="uk-UA" sz="2400" smtClean="0">
                <a:latin typeface="Arial" charset="0"/>
              </a:rPr>
              <a:t>-</a:t>
            </a:r>
            <a:r>
              <a:rPr lang="uk-UA" sz="2400" smtClean="0"/>
              <a:t>удосконалювати вміння дітей формулювати цілі власної діяльності та робити висновки за її результатами;</a:t>
            </a:r>
            <a:r>
              <a:rPr lang="uk-UA" sz="2400" smtClean="0">
                <a:latin typeface="Arial" charset="0"/>
              </a:rPr>
              <a:t>-</a:t>
            </a:r>
            <a:r>
              <a:rPr lang="uk-UA" sz="2400" smtClean="0"/>
              <a:t> допомогти усвідомити найважливіші цінності моралі та етики, виховувати загальнолюдські цінності.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62642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b="1" smtClean="0"/>
              <a:t>Тип уроку</a:t>
            </a:r>
            <a:r>
              <a:rPr lang="uk-UA" sz="2500" smtClean="0"/>
              <a:t>: урок засвоєння нових знань і формування опорних умінь і навичок.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b="1" smtClean="0"/>
              <a:t>Вид уроку</a:t>
            </a:r>
            <a:r>
              <a:rPr lang="uk-UA" sz="2500" smtClean="0"/>
              <a:t>: урок – дослідження</a:t>
            </a:r>
            <a:r>
              <a:rPr lang="uk-UA" sz="2500" smtClean="0">
                <a:latin typeface="Arial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b="1" smtClean="0"/>
              <a:t>Методи, прийоми і форми роботи</a:t>
            </a:r>
            <a:r>
              <a:rPr lang="uk-UA" sz="2500" smtClean="0"/>
              <a:t>: «Скарбничка мудрості», літературний диктант, «Міні-інтерв’ю», словникова робота, робота в парах, «Знайдіть. Згрупуйте. Назвіть», «Запитання з авторської скриньки», робота в групах, гра «Знайди слова» , «Ланцюжок життєтворчості автора»,</a:t>
            </a:r>
            <a:r>
              <a:rPr lang="en-US" sz="2500" smtClean="0"/>
              <a:t> </a:t>
            </a:r>
            <a:r>
              <a:rPr lang="uk-UA" sz="2500" smtClean="0"/>
              <a:t> «Незакінчені речення».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b="1" smtClean="0"/>
              <a:t>Засоби навчання</a:t>
            </a:r>
            <a:r>
              <a:rPr lang="uk-UA" sz="2500" smtClean="0"/>
              <a:t>:</a:t>
            </a:r>
            <a:r>
              <a:rPr lang="en-US" sz="2500" smtClean="0"/>
              <a:t> </a:t>
            </a:r>
            <a:r>
              <a:rPr lang="uk-UA" sz="2500" smtClean="0"/>
              <a:t>підручник, міні – виставка творів поета, портрет Тараса Шевченка, презентація, аудіозапис пісні «Думи мої , думи мої».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b="1" smtClean="0"/>
              <a:t>Епіграф</a:t>
            </a:r>
            <a:r>
              <a:rPr lang="uk-UA" sz="2500" b="1" smtClean="0">
                <a:latin typeface="Arial" charset="0"/>
              </a:rPr>
              <a:t>:</a:t>
            </a:r>
            <a:endParaRPr lang="uk-UA" sz="2500" smtClean="0">
              <a:latin typeface="Arial" charset="0"/>
            </a:endParaRP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/>
              <a:t>Сьогодні думи Шевченка</a:t>
            </a:r>
            <a:r>
              <a:rPr lang="en-US" sz="2500" smtClean="0"/>
              <a:t> </a:t>
            </a:r>
            <a:r>
              <a:rPr lang="uk-UA" sz="2500" smtClean="0"/>
              <a:t>є невіддільні від дум нашого народу.</a:t>
            </a:r>
            <a:r>
              <a:rPr lang="en-US" sz="2500" smtClean="0"/>
              <a:t> </a:t>
            </a:r>
            <a:r>
              <a:rPr lang="uk-UA" sz="2500" smtClean="0"/>
              <a:t>І тому народ так часто, так охоче звертається до свого поета.</a:t>
            </a:r>
            <a:r>
              <a:rPr lang="en-US" sz="2500" smtClean="0"/>
              <a:t> </a:t>
            </a:r>
            <a:endParaRPr lang="uk-UA" sz="2500" smtClean="0"/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smtClean="0"/>
              <a:t>				</a:t>
            </a:r>
            <a:r>
              <a:rPr lang="uk-UA" sz="2500" smtClean="0"/>
              <a:t>Павло Тичина</a:t>
            </a:r>
          </a:p>
          <a:p>
            <a:pPr eaLnBrk="1" hangingPunct="1">
              <a:lnSpc>
                <a:spcPct val="80000"/>
              </a:lnSpc>
            </a:pPr>
            <a:endParaRPr lang="ru-RU" sz="2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6192838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9600" b="1" dirty="0" err="1" smtClean="0"/>
              <a:t>Перебіг</a:t>
            </a:r>
            <a:r>
              <a:rPr lang="ru-RU" sz="9600" b="1" dirty="0" smtClean="0"/>
              <a:t> уроку</a:t>
            </a:r>
            <a:endParaRPr lang="ru-RU" sz="96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 err="1" smtClean="0"/>
              <a:t>I.Організаційний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момент</a:t>
            </a:r>
            <a:endParaRPr lang="ru-RU" sz="9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9600" b="1" u="sng" dirty="0" smtClean="0"/>
              <a:t>Модель</a:t>
            </a:r>
            <a:r>
              <a:rPr lang="uk-UA" sz="9600" dirty="0" smtClean="0"/>
              <a:t> «Нас чекає сьогодні незвичайний матеріал…</a:t>
            </a:r>
            <a:endParaRPr lang="ru-RU" sz="96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 err="1" smtClean="0"/>
              <a:t>II.Мотивація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навчальної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діяльності</a:t>
            </a:r>
            <a:endParaRPr lang="ru-RU" sz="9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9600" b="1" dirty="0" smtClean="0"/>
              <a:t>Міні – </a:t>
            </a:r>
            <a:r>
              <a:rPr lang="uk-UA" sz="9600" b="1" dirty="0" err="1" smtClean="0"/>
              <a:t>інтерв’</a:t>
            </a:r>
            <a:r>
              <a:rPr lang="ru-RU" sz="9600" b="1" dirty="0" err="1" smtClean="0"/>
              <a:t>ю</a:t>
            </a:r>
            <a:r>
              <a:rPr lang="ru-RU" sz="9600" dirty="0" smtClean="0"/>
              <a:t> «</a:t>
            </a:r>
            <a:r>
              <a:rPr lang="uk-UA" sz="9600" dirty="0" smtClean="0"/>
              <a:t>Чому український народ пишається своїм Кобзарем ?</a:t>
            </a:r>
            <a:endParaRPr lang="ru-RU" sz="9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 smtClean="0"/>
              <a:t>III</a:t>
            </a:r>
            <a:r>
              <a:rPr lang="ru-RU" sz="9600" b="1" dirty="0" smtClean="0"/>
              <a:t>. </a:t>
            </a:r>
            <a:r>
              <a:rPr lang="ru-RU" sz="9600" b="1" dirty="0" err="1" smtClean="0"/>
              <a:t>Повідомлення</a:t>
            </a:r>
            <a:r>
              <a:rPr lang="ru-RU" sz="9600" b="1" dirty="0" smtClean="0"/>
              <a:t> теми </a:t>
            </a:r>
            <a:r>
              <a:rPr lang="ru-RU" sz="9600" b="1" dirty="0" err="1" smtClean="0"/>
              <a:t>й</a:t>
            </a:r>
            <a:r>
              <a:rPr lang="ru-RU" sz="9600" b="1" dirty="0" smtClean="0"/>
              <a:t> мети уроку</a:t>
            </a:r>
            <a:endParaRPr lang="ru-RU" sz="9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 err="1" smtClean="0"/>
              <a:t>IV.Актуалізація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опорних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знань</a:t>
            </a:r>
            <a:endParaRPr lang="ru-RU" sz="9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 smtClean="0"/>
              <a:t>1.</a:t>
            </a:r>
            <a:r>
              <a:rPr lang="uk-UA" sz="9600" b="1" dirty="0" smtClean="0"/>
              <a:t>Усний твір</a:t>
            </a:r>
            <a:r>
              <a:rPr lang="uk-UA" sz="9600" dirty="0" smtClean="0"/>
              <a:t> «Моє знайомство з Тарасом Шевченком».</a:t>
            </a:r>
            <a:endParaRPr lang="ru-RU" sz="9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 smtClean="0"/>
              <a:t>2.</a:t>
            </a:r>
            <a:r>
              <a:rPr lang="uk-UA" sz="9600" b="1" dirty="0" smtClean="0"/>
              <a:t>«Скарбничка </a:t>
            </a:r>
            <a:r>
              <a:rPr lang="uk-UA" sz="9600" b="1" dirty="0" err="1" smtClean="0"/>
              <a:t>мудрості</a:t>
            </a:r>
            <a:r>
              <a:rPr lang="uk-UA" sz="9600" dirty="0" err="1" smtClean="0"/>
              <a:t>».Прислів’</a:t>
            </a:r>
            <a:r>
              <a:rPr lang="ru-RU" sz="9600" dirty="0" smtClean="0"/>
              <a:t>я про </a:t>
            </a:r>
            <a:r>
              <a:rPr lang="ru-RU" sz="9600" dirty="0" err="1" smtClean="0"/>
              <a:t>творчість</a:t>
            </a:r>
            <a:r>
              <a:rPr lang="ru-RU" sz="9600" dirty="0" smtClean="0"/>
              <a:t> </a:t>
            </a:r>
            <a:r>
              <a:rPr lang="ru-RU" sz="9600" dirty="0" err="1" smtClean="0"/>
              <a:t>Шевченка</a:t>
            </a:r>
            <a:r>
              <a:rPr lang="uk-UA" sz="9600" dirty="0" smtClean="0"/>
              <a:t>.</a:t>
            </a:r>
            <a:endParaRPr lang="ru-RU" sz="9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dirty="0" smtClean="0"/>
              <a:t>3.</a:t>
            </a:r>
            <a:r>
              <a:rPr lang="uk-UA" sz="9600" b="1" dirty="0" smtClean="0"/>
              <a:t>Літературний диктант</a:t>
            </a:r>
            <a:r>
              <a:rPr lang="uk-UA" sz="9600" dirty="0" smtClean="0"/>
              <a:t> «Тарас Шевченко».</a:t>
            </a:r>
            <a:endParaRPr lang="ru-RU" sz="9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b="1" dirty="0" err="1" smtClean="0"/>
              <a:t>V.Опрацювання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навчального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матеріалу</a:t>
            </a:r>
            <a:endParaRPr lang="ru-RU" sz="9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9600" dirty="0" smtClean="0"/>
              <a:t>1.Коментування епіграфа до уроку.</a:t>
            </a:r>
            <a:endParaRPr lang="ru-RU" sz="9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9600" dirty="0" smtClean="0"/>
              <a:t>2.Словникова робота ( учні записують у літературознавчі словники визначення термінів «дума» , «громадянська лірика» , «філософська лірика») .</a:t>
            </a:r>
            <a:endParaRPr lang="ru-RU" sz="9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9600" dirty="0" smtClean="0"/>
              <a:t>3. Виразне читання поезії «Думи мої , думи мої…». Робота в парах. Засобами виразного читання передати сусідові по парті настрій вірша.</a:t>
            </a:r>
            <a:endParaRPr lang="ru-RU" sz="9600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Содержимое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z="2400" smtClean="0"/>
              <a:t>4</a:t>
            </a:r>
            <a:r>
              <a:rPr lang="uk-UA" sz="2400" b="1" smtClean="0"/>
              <a:t>. Робота в групах</a:t>
            </a:r>
            <a:r>
              <a:rPr lang="uk-UA" sz="2400" smtClean="0">
                <a:latin typeface="Arial" charset="0"/>
              </a:rPr>
              <a:t>:</a:t>
            </a:r>
            <a:endParaRPr lang="ru-RU" sz="240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smtClean="0"/>
              <a:t>I</a:t>
            </a:r>
            <a:r>
              <a:rPr lang="ru-RU" sz="2400" smtClean="0"/>
              <a:t> група – досліджує </a:t>
            </a:r>
            <a:r>
              <a:rPr lang="uk-UA" sz="2400" smtClean="0"/>
              <a:t>історію написання твору;</a:t>
            </a:r>
            <a:endParaRPr lang="ru-RU" sz="2400" smtClean="0"/>
          </a:p>
          <a:p>
            <a:pPr eaLnBrk="1" hangingPunct="1">
              <a:buFont typeface="Arial" charset="0"/>
              <a:buNone/>
            </a:pPr>
            <a:r>
              <a:rPr lang="en-US" sz="2400" smtClean="0"/>
              <a:t>II</a:t>
            </a:r>
            <a:r>
              <a:rPr lang="ru-RU" sz="2400" smtClean="0"/>
              <a:t> група – визначає </a:t>
            </a:r>
            <a:r>
              <a:rPr lang="uk-UA" sz="2400" smtClean="0"/>
              <a:t>тему та ідею поезії ;</a:t>
            </a:r>
            <a:endParaRPr lang="ru-RU" sz="2400" smtClean="0"/>
          </a:p>
          <a:p>
            <a:pPr eaLnBrk="1" hangingPunct="1">
              <a:buFont typeface="Arial" charset="0"/>
              <a:buNone/>
            </a:pPr>
            <a:r>
              <a:rPr lang="en-US" sz="2400" smtClean="0"/>
              <a:t>III</a:t>
            </a:r>
            <a:r>
              <a:rPr lang="ru-RU" sz="2400" smtClean="0"/>
              <a:t> група – «</a:t>
            </a:r>
            <a:r>
              <a:rPr lang="uk-UA" sz="2400" smtClean="0"/>
              <a:t>У крамниці художніх засобів»;</a:t>
            </a:r>
            <a:endParaRPr lang="ru-RU" sz="2400" smtClean="0"/>
          </a:p>
          <a:p>
            <a:pPr eaLnBrk="1" hangingPunct="1">
              <a:buFont typeface="Arial" charset="0"/>
              <a:buNone/>
            </a:pPr>
            <a:r>
              <a:rPr lang="en-US" sz="2400" smtClean="0"/>
              <a:t>IV</a:t>
            </a:r>
            <a:r>
              <a:rPr lang="ru-RU" sz="2400" smtClean="0"/>
              <a:t> група – «</a:t>
            </a:r>
            <a:r>
              <a:rPr lang="uk-UA" sz="2400" smtClean="0"/>
              <a:t>З кожного по фразі» для характеристики образу.</a:t>
            </a:r>
            <a:endParaRPr lang="ru-RU" sz="2400" smtClean="0"/>
          </a:p>
          <a:p>
            <a:pPr eaLnBrk="1" hangingPunct="1">
              <a:buFont typeface="Arial" charset="0"/>
              <a:buNone/>
            </a:pPr>
            <a:r>
              <a:rPr lang="uk-UA" sz="2400" smtClean="0"/>
              <a:t>5.</a:t>
            </a:r>
            <a:r>
              <a:rPr lang="uk-UA" sz="2400" b="1" smtClean="0"/>
              <a:t>Вправа </a:t>
            </a:r>
            <a:r>
              <a:rPr lang="uk-UA" sz="2400" smtClean="0"/>
              <a:t>«Знайдіть. Згрупуйте. Назвіть». Знайти у поезії художні засоби , поєднати їх у групи , назвати їх науковими термінами та вписати у таблицю.</a:t>
            </a:r>
            <a:endParaRPr lang="ru-RU" sz="2400" smtClean="0"/>
          </a:p>
          <a:p>
            <a:pPr eaLnBrk="1" hangingPunct="1">
              <a:buFont typeface="Arial" charset="0"/>
              <a:buNone/>
            </a:pPr>
            <a:r>
              <a:rPr lang="uk-UA" sz="2400" b="1" smtClean="0"/>
              <a:t>6. «Запитання із авторської скриньки».</a:t>
            </a:r>
            <a:endParaRPr lang="ru-RU" sz="2400" smtClean="0"/>
          </a:p>
          <a:p>
            <a:pPr eaLnBrk="1" hangingPunct="1">
              <a:buFont typeface="Arial" charset="0"/>
              <a:buNone/>
            </a:pPr>
            <a:r>
              <a:rPr lang="uk-UA" sz="2400" b="1" smtClean="0"/>
              <a:t>7</a:t>
            </a:r>
            <a:r>
              <a:rPr lang="uk-UA" sz="2400" smtClean="0"/>
              <a:t>. </a:t>
            </a:r>
            <a:r>
              <a:rPr lang="uk-UA" sz="2400" b="1" smtClean="0"/>
              <a:t>Бесіда за репродукцією  </a:t>
            </a:r>
            <a:r>
              <a:rPr lang="uk-UA" sz="2400" smtClean="0"/>
              <a:t>М.Божія «Думи мої,думи…».</a:t>
            </a:r>
            <a:endParaRPr lang="ru-RU" sz="2400" smtClean="0"/>
          </a:p>
          <a:p>
            <a:pPr eaLnBrk="1" hangingPunct="1">
              <a:buFont typeface="Arial" charset="0"/>
              <a:buNone/>
            </a:pPr>
            <a:r>
              <a:rPr lang="uk-UA" sz="2400" b="1" smtClean="0"/>
              <a:t>8.Гра</a:t>
            </a:r>
            <a:r>
              <a:rPr lang="uk-UA" sz="2400" smtClean="0"/>
              <a:t> «Знайди слова». </a:t>
            </a:r>
            <a:endParaRPr lang="en-US" sz="2400" smtClean="0"/>
          </a:p>
          <a:p>
            <a:pPr eaLnBrk="1" hangingPunct="1">
              <a:buFont typeface="Arial" charset="0"/>
              <a:buNone/>
            </a:pPr>
            <a:r>
              <a:rPr lang="uk-UA" sz="2400" smtClean="0"/>
              <a:t>Визначити , ким виступає Т.Шевченко у вірші «Думи мої , думи мої…».</a:t>
            </a:r>
            <a:endParaRPr lang="ru-RU" sz="2400" smtClean="0"/>
          </a:p>
          <a:p>
            <a:pPr eaLnBrk="1" hangingPunct="1"/>
            <a:endParaRPr lang="ru-RU" sz="2800" smtClean="0"/>
          </a:p>
          <a:p>
            <a:pPr eaLnBrk="1" hangingPunct="1"/>
            <a:endParaRPr lang="ru-RU" sz="280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Содержимое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b="1" smtClean="0"/>
              <a:t>VI</a:t>
            </a:r>
            <a:r>
              <a:rPr lang="uk-UA" sz="2500" b="1" smtClean="0"/>
              <a:t>. Підбиття підсумків уроку</a:t>
            </a:r>
            <a:endParaRPr lang="en-US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600" b="1" smtClean="0"/>
              <a:t>1.</a:t>
            </a:r>
            <a:r>
              <a:rPr lang="uk-UA" sz="2600" b="1" smtClean="0"/>
              <a:t>Творча робота</a:t>
            </a:r>
            <a:r>
              <a:rPr lang="uk-UA" sz="2600" smtClean="0"/>
              <a:t> «Ланцюжок життєтворчості автора». Продовжте асоціативний ряд: Тарас Шевченко –людина…</a:t>
            </a:r>
            <a:endParaRPr lang="ru-RU" sz="26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b="1" smtClean="0"/>
              <a:t>2.Рефлексія</a:t>
            </a:r>
            <a:r>
              <a:rPr lang="uk-UA" sz="2500" b="1" smtClean="0">
                <a:latin typeface="Arial" charset="0"/>
              </a:rPr>
              <a:t>.</a:t>
            </a:r>
            <a:endParaRPr lang="ru-RU" sz="2200" b="1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/>
              <a:t>«</a:t>
            </a:r>
            <a:r>
              <a:rPr lang="uk-UA" sz="2500" b="1" smtClean="0"/>
              <a:t>Незакінчені речення</a:t>
            </a:r>
            <a:r>
              <a:rPr lang="uk-UA" sz="2500" smtClean="0"/>
              <a:t>»:</a:t>
            </a:r>
            <a:endParaRPr lang="ru-RU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>
                <a:latin typeface="Arial" charset="0"/>
              </a:rPr>
              <a:t> - </a:t>
            </a:r>
            <a:r>
              <a:rPr lang="uk-UA" sz="2500" smtClean="0"/>
              <a:t>Я вважаю…</a:t>
            </a:r>
            <a:endParaRPr lang="ru-RU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>
                <a:latin typeface="Arial" charset="0"/>
              </a:rPr>
              <a:t> - </a:t>
            </a:r>
            <a:r>
              <a:rPr lang="uk-UA" sz="2500" smtClean="0"/>
              <a:t>Тому що…</a:t>
            </a:r>
            <a:endParaRPr lang="ru-RU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>
                <a:latin typeface="Arial" charset="0"/>
              </a:rPr>
              <a:t> - </a:t>
            </a:r>
            <a:r>
              <a:rPr lang="uk-UA" sz="2500" smtClean="0"/>
              <a:t>Наприклад…</a:t>
            </a:r>
            <a:endParaRPr lang="ru-RU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>
                <a:latin typeface="Arial" charset="0"/>
              </a:rPr>
              <a:t>  - </a:t>
            </a:r>
            <a:r>
              <a:rPr lang="uk-UA" sz="2500" smtClean="0"/>
              <a:t>Отже…</a:t>
            </a:r>
            <a:endParaRPr lang="ru-RU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b="1" smtClean="0"/>
              <a:t>VII.Домашнє завдання</a:t>
            </a:r>
            <a:endParaRPr lang="ru-RU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/>
              <a:t>1.Вивчити вірш «Думи мої…» напам’</a:t>
            </a:r>
            <a:r>
              <a:rPr lang="ru-RU" sz="2500" smtClean="0"/>
              <a:t>ять.</a:t>
            </a:r>
            <a:endParaRPr lang="ru-RU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500" smtClean="0"/>
              <a:t>2.Підготувати повідомлення «Мотиви невільницької лірики Т.Г.Шевченка».</a:t>
            </a:r>
            <a:endParaRPr lang="ru-RU" sz="22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500" smtClean="0"/>
              <a:t/>
            </a:r>
            <a:br>
              <a:rPr lang="ru-RU" sz="2500" smtClean="0"/>
            </a:br>
            <a:r>
              <a:rPr lang="ru-RU" sz="2500" b="1" smtClean="0"/>
              <a:t> </a:t>
            </a:r>
            <a:endParaRPr lang="ru-RU" sz="2200" smtClean="0"/>
          </a:p>
          <a:p>
            <a:pPr eaLnBrk="1" hangingPunct="1">
              <a:lnSpc>
                <a:spcPct val="80000"/>
              </a:lnSpc>
            </a:pPr>
            <a:endParaRPr lang="ru-RU" sz="250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3" descr="IMG_20161109_0540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5888"/>
            <a:ext cx="3384550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4" descr="IMG_20161109_0536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88913"/>
            <a:ext cx="43973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5" descr="IMG_20161109_05551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3284538"/>
            <a:ext cx="4764088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Содержимое 2"/>
          <p:cNvSpPr>
            <a:spLocks noGrp="1"/>
          </p:cNvSpPr>
          <p:nvPr>
            <p:ph idx="1"/>
          </p:nvPr>
        </p:nvSpPr>
        <p:spPr>
          <a:xfrm>
            <a:off x="323850" y="0"/>
            <a:ext cx="8229600" cy="62642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. Тарас Шевченко. «Мені однаково». Усвідомлення власної місії поета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Мета</a:t>
            </a: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 : - навчити восьмикласників узагальнювати вивчений матеріал , виділяти в ньому основне , суттєве , удосконалювати творчі здібності 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- учитися виразно й усвідомлено читати поетичні твори , коментувати почуття , висловлені у творах 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- визначати загальнолюдські цінності , утілені в художніх творах поета , осмислювати необхідність активної життєвої позиції та максимальної самореалізації 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- дотримуватися норм мовленнєвої культури , зв’язно висловлюватися в контексті змісту 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- навчити учнів використовувати картини , звукозапис як джерело інформації 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- удосконалювати вміння дітей формулювати цілі власної діяльності та робити висновки за результатами 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Тип уроку</a:t>
            </a: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 : урок засвоєння нових знань.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Методи , прийоми і форми роботи</a:t>
            </a: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: міні – конкурс, повідомлення учнів, словникова робота, робота з таблицею , робота в групах, «Паспорт вірша», метод «Гронування», «Словесне малювання», евристична бесіда,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«Незакінчене речення», «Рефлексивна карта», написання есе.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Засоби навчання</a:t>
            </a: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: виставка творів поета , автопортрет Тараса Шевченка, аудіо запис вірша «Мені однаково» у виконанні В.Кашперського та Марії Бурмаки.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b="1" smtClean="0">
                <a:latin typeface="Times New Roman" pitchFamily="18" charset="0"/>
                <a:cs typeface="Times New Roman" pitchFamily="18" charset="0"/>
              </a:rPr>
              <a:t>Епіграф.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uk-UA" sz="1800" smtClean="0"/>
              <a:t>Та не однаково мені,</a:t>
            </a:r>
            <a:endParaRPr lang="en-US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smtClean="0"/>
              <a:t>						</a:t>
            </a:r>
            <a:r>
              <a:rPr lang="uk-UA" sz="1800" smtClean="0"/>
              <a:t>Як Україну злії люде</a:t>
            </a:r>
            <a:endParaRPr lang="en-US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/>
              <a:t> </a:t>
            </a:r>
            <a:r>
              <a:rPr lang="en-US" sz="1800" smtClean="0"/>
              <a:t>						</a:t>
            </a:r>
            <a:r>
              <a:rPr lang="uk-UA" sz="1800" smtClean="0"/>
              <a:t>Присплять лукаві,</a:t>
            </a:r>
            <a:endParaRPr lang="en-US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smtClean="0"/>
              <a:t>				</a:t>
            </a:r>
            <a:r>
              <a:rPr lang="uk-UA" sz="1800" smtClean="0"/>
              <a:t> </a:t>
            </a:r>
            <a:r>
              <a:rPr lang="en-US" sz="1800" smtClean="0"/>
              <a:t>		</a:t>
            </a:r>
            <a:r>
              <a:rPr lang="uk-UA" sz="1800" smtClean="0"/>
              <a:t>і в огні ЇЇ окраденую збудять…</a:t>
            </a:r>
            <a:endParaRPr lang="en-US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smtClean="0"/>
              <a:t>						</a:t>
            </a:r>
            <a:r>
              <a:rPr lang="uk-UA" sz="1800" smtClean="0"/>
              <a:t>Ох , не однаково мені.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smtClean="0"/>
              <a:t>								</a:t>
            </a:r>
            <a:r>
              <a:rPr lang="uk-UA" sz="1800" smtClean="0"/>
              <a:t>Т.Шевченко</a:t>
            </a:r>
            <a:endParaRPr lang="ru-RU" sz="1800" smtClean="0"/>
          </a:p>
          <a:p>
            <a:pPr eaLnBrk="1" hangingPunct="1">
              <a:lnSpc>
                <a:spcPct val="80000"/>
              </a:lnSpc>
            </a:pPr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smtClean="0"/>
              <a:t> </a:t>
            </a: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2"/>
          <p:cNvSpPr>
            <a:spLocks noGrp="1"/>
          </p:cNvSpPr>
          <p:nvPr>
            <p:ph idx="1"/>
          </p:nvPr>
        </p:nvSpPr>
        <p:spPr>
          <a:xfrm>
            <a:off x="468313" y="404813"/>
            <a:ext cx="8229600" cy="61928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b="1" smtClean="0"/>
              <a:t>Освіта</a:t>
            </a:r>
            <a:r>
              <a:rPr lang="uk-UA" smtClean="0"/>
              <a:t> вища, Тернопільський державний педагогічний інститут ім. Я.Галана,</a:t>
            </a:r>
            <a:r>
              <a:rPr lang="en-US" smtClean="0"/>
              <a:t> </a:t>
            </a:r>
            <a:r>
              <a:rPr lang="uk-UA" smtClean="0"/>
              <a:t>1990 рік, спеціальність українська мова та література.</a:t>
            </a:r>
            <a:endParaRPr lang="ru-RU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b="1" smtClean="0"/>
              <a:t>Педагогічний стаж</a:t>
            </a:r>
            <a:r>
              <a:rPr lang="uk-UA" smtClean="0"/>
              <a:t> – 28 р., спеціаліст вищої категорії, старший учитель, на посаді вчителя української мови </a:t>
            </a:r>
            <a:r>
              <a:rPr lang="uk-UA" smtClean="0">
                <a:latin typeface="Arial" charset="0"/>
              </a:rPr>
              <a:t>і</a:t>
            </a:r>
            <a:r>
              <a:rPr lang="uk-UA" smtClean="0"/>
              <a:t> літератури –</a:t>
            </a:r>
            <a:endParaRPr lang="en-US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mtClean="0"/>
              <a:t> з 1989 р.</a:t>
            </a:r>
            <a:endParaRPr lang="ru-RU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mtClean="0"/>
              <a:t> </a:t>
            </a:r>
            <a:r>
              <a:rPr lang="uk-UA" b="1" smtClean="0"/>
              <a:t>Моє кредо: </a:t>
            </a:r>
            <a:r>
              <a:rPr lang="uk-UA" smtClean="0"/>
              <a:t/>
            </a:r>
            <a:br>
              <a:rPr lang="uk-UA" smtClean="0"/>
            </a:br>
            <a:r>
              <a:rPr lang="uk-UA" smtClean="0"/>
              <a:t>                Віддай людині крихітку себе.</a:t>
            </a:r>
            <a:br>
              <a:rPr lang="uk-UA" smtClean="0"/>
            </a:br>
            <a:r>
              <a:rPr lang="uk-UA" smtClean="0"/>
              <a:t>                За це душа наповнюється світлом.</a:t>
            </a:r>
            <a:br>
              <a:rPr lang="uk-UA" smtClean="0"/>
            </a:br>
            <a:r>
              <a:rPr lang="uk-UA" smtClean="0"/>
              <a:t>		                                          Л.Костенко</a:t>
            </a:r>
            <a:endParaRPr lang="ru-RU" smtClean="0"/>
          </a:p>
          <a:p>
            <a:pPr eaLnBrk="1" hangingPunct="1">
              <a:lnSpc>
                <a:spcPct val="80000"/>
              </a:lnSpc>
            </a:pPr>
            <a:endParaRPr 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Содержимое 2"/>
          <p:cNvSpPr>
            <a:spLocks noGrp="1"/>
          </p:cNvSpPr>
          <p:nvPr>
            <p:ph idx="1"/>
          </p:nvPr>
        </p:nvSpPr>
        <p:spPr>
          <a:xfrm>
            <a:off x="468313" y="0"/>
            <a:ext cx="8229600" cy="66690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b="1" smtClean="0"/>
              <a:t>Перебіг уроку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b="1" smtClean="0">
                <a:latin typeface="Arial" charset="0"/>
              </a:rPr>
              <a:t> </a:t>
            </a:r>
            <a:r>
              <a:rPr lang="en-US" sz="1800" b="1" smtClean="0">
                <a:latin typeface="Arial" charset="0"/>
              </a:rPr>
              <a:t>I</a:t>
            </a:r>
            <a:r>
              <a:rPr lang="uk-UA" sz="1800" b="1" smtClean="0">
                <a:latin typeface="Arial" charset="0"/>
              </a:rPr>
              <a:t>. </a:t>
            </a:r>
            <a:r>
              <a:rPr lang="en-US" sz="1800" b="1" smtClean="0"/>
              <a:t>Організаційн</a:t>
            </a:r>
            <a:r>
              <a:rPr lang="uk-UA" sz="1800" b="1" smtClean="0"/>
              <a:t>ий момент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/>
              <a:t>Нас чекає сьогодні незвичайний матеріал…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b="1" smtClean="0"/>
              <a:t>II</a:t>
            </a:r>
            <a:r>
              <a:rPr lang="ru-RU" sz="1800" b="1" smtClean="0"/>
              <a:t>.</a:t>
            </a:r>
            <a:r>
              <a:rPr lang="en-US" sz="1800" b="1" smtClean="0"/>
              <a:t> </a:t>
            </a:r>
            <a:r>
              <a:rPr lang="uk-UA" sz="1800" b="1" smtClean="0"/>
              <a:t>Актуалізація опорних знань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u="sng" smtClean="0"/>
              <a:t>Перевірка домашнього завдання</a:t>
            </a:r>
            <a:r>
              <a:rPr lang="uk-UA" sz="1800" u="sng" smtClean="0">
                <a:latin typeface="Arial" charset="0"/>
              </a:rPr>
              <a:t>:</a:t>
            </a:r>
            <a:endParaRPr lang="ru-RU" sz="18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/>
              <a:t>˃ Усні повідомлення «Мотиви невільницької лірики Тараса Шевченка».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/>
              <a:t>˃ Взаємокоментування.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/>
              <a:t>˃ Міні – конкурс на краще прочитання поезії «Думи мої , думи мої…».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b="1" smtClean="0"/>
              <a:t>III. </a:t>
            </a:r>
            <a:r>
              <a:rPr lang="uk-UA" sz="1800" b="1" smtClean="0"/>
              <a:t>Повідомлення теми та мети уроку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b="1" smtClean="0"/>
              <a:t>IV. Мотивація навчальної діяльності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/>
              <a:t>Робота з епіграфом.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b="1" smtClean="0"/>
              <a:t>V. Опрацювання навчального матеріалу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b="1" smtClean="0"/>
              <a:t>1.</a:t>
            </a:r>
            <a:r>
              <a:rPr lang="uk-UA" sz="1800" b="1" smtClean="0"/>
              <a:t>Виразне </a:t>
            </a:r>
            <a:r>
              <a:rPr lang="uk-UA" sz="1800" smtClean="0"/>
              <a:t>читання поезії «Мені однаково».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b="1" smtClean="0"/>
              <a:t>2.</a:t>
            </a:r>
            <a:r>
              <a:rPr lang="uk-UA" sz="1800" b="1" smtClean="0"/>
              <a:t>Словникова</a:t>
            </a:r>
            <a:r>
              <a:rPr lang="uk-UA" sz="1800" smtClean="0"/>
              <a:t> робота ( художній цикл , лірика , медитація ).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b="1" smtClean="0"/>
              <a:t>3.</a:t>
            </a:r>
            <a:r>
              <a:rPr lang="uk-UA" sz="1800" b="1" smtClean="0"/>
              <a:t>Робота</a:t>
            </a:r>
            <a:r>
              <a:rPr lang="uk-UA" sz="1800" smtClean="0"/>
              <a:t> з таблицею «Різновиди лірики»</a:t>
            </a:r>
            <a:r>
              <a:rPr lang="uk-UA" sz="1800" smtClean="0">
                <a:latin typeface="Arial" charset="0"/>
              </a:rPr>
              <a:t>.</a:t>
            </a:r>
            <a:endParaRPr lang="ru-RU" sz="18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b="1" smtClean="0"/>
              <a:t>4.</a:t>
            </a:r>
            <a:r>
              <a:rPr lang="uk-UA" sz="1800" b="1" smtClean="0"/>
              <a:t>Робота в групах :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smtClean="0"/>
              <a:t>I група – Історія написання циклу « В казематі».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smtClean="0"/>
              <a:t>II</a:t>
            </a:r>
            <a:r>
              <a:rPr lang="ru-RU" sz="1800" smtClean="0"/>
              <a:t> група – Історія </a:t>
            </a:r>
            <a:r>
              <a:rPr lang="uk-UA" sz="1800" smtClean="0"/>
              <a:t>написання поезії «Мені однаково».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smtClean="0"/>
              <a:t>III група – Зміст </a:t>
            </a:r>
            <a:r>
              <a:rPr lang="uk-UA" sz="1800" smtClean="0"/>
              <a:t>поезії.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b="1" smtClean="0"/>
              <a:t>5.</a:t>
            </a:r>
            <a:r>
              <a:rPr lang="uk-UA" sz="1800" b="1" smtClean="0"/>
              <a:t>Колективне заповнення </a:t>
            </a:r>
            <a:r>
              <a:rPr lang="uk-UA" sz="1800" smtClean="0"/>
              <a:t>«</a:t>
            </a:r>
            <a:r>
              <a:rPr lang="uk-UA" sz="1800" b="1" smtClean="0"/>
              <a:t>Паспорта вірша</a:t>
            </a:r>
            <a:r>
              <a:rPr lang="uk-UA" sz="1800" smtClean="0"/>
              <a:t>».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b="1" smtClean="0"/>
              <a:t>6.</a:t>
            </a:r>
            <a:r>
              <a:rPr lang="uk-UA" sz="1800" b="1" smtClean="0"/>
              <a:t>Прослуховування аудіозапису</a:t>
            </a:r>
            <a:r>
              <a:rPr lang="uk-UA" sz="1800" smtClean="0"/>
              <a:t> пісні «Мені однаково».</a:t>
            </a:r>
            <a:endParaRPr lang="ru-RU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b="1" smtClean="0"/>
              <a:t>7.</a:t>
            </a:r>
            <a:r>
              <a:rPr lang="uk-UA" sz="1800" b="1" smtClean="0"/>
              <a:t>Метод </a:t>
            </a:r>
            <a:r>
              <a:rPr lang="uk-UA" sz="1800" smtClean="0"/>
              <a:t>«</a:t>
            </a:r>
            <a:r>
              <a:rPr lang="uk-UA" sz="1800" b="1" smtClean="0"/>
              <a:t>Гронування»</a:t>
            </a:r>
            <a:r>
              <a:rPr lang="uk-UA" sz="1800" b="1" smtClean="0">
                <a:latin typeface="Arial" charset="0"/>
              </a:rPr>
              <a:t>.</a:t>
            </a:r>
            <a:endParaRPr lang="ru-RU" sz="18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1800" b="1" smtClean="0"/>
              <a:t>		</a:t>
            </a:r>
            <a:endParaRPr lang="ru-R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b="1" smtClean="0"/>
              <a:t>Ліричний герой → Патріот → Особистість → Національний пророк → Поет → Кобзар → ТАРАС ГРИГОРОВИЧ ШЕВЧЕНКО</a:t>
            </a:r>
            <a:endParaRPr lang="ru-RU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smtClean="0"/>
              <a:t>8.</a:t>
            </a:r>
            <a:r>
              <a:rPr lang="uk-UA" sz="2500" smtClean="0"/>
              <a:t>«</a:t>
            </a:r>
            <a:r>
              <a:rPr lang="uk-UA" sz="2500" b="1" smtClean="0"/>
              <a:t>Словесне малювання</a:t>
            </a:r>
            <a:r>
              <a:rPr lang="uk-UA" sz="2500" smtClean="0"/>
              <a:t>»</a:t>
            </a:r>
            <a:r>
              <a:rPr lang="uk-UA" sz="2500" smtClean="0">
                <a:latin typeface="Arial" charset="0"/>
              </a:rPr>
              <a:t>: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smtClean="0"/>
              <a:t>-</a:t>
            </a:r>
            <a:r>
              <a:rPr lang="uk-UA" sz="2500" smtClean="0"/>
              <a:t>Які образи й картини ви уявляли , слухаючи пісню?</a:t>
            </a:r>
            <a:endParaRPr lang="ru-RU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smtClean="0"/>
              <a:t>-</a:t>
            </a:r>
            <a:r>
              <a:rPr lang="uk-UA" sz="2500" smtClean="0"/>
              <a:t>Зачитайте строфу , яка справила на вас найбільше враження?</a:t>
            </a:r>
            <a:endParaRPr lang="ru-RU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smtClean="0"/>
              <a:t>9.</a:t>
            </a:r>
            <a:r>
              <a:rPr lang="uk-UA" sz="2500" smtClean="0"/>
              <a:t>Опрацювання </a:t>
            </a:r>
            <a:r>
              <a:rPr lang="uk-UA" sz="2500" b="1" smtClean="0"/>
              <a:t>пам’</a:t>
            </a:r>
            <a:r>
              <a:rPr lang="ru-RU" sz="2500" b="1" smtClean="0"/>
              <a:t>ятки для виразного читання</a:t>
            </a:r>
            <a:r>
              <a:rPr lang="ru-RU" sz="2500" smtClean="0"/>
              <a:t> поезії  «</a:t>
            </a:r>
            <a:r>
              <a:rPr lang="uk-UA" sz="2500" smtClean="0"/>
              <a:t>Мені однаково».</a:t>
            </a:r>
            <a:endParaRPr lang="ru-RU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smtClean="0"/>
              <a:t>10.</a:t>
            </a:r>
            <a:r>
              <a:rPr lang="uk-UA" sz="2500" smtClean="0"/>
              <a:t>Виразне читання поезії учнями.</a:t>
            </a:r>
            <a:endParaRPr lang="ru-RU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smtClean="0"/>
              <a:t>11.</a:t>
            </a:r>
            <a:r>
              <a:rPr lang="uk-UA" sz="2500" smtClean="0"/>
              <a:t>Евристична бесіда. Метод «</a:t>
            </a:r>
            <a:r>
              <a:rPr lang="uk-UA" sz="2500" b="1" smtClean="0"/>
              <a:t>Мозковий штурм</a:t>
            </a:r>
            <a:r>
              <a:rPr lang="uk-UA" sz="2500" smtClean="0"/>
              <a:t>».</a:t>
            </a:r>
            <a:endParaRPr lang="ru-RU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b="1" smtClean="0"/>
              <a:t>VI. Підбиття підсумків уроку</a:t>
            </a:r>
            <a:endParaRPr lang="ru-RU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/>
              <a:t>Використовуючи фактичний матеріал поезій, </a:t>
            </a:r>
            <a:r>
              <a:rPr lang="en-US" sz="2500" smtClean="0"/>
              <a:t> </a:t>
            </a:r>
            <a:r>
              <a:rPr lang="uk-UA" sz="2500" smtClean="0"/>
              <a:t>заповніть таблицю</a:t>
            </a:r>
            <a:r>
              <a:rPr lang="uk-UA" sz="2500" smtClean="0">
                <a:latin typeface="Arial" charset="0"/>
              </a:rPr>
              <a:t>: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b="1" smtClean="0"/>
              <a:t>ТАРАСУ ШЕВЧЕНКУ 	 БАЙДУЖЕ   		НЕ ОДНАКОВО</a:t>
            </a:r>
            <a:endParaRPr lang="ru-RU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/>
              <a:t> </a:t>
            </a:r>
            <a:endParaRPr lang="ru-RU" sz="2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Содержимое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700" smtClean="0"/>
              <a:t>2.Прийом «</a:t>
            </a:r>
            <a:r>
              <a:rPr lang="uk-UA" sz="2700" b="1" smtClean="0"/>
              <a:t>Незакінчене речення</a:t>
            </a:r>
            <a:r>
              <a:rPr lang="uk-UA" sz="2700" smtClean="0"/>
              <a:t>».</a:t>
            </a:r>
            <a:endParaRPr lang="ru-RU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700" smtClean="0"/>
              <a:t>«Мені ( як особистості ) не однаково , що…</a:t>
            </a:r>
            <a:endParaRPr lang="ru-RU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700" b="1" smtClean="0"/>
              <a:t>VII.Рефлексивно – оцінювальний </a:t>
            </a:r>
            <a:r>
              <a:rPr lang="uk-UA" sz="2700" b="1" smtClean="0"/>
              <a:t>етап</a:t>
            </a:r>
            <a:endParaRPr lang="ru-RU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700" b="1" smtClean="0"/>
              <a:t>1.«Рефлексивна картка</a:t>
            </a:r>
            <a:r>
              <a:rPr lang="uk-UA" sz="2700" smtClean="0"/>
              <a:t>»</a:t>
            </a:r>
            <a:r>
              <a:rPr lang="uk-UA" sz="2700" smtClean="0">
                <a:latin typeface="Arial" charset="0"/>
              </a:rPr>
              <a:t>:</a:t>
            </a:r>
            <a:endParaRPr lang="ru-RU" sz="27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700" smtClean="0"/>
              <a:t>-Я відчуваю…-Я розумію…-Я думаю …</a:t>
            </a:r>
            <a:endParaRPr lang="ru-RU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700" b="1" smtClean="0"/>
              <a:t>2</a:t>
            </a:r>
            <a:r>
              <a:rPr lang="uk-UA" sz="2700" smtClean="0"/>
              <a:t>. Метод «</a:t>
            </a:r>
            <a:r>
              <a:rPr lang="uk-UA" sz="2700" b="1" smtClean="0"/>
              <a:t>Подвійний щоденник</a:t>
            </a:r>
            <a:r>
              <a:rPr lang="uk-UA" sz="2700" smtClean="0"/>
              <a:t>»</a:t>
            </a:r>
            <a:r>
              <a:rPr lang="uk-UA" sz="2700" smtClean="0">
                <a:latin typeface="Arial" charset="0"/>
              </a:rPr>
              <a:t>.</a:t>
            </a:r>
            <a:endParaRPr lang="ru-RU" sz="27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700" b="1" smtClean="0"/>
              <a:t>Інформація, яка вразила, викликала спогади,</a:t>
            </a:r>
            <a:r>
              <a:rPr lang="en-US" sz="2700" b="1" smtClean="0"/>
              <a:t> </a:t>
            </a:r>
            <a:r>
              <a:rPr lang="ru-RU" sz="2700" b="1" smtClean="0"/>
              <a:t>а</a:t>
            </a:r>
            <a:r>
              <a:rPr lang="uk-UA" sz="2700" b="1" smtClean="0"/>
              <a:t>соціації.</a:t>
            </a:r>
            <a:endParaRPr lang="ru-RU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700" b="1" smtClean="0"/>
              <a:t>Описати думки , коментарі, питання, що з цього приводу виникли.</a:t>
            </a:r>
            <a:endParaRPr lang="ru-RU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700" b="1" smtClean="0"/>
              <a:t>VIII. </a:t>
            </a:r>
            <a:r>
              <a:rPr lang="ru-RU" sz="2700" b="1" smtClean="0"/>
              <a:t>Домашнє завдання</a:t>
            </a:r>
            <a:endParaRPr lang="ru-RU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700" smtClean="0"/>
              <a:t>1.Написати есе ( у довільній формі викласти думки щодо прочитаного).</a:t>
            </a:r>
            <a:endParaRPr lang="ru-RU" sz="27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700" smtClean="0"/>
              <a:t>2.Вивчити вірш «Мені однаково» напам’</a:t>
            </a:r>
            <a:r>
              <a:rPr lang="ru-RU" sz="2700" smtClean="0"/>
              <a:t>ять.</a:t>
            </a:r>
          </a:p>
          <a:p>
            <a:pPr eaLnBrk="1" hangingPunct="1">
              <a:lnSpc>
                <a:spcPct val="80000"/>
              </a:lnSpc>
            </a:pPr>
            <a:endParaRPr lang="ru-RU" sz="270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5" descr="IMG_20161109_0540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3795713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7" descr="IMG_20161109_0536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88913"/>
            <a:ext cx="3579812" cy="477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4" descr="IMG_20161109_05355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3500438"/>
            <a:ext cx="48244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Содержимое 2"/>
          <p:cNvSpPr>
            <a:spLocks noGrp="1"/>
          </p:cNvSpPr>
          <p:nvPr>
            <p:ph idx="1"/>
          </p:nvPr>
        </p:nvSpPr>
        <p:spPr>
          <a:xfrm>
            <a:off x="539750" y="0"/>
            <a:ext cx="8229600" cy="698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Тема</a:t>
            </a:r>
            <a:r>
              <a:rPr lang="ru-RU" sz="1600" smtClean="0"/>
              <a:t>.</a:t>
            </a:r>
            <a:r>
              <a:rPr lang="en-US" sz="1600" smtClean="0"/>
              <a:t> </a:t>
            </a:r>
            <a:r>
              <a:rPr lang="ru-RU" sz="1600" smtClean="0"/>
              <a:t>Урок розвитку мовлення №2. Складання діалогу з ліричним героєм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/>
              <a:t>філософської лірики Т.Шевченка в контексті його біографії ( письмово)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/>
              <a:t> 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Мета :</a:t>
            </a:r>
            <a:endParaRPr lang="ru-RU" sz="1600" smtClean="0"/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sz="1600" smtClean="0"/>
              <a:t>учити висловлювати власне ставлення до зображуваного ;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sz="1600" smtClean="0"/>
              <a:t> удосконалювати творчі здібності ;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sz="1600" smtClean="0"/>
              <a:t>вчити учнів мистецтва спілкування ;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sz="1600" smtClean="0"/>
              <a:t> учити складати твори –діалоги з ліричним героєм 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/>
              <a:t>- виокремлювати в художніх творах специфічні особливості  національної культури , визначати загальнолюдські цінності, утілені в художньому творі;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/>
              <a:t>	- самоорганізуватися до навчальної діяльності;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/>
              <a:t>	- розвивати логічне й образнее мислення , навички самостійної роботи, увагу;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/>
              <a:t>	- навчати учнів використовувати наочні матеріали як джерела інформації та засіб самоосвіти й саморозвитку;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/>
              <a:t>	- удосконалювати вміння дітей формулювати цілі власної діяльності та робити висновки за її результатами. 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Тип уроку</a:t>
            </a:r>
            <a:r>
              <a:rPr lang="ru-RU" sz="1600" smtClean="0"/>
              <a:t> : урок розвитку мовлення</a:t>
            </a:r>
            <a:r>
              <a:rPr lang="uk-UA" sz="1600" smtClean="0">
                <a:latin typeface="Arial" charset="0"/>
              </a:rPr>
              <a:t>.</a:t>
            </a:r>
            <a:endParaRPr lang="ru-RU" sz="16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Епіграф</a:t>
            </a:r>
            <a:r>
              <a:rPr lang="ru-RU" sz="1600" b="1" smtClean="0">
                <a:latin typeface="Arial" charset="0"/>
              </a:rPr>
              <a:t>.</a:t>
            </a:r>
            <a:r>
              <a:rPr lang="ru-RU" sz="1600" b="1" smtClean="0"/>
              <a:t>					Тарас Шевченко! Досить було однієї</a:t>
            </a:r>
            <a:endParaRPr lang="ru-RU" sz="16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						людини , щоб урятувати цілу націю!</a:t>
            </a:r>
            <a:endParaRPr lang="ru-RU" sz="16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								Остап Вишня</a:t>
            </a:r>
            <a:endParaRPr lang="ru-RU" sz="16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Методи , прийоми і форми роботи</a:t>
            </a:r>
            <a:r>
              <a:rPr lang="ru-RU" sz="1600" smtClean="0"/>
              <a:t> : «Психологічна настанова», гра «Чиста дошка» , «Мозковий штурм» , словникова робота , «Філософське гроно», рольова гра «Міні</a:t>
            </a:r>
            <a:r>
              <a:rPr lang="en-US" sz="1600" smtClean="0"/>
              <a:t>-</a:t>
            </a:r>
            <a:r>
              <a:rPr lang="ru-RU" sz="1600" smtClean="0"/>
              <a:t> інтерв’ю з ліричним героєм» поезій  Т.Шевченка , «Незакінчене речення».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Засоби навчання</a:t>
            </a:r>
            <a:r>
              <a:rPr lang="ru-RU" sz="1600" smtClean="0"/>
              <a:t> : портрет письменника, міні – виставка книжок поета, пам’ятки «Як вести діалог», «Твір – діалог», «Вимоги до мовлення під час творчої роботи».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150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Содержимое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/>
              <a:t>Перебіг уроку</a:t>
            </a:r>
            <a:r>
              <a:rPr lang="ru-RU" sz="2000" smtClean="0"/>
              <a:t> </a:t>
            </a:r>
          </a:p>
          <a:p>
            <a:pPr eaLnBrk="1" hangingPunct="1">
              <a:buFont typeface="Arial" charset="0"/>
              <a:buNone/>
            </a:pPr>
            <a:r>
              <a:rPr lang="uk-UA" sz="2000" b="1" smtClean="0"/>
              <a:t>І.</a:t>
            </a:r>
            <a:r>
              <a:rPr lang="en-US" sz="2000" b="1" smtClean="0"/>
              <a:t>Організаційний момент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uk-UA" sz="2000" b="1" smtClean="0"/>
              <a:t>Модель</a:t>
            </a:r>
            <a:r>
              <a:rPr lang="uk-UA" sz="2000" smtClean="0"/>
              <a:t> «Подібне ми вже робили , тому ви з цим завданням легко впораєтесь…»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uk-UA" sz="2000" b="1" smtClean="0"/>
              <a:t>ІІ.</a:t>
            </a:r>
            <a:r>
              <a:rPr lang="en-US" sz="2000" b="1" smtClean="0"/>
              <a:t>Мотивація навчальної діяльності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uk-UA" sz="2000" smtClean="0"/>
              <a:t>Розповідь учителя про глибину й силу поезії Т.Шевченка </a:t>
            </a:r>
            <a:r>
              <a:rPr lang="uk-UA" sz="2000" b="1" smtClean="0"/>
              <a:t>(«Психологічна настанова</a:t>
            </a:r>
            <a:r>
              <a:rPr lang="uk-UA" sz="2000" smtClean="0"/>
              <a:t>»)</a:t>
            </a:r>
            <a:r>
              <a:rPr lang="uk-UA" sz="2000" smtClean="0">
                <a:latin typeface="Arial" charset="0"/>
              </a:rPr>
              <a:t>.</a:t>
            </a:r>
            <a:endParaRPr lang="ru-RU" sz="200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uk-UA" sz="2000" b="1" smtClean="0"/>
              <a:t>ІІІ.</a:t>
            </a:r>
            <a:r>
              <a:rPr lang="en-US" sz="2000" b="1" smtClean="0"/>
              <a:t>Повідомлення теми й мети урок</a:t>
            </a:r>
            <a:r>
              <a:rPr lang="uk-UA" sz="2000" b="1" smtClean="0"/>
              <a:t>у</a:t>
            </a:r>
          </a:p>
          <a:p>
            <a:pPr eaLnBrk="1" hangingPunct="1">
              <a:buFont typeface="Arial" charset="0"/>
              <a:buNone/>
            </a:pPr>
            <a:r>
              <a:rPr lang="uk-UA" sz="2000" b="1" smtClean="0"/>
              <a:t>І</a:t>
            </a:r>
            <a:r>
              <a:rPr lang="en-US" sz="2000" b="1" smtClean="0"/>
              <a:t>V</a:t>
            </a:r>
            <a:r>
              <a:rPr lang="uk-UA" sz="2000" b="1" smtClean="0"/>
              <a:t>.Актуалізація опорних знань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uk-UA" sz="2000" smtClean="0"/>
              <a:t>Гра «</a:t>
            </a:r>
            <a:r>
              <a:rPr lang="uk-UA" sz="2000" b="1" smtClean="0"/>
              <a:t>Чиста дошка</a:t>
            </a:r>
            <a:r>
              <a:rPr lang="uk-UA" sz="2000" smtClean="0"/>
              <a:t>» (дошка списана запитаннями. Учитель по одному витирає те завдання , на яке учні дали відповідь).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en-US" sz="2000" b="1" smtClean="0"/>
              <a:t>V.</a:t>
            </a:r>
            <a:r>
              <a:rPr lang="en-US" sz="2000" smtClean="0"/>
              <a:t> </a:t>
            </a:r>
            <a:r>
              <a:rPr lang="en-US" sz="2000" b="1" smtClean="0"/>
              <a:t>Опрацювання навчального матеріалу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en-US" sz="2000" smtClean="0"/>
              <a:t>1.</a:t>
            </a:r>
            <a:r>
              <a:rPr lang="uk-UA" sz="2000" b="1" smtClean="0"/>
              <a:t>Підготовка до складання та написання діалогу </a:t>
            </a:r>
            <a:r>
              <a:rPr lang="uk-UA" sz="2000" smtClean="0"/>
              <a:t>з ліричним героєм філософської лірики Т.Шевченка в контексті його біографії :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uk-UA" sz="2000" smtClean="0"/>
              <a:t>а) опрацюйте пам’</a:t>
            </a:r>
            <a:r>
              <a:rPr lang="ru-RU" sz="2000" smtClean="0"/>
              <a:t>ятку «</a:t>
            </a:r>
            <a:r>
              <a:rPr lang="uk-UA" sz="2000" b="1" smtClean="0"/>
              <a:t>Як вести діалог</a:t>
            </a:r>
            <a:r>
              <a:rPr lang="uk-UA" sz="2000" smtClean="0"/>
              <a:t>» ;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uk-UA" sz="2000" smtClean="0"/>
              <a:t>б) опрацюйте пам’</a:t>
            </a:r>
            <a:r>
              <a:rPr lang="ru-RU" sz="2000" smtClean="0"/>
              <a:t>ятку </a:t>
            </a:r>
            <a:r>
              <a:rPr lang="ru-RU" sz="2000" b="1" smtClean="0"/>
              <a:t>«</a:t>
            </a:r>
            <a:r>
              <a:rPr lang="uk-UA" sz="2000" b="1" smtClean="0"/>
              <a:t>Вимоги до мовлення під час творчої</a:t>
            </a:r>
            <a:r>
              <a:rPr lang="uk-UA" sz="2000" smtClean="0"/>
              <a:t> </a:t>
            </a:r>
            <a:r>
              <a:rPr lang="uk-UA" sz="2000" b="1" smtClean="0"/>
              <a:t>роботи»</a:t>
            </a:r>
            <a:r>
              <a:rPr lang="uk-UA" sz="2000" smtClean="0"/>
              <a:t> ;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uk-UA" sz="2000" smtClean="0"/>
              <a:t>в) опрацюйте пам’</a:t>
            </a:r>
            <a:r>
              <a:rPr lang="ru-RU" sz="2000" smtClean="0"/>
              <a:t>ятку </a:t>
            </a:r>
            <a:r>
              <a:rPr lang="uk-UA" sz="2000" b="1" smtClean="0"/>
              <a:t>«Твір – діалог».</a:t>
            </a:r>
            <a:endParaRPr lang="en-US" sz="2000" b="1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smtClean="0"/>
              <a:t>2. </a:t>
            </a:r>
            <a:r>
              <a:rPr lang="uk-UA" sz="2000" b="1" smtClean="0"/>
              <a:t>Бесіда</a:t>
            </a:r>
            <a:r>
              <a:rPr lang="uk-UA" sz="2000" smtClean="0"/>
              <a:t> </a:t>
            </a:r>
            <a:r>
              <a:rPr lang="uk-UA" sz="2000" b="1" smtClean="0"/>
              <a:t>(«Мозковий штурм</a:t>
            </a:r>
            <a:r>
              <a:rPr lang="uk-UA" sz="2000" smtClean="0"/>
              <a:t>») :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smtClean="0"/>
              <a:t>	- Де записується епіграф?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smtClean="0"/>
              <a:t>	- Які розділові знаки ставимо при цитатах ?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smtClean="0"/>
              <a:t>3</a:t>
            </a:r>
            <a:r>
              <a:rPr lang="uk-UA" sz="2000" b="1" smtClean="0"/>
              <a:t>. Словникова робота</a:t>
            </a:r>
            <a:r>
              <a:rPr lang="uk-UA" sz="2000" smtClean="0"/>
              <a:t> (поняття про ліричного героя).</a:t>
            </a:r>
            <a:r>
              <a:rPr lang="uk-UA" sz="2000" b="1" smtClean="0"/>
              <a:t> 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smtClean="0"/>
              <a:t>4.</a:t>
            </a:r>
            <a:r>
              <a:rPr lang="uk-UA" sz="2000" b="1" smtClean="0"/>
              <a:t>Створіть асоціативний образ </a:t>
            </a:r>
            <a:r>
              <a:rPr lang="uk-UA" sz="2000" smtClean="0"/>
              <a:t>ліричного героя філософської лірики Т.Шевченка.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smtClean="0"/>
              <a:t>5</a:t>
            </a:r>
            <a:r>
              <a:rPr lang="en-US" sz="2000" smtClean="0"/>
              <a:t>.</a:t>
            </a:r>
            <a:r>
              <a:rPr lang="uk-UA" sz="2000" b="1" smtClean="0"/>
              <a:t>Рольова гра </a:t>
            </a:r>
            <a:r>
              <a:rPr lang="uk-UA" sz="2000" smtClean="0"/>
              <a:t>«</a:t>
            </a:r>
            <a:r>
              <a:rPr lang="uk-UA" sz="2000" b="1" smtClean="0"/>
              <a:t>Міні – інтерв’ю з ліричним героєм поезій</a:t>
            </a:r>
            <a:r>
              <a:rPr lang="uk-UA" sz="2000" smtClean="0"/>
              <a:t> </a:t>
            </a:r>
            <a:r>
              <a:rPr lang="uk-UA" sz="2000" b="1" smtClean="0"/>
              <a:t>Т.Шевченка».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smtClean="0"/>
              <a:t>6.</a:t>
            </a:r>
            <a:r>
              <a:rPr lang="uk-UA" sz="2000" b="1" smtClean="0"/>
              <a:t>Колективне складання плану твору</a:t>
            </a:r>
            <a:r>
              <a:rPr lang="uk-UA" sz="2000" smtClean="0"/>
              <a:t>.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smtClean="0"/>
              <a:t>7.</a:t>
            </a:r>
            <a:r>
              <a:rPr lang="uk-UA" sz="2000" b="1" smtClean="0"/>
              <a:t>Зачитування зразка учнівського твору.</a:t>
            </a:r>
            <a:endParaRPr lang="ru-RU" sz="2000" b="1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smtClean="0"/>
              <a:t>8.</a:t>
            </a:r>
            <a:r>
              <a:rPr lang="uk-UA" sz="2000" b="1" smtClean="0"/>
              <a:t>Творча робота</a:t>
            </a:r>
            <a:r>
              <a:rPr lang="en-US" sz="2000" b="1" smtClean="0"/>
              <a:t>.</a:t>
            </a:r>
            <a:endParaRPr lang="ru-RU" sz="2000" b="1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smtClean="0"/>
              <a:t>Написання роботи на чернетках.</a:t>
            </a:r>
            <a:endParaRPr lang="en-US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smtClean="0"/>
              <a:t>VI. Підбиття підсумків уроку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smtClean="0"/>
              <a:t>«</a:t>
            </a:r>
            <a:r>
              <a:rPr lang="uk-UA" sz="2000" b="1" smtClean="0"/>
              <a:t>Незакінчені речення</a:t>
            </a:r>
            <a:r>
              <a:rPr lang="uk-UA" sz="2000" smtClean="0"/>
              <a:t>»: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smtClean="0">
                <a:latin typeface="Arial" charset="0"/>
              </a:rPr>
              <a:t> - </a:t>
            </a:r>
            <a:r>
              <a:rPr lang="uk-UA" sz="2000" smtClean="0"/>
              <a:t>Я дізнався …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smtClean="0">
                <a:latin typeface="Arial" charset="0"/>
              </a:rPr>
              <a:t> - </a:t>
            </a:r>
            <a:r>
              <a:rPr lang="uk-UA" sz="2000" smtClean="0"/>
              <a:t>Я навчився …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smtClean="0">
                <a:latin typeface="Arial" charset="0"/>
              </a:rPr>
              <a:t> - </a:t>
            </a:r>
            <a:r>
              <a:rPr lang="uk-UA" sz="2000" smtClean="0"/>
              <a:t>Я зрозумів …</a:t>
            </a:r>
            <a:endParaRPr lang="en-US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b="1" smtClean="0"/>
              <a:t>VII</a:t>
            </a:r>
            <a:r>
              <a:rPr lang="en-US" sz="2000" smtClean="0"/>
              <a:t>. </a:t>
            </a:r>
            <a:r>
              <a:rPr lang="en-US" sz="2000" b="1" smtClean="0"/>
              <a:t>Домашнє завдання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smtClean="0"/>
              <a:t>1. </a:t>
            </a:r>
            <a:r>
              <a:rPr lang="uk-UA" sz="2000" smtClean="0"/>
              <a:t>Дописати твір, записати його в зошити.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smtClean="0"/>
              <a:t>2. </a:t>
            </a:r>
            <a:r>
              <a:rPr lang="uk-UA" sz="2000" smtClean="0"/>
              <a:t>Випереджувальне завдання : підготувати повідомлення  про життя й творчість Лесі Українки , презентації ( індивідуально для окремих учнів).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smtClean="0"/>
              <a:t> </a:t>
            </a:r>
            <a:endParaRPr lang="ru-RU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1500" smtClean="0"/>
          </a:p>
          <a:p>
            <a:pPr eaLnBrk="1" hangingPunct="1">
              <a:lnSpc>
                <a:spcPct val="80000"/>
              </a:lnSpc>
            </a:pPr>
            <a:endParaRPr lang="ru-RU" sz="1500" smtClean="0"/>
          </a:p>
          <a:p>
            <a:pPr eaLnBrk="1" hangingPunct="1">
              <a:lnSpc>
                <a:spcPct val="80000"/>
              </a:lnSpc>
            </a:pPr>
            <a:endParaRPr lang="ru-RU" sz="1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700" b="1" dirty="0"/>
              <a:t>Основні прийоми і методи технології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uk-UA" sz="2700" b="1" dirty="0"/>
              <a:t>критичного мислення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68760"/>
          <a:ext cx="8229600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/>
              <a:t>Технологічна карта технології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b="1" dirty="0" smtClean="0"/>
              <a:t>критичного мислення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3010" name="Содержимое 3" descr="Таблиця2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1268413"/>
            <a:ext cx="7889875" cy="4897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3238" y="404813"/>
            <a:ext cx="8640762" cy="5792787"/>
          </a:xfrm>
        </p:spPr>
        <p:txBody>
          <a:bodyPr rtlCol="0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/>
              <a:t>Інтерактивні форми та методи навчання</a:t>
            </a:r>
            <a:endParaRPr lang="ru-RU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/>
              <a:t>у технології критичного </a:t>
            </a:r>
            <a:r>
              <a:rPr lang="uk-UA" b="1" dirty="0" smtClean="0"/>
              <a:t>мислення: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семантична карта слова ( завдання , яке дає змогу побачити наявні в учнів асоціації стосовно ключового поняття) ;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припущення на основі запропонованих </a:t>
            </a:r>
            <a:r>
              <a:rPr lang="uk-UA" dirty="0" smtClean="0"/>
              <a:t>слів(учні </a:t>
            </a:r>
            <a:r>
              <a:rPr lang="uk-UA" dirty="0"/>
              <a:t>пробують </a:t>
            </a:r>
            <a:r>
              <a:rPr lang="uk-UA" dirty="0" smtClean="0"/>
              <a:t>моделювати </a:t>
            </a:r>
            <a:r>
              <a:rPr lang="uk-UA" dirty="0"/>
              <a:t>розвиток дії в творі на підставі кількох слів із нього) ;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спрямоване читання ( допомагає скеровувати учнів під час самостійного читання за допомогою запитань рівня розуміння) ;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карта персонажів ( цей метод застосовуємо для аналізу вчинків персонажів , характеристики образів) ;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«Павутинка дискусії» ( обговорення проблемних </a:t>
            </a:r>
            <a:r>
              <a:rPr lang="uk-UA" dirty="0" smtClean="0"/>
              <a:t>питань, </a:t>
            </a:r>
            <a:r>
              <a:rPr lang="uk-UA" dirty="0"/>
              <a:t>аргументація своєї позиції) ;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«Лінія цінностей» ( виявлення думок учнів із проблемних питань : «Згоден?» - «Не згоден?») ;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твір – п</a:t>
            </a:r>
            <a:r>
              <a:rPr lang="en-US" dirty="0"/>
              <a:t>’</a:t>
            </a:r>
            <a:r>
              <a:rPr lang="uk-UA" dirty="0" err="1"/>
              <a:t>ятихвилинка</a:t>
            </a:r>
            <a:r>
              <a:rPr lang="uk-UA" dirty="0"/>
              <a:t> ( рефлексія) ;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«Залиште за мною останнє слово» ( залучення до обговорення </a:t>
            </a:r>
            <a:r>
              <a:rPr lang="uk-UA" dirty="0" err="1"/>
              <a:t>сором’</a:t>
            </a:r>
            <a:r>
              <a:rPr lang="ru-RU" dirty="0" err="1"/>
              <a:t>язливих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мовчазних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90805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/>
              <a:t>Процес навчання є особливим видом діяльності і має такі складові: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6386" name="Содержимое 3" descr="sxema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2060575"/>
            <a:ext cx="7777163" cy="3960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5792788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/>
              <a:t>Прогнозовані результати технології</a:t>
            </a:r>
            <a:endParaRPr lang="ru-RU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/>
              <a:t>критичного мислення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- Усвідомлене сприйняття учнями нового знання.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- Ґрунтовний літературознавчий та інші види аналізу.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- </a:t>
            </a:r>
            <a:r>
              <a:rPr lang="uk-UA" dirty="0" smtClean="0"/>
              <a:t>Узагальнення, </a:t>
            </a:r>
            <a:r>
              <a:rPr lang="uk-UA" dirty="0"/>
              <a:t>систематизація засвоєного.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- Оцінювання літературних </a:t>
            </a:r>
            <a:r>
              <a:rPr lang="uk-UA" dirty="0" smtClean="0"/>
              <a:t>творів, персонажів, </a:t>
            </a:r>
            <a:r>
              <a:rPr lang="uk-UA" dirty="0"/>
              <a:t>літературного </a:t>
            </a:r>
            <a:r>
              <a:rPr lang="uk-UA" dirty="0" smtClean="0"/>
              <a:t>процесу, </a:t>
            </a:r>
            <a:r>
              <a:rPr lang="uk-UA" dirty="0"/>
              <a:t>життєпису письменника.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- Розвиток ключових </a:t>
            </a:r>
            <a:r>
              <a:rPr lang="uk-UA" dirty="0" err="1"/>
              <a:t>компетентностей</a:t>
            </a:r>
            <a:r>
              <a:rPr lang="uk-UA" dirty="0"/>
              <a:t>.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Основні методи і прийоми інтерактивного навчання</a:t>
            </a:r>
            <a:endParaRPr lang="uk-UA" dirty="0"/>
          </a:p>
        </p:txBody>
      </p:sp>
      <p:pic>
        <p:nvPicPr>
          <p:cNvPr id="46082" name="Содержимое 3" descr="Таблиця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628775"/>
            <a:ext cx="8064500" cy="4537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Содержимое 4" descr="341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341438"/>
            <a:ext cx="7559675" cy="4470400"/>
          </a:xfrm>
        </p:spPr>
      </p:pic>
      <p:sp>
        <p:nvSpPr>
          <p:cNvPr id="47106" name="Rectangle 1"/>
          <p:cNvSpPr>
            <a:spLocks noChangeArrowheads="1"/>
          </p:cNvSpPr>
          <p:nvPr/>
        </p:nvSpPr>
        <p:spPr bwMode="auto">
          <a:xfrm>
            <a:off x="0" y="19843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3200">
                <a:cs typeface="Times New Roman" pitchFamily="18" charset="0"/>
              </a:rPr>
              <a:t>Учень</a:t>
            </a:r>
            <a:endParaRPr lang="uk-UA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WScan001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7275"/>
            <a:ext cx="4065588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SWScan0013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087438"/>
            <a:ext cx="4105275" cy="577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SWScan0012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1052513"/>
            <a:ext cx="4157662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0"/>
            <a:ext cx="759633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З методичної скарбнички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7" name="Рисунок 6" descr="SWScan0012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1125538"/>
            <a:ext cx="3984625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SWScan0013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4750" y="1073150"/>
            <a:ext cx="3979863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SWScan0012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4157662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Рисунок 7" descr="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052513"/>
            <a:ext cx="62992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3" descr="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4167188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Рисунок 4" descr="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4388" y="2060575"/>
            <a:ext cx="705961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WScan0013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3979863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Содержимое 4" descr="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08175" y="2133600"/>
            <a:ext cx="700405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WScan001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3984625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Содержимое 4" descr="SWScan0012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63713" y="2349500"/>
            <a:ext cx="6911975" cy="43005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WScan001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4065588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Содержимое 4" descr="SWScan0013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55875" y="2565400"/>
            <a:ext cx="6099175" cy="40370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/>
              <a:t>Друковані видання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4274" name="Содержимое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1600" smtClean="0"/>
              <a:t>1.</a:t>
            </a:r>
            <a:r>
              <a:rPr lang="uk-UA" sz="2000" smtClean="0"/>
              <a:t>Інтерактивні технології на уроках української літератури / укладання Р.Орищин  Л.Залюбовської.- Тернопіль : Підручники і посібники , 2008.- С. 12- 16 // Конспект відкритого уроку з української літератури у 6 класі «Всеволод Нестайко – відомий у світі дитячий письменник . «Тореадори з Васюківки» ( фрагменти)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uk-UA" sz="2000" smtClean="0"/>
              <a:t> </a:t>
            </a:r>
            <a:r>
              <a:rPr lang="en-US" sz="2000" smtClean="0"/>
              <a:t>2.</a:t>
            </a:r>
            <a:r>
              <a:rPr lang="uk-UA" sz="2000" smtClean="0"/>
              <a:t>Українська мова : Тест – контроль. 10 клас . Академічний рівень / Укладання  : Орищин Р., Залюбовська Л. – Тернопіль : Підручники і посібники , 2011. – С.4 – 28// Тестові завдання з теми «Стилістичні </a:t>
            </a:r>
            <a:r>
              <a:rPr lang="en-US" sz="2000" smtClean="0"/>
              <a:t> </a:t>
            </a:r>
            <a:r>
              <a:rPr lang="uk-UA" sz="2000" smtClean="0"/>
              <a:t>засоби фонетики»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uk-UA" sz="2000" smtClean="0"/>
              <a:t> 3.	Українська мова : Тест – контроль . 11 клас. Академічний рівень / 	Укладання  : Орищин Р., Залюбовська Л.- Тернопіль : Підручники і 		посібники , 2011.- С.14 – 18 // Тестові завдання з теми «Стилістичні 	засоби морфології»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uk-UA" sz="2000" smtClean="0"/>
              <a:t> 4.Українська мова. 6 клас. Розробки уроків / укладання  Р.Орищин , Л.Залюбовської .- Тернопіль : Підручники і посібники , 2014.- 352 с.// Конспекти уроків з теми «Іменник» ,№ 41 , 42 , 54 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uk-UA" sz="2000" smtClean="0"/>
              <a:t> 5.Українська мова . 7 клас. Розробки уроків / укладання Р.Орищин , Л.Залюбовської .- Тернопіль : Підручники і посібники , 2015.-     с. //Конспет уроку з теми «Форми дієслова»</a:t>
            </a:r>
            <a:endParaRPr lang="ru-RU" sz="2000" smtClean="0"/>
          </a:p>
          <a:p>
            <a:pPr eaLnBrk="1" hangingPunct="1"/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100" b="1" dirty="0" smtClean="0"/>
              <a:t>Проблема:</a:t>
            </a:r>
            <a:r>
              <a:rPr lang="en-US" sz="5100" b="1" dirty="0" smtClean="0"/>
              <a:t> </a:t>
            </a:r>
            <a:r>
              <a:rPr lang="uk-UA" sz="5100" dirty="0" smtClean="0"/>
              <a:t>Розвиток критичного мислення як необхідної складової формування особистості учнів на уроках української мови та літератури шляхом використання інтерактивних технологій.</a:t>
            </a:r>
            <a:endParaRPr lang="ru-RU" sz="51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sz="51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100" b="1" dirty="0" smtClean="0"/>
              <a:t>Мета:</a:t>
            </a:r>
            <a:r>
              <a:rPr lang="en-US" sz="5100" b="1" dirty="0" smtClean="0"/>
              <a:t> </a:t>
            </a:r>
            <a:r>
              <a:rPr lang="uk-UA" sz="5100" dirty="0" smtClean="0"/>
              <a:t>Розкрити </a:t>
            </a:r>
            <a:r>
              <a:rPr lang="uk-UA" sz="5100" dirty="0"/>
              <a:t>значення технології розвитку критичного мислення  та використання ІКТ в умовах особистісно орієнтованого </a:t>
            </a:r>
            <a:r>
              <a:rPr lang="uk-UA" sz="5100" dirty="0" smtClean="0"/>
              <a:t>навчання. </a:t>
            </a:r>
            <a:endParaRPr lang="ru-RU" sz="51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51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5100" b="1" dirty="0" smtClean="0"/>
              <a:t>Завдання:</a:t>
            </a:r>
            <a:r>
              <a:rPr lang="en-US" sz="5100" b="1" dirty="0" smtClean="0"/>
              <a:t> </a:t>
            </a:r>
            <a:r>
              <a:rPr lang="uk-UA" sz="5100" dirty="0" smtClean="0"/>
              <a:t>Аналіз </a:t>
            </a:r>
            <a:r>
              <a:rPr lang="uk-UA" sz="5100" dirty="0"/>
              <a:t>діяльності вчителя та учнів у процесі використання форм і методів </a:t>
            </a:r>
            <a:r>
              <a:rPr lang="uk-UA" sz="5100" dirty="0" smtClean="0"/>
              <a:t>навчання, </a:t>
            </a:r>
            <a:r>
              <a:rPr lang="uk-UA" sz="5100" dirty="0"/>
              <a:t>які здатні зацікавити </a:t>
            </a:r>
            <a:r>
              <a:rPr lang="uk-UA" sz="5100" dirty="0" smtClean="0"/>
              <a:t>учнів, </a:t>
            </a:r>
            <a:r>
              <a:rPr lang="uk-UA" sz="5100" dirty="0"/>
              <a:t>стимулювати та активізувати процес пізнання і критичного </a:t>
            </a:r>
            <a:r>
              <a:rPr lang="uk-UA" sz="5100" dirty="0" smtClean="0"/>
              <a:t>мислення.</a:t>
            </a:r>
            <a:endParaRPr lang="ru-RU" sz="51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/>
            </a:r>
            <a:br>
              <a:rPr lang="uk-UA" dirty="0"/>
            </a:br>
            <a:r>
              <a:rPr lang="uk-UA" dirty="0"/>
              <a:t> </a:t>
            </a: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6119813"/>
          </a:xfrm>
        </p:spPr>
        <p:txBody>
          <a:bodyPr rtlCol="0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4000" b="1" dirty="0"/>
              <a:t>Мої досягнення</a:t>
            </a:r>
            <a:endParaRPr lang="ru-RU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800" dirty="0"/>
              <a:t>Керівник та лауреат проекту «Твори добро» ( Тернопіль , 2011)</a:t>
            </a:r>
            <a:endParaRPr lang="ru-RU" sz="3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800" dirty="0"/>
              <a:t>Організатор позапрограмної Всеукраїнської предметної олімпіади «</a:t>
            </a:r>
            <a:r>
              <a:rPr lang="uk-UA" sz="3800" dirty="0" err="1"/>
              <a:t>Олімпус</a:t>
            </a:r>
            <a:r>
              <a:rPr lang="uk-UA" sz="3800" dirty="0"/>
              <a:t>». Весняна сесія ( Львів , квітень 2012 – 2013рр.)</a:t>
            </a:r>
            <a:endParaRPr lang="ru-RU" sz="3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800" dirty="0"/>
              <a:t>Учасник програми «Парадигма – 2015» ( шкільний етап) / Презентація програми  «Мій шлях професійного розвитку»  з проблеми « Розвиток критичного мислення на уроках української мови і літератури шляхом використання інтерактивних технологій»</a:t>
            </a:r>
            <a:endParaRPr lang="ru-RU" sz="3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800" dirty="0"/>
              <a:t>Учасник постійно діючого семінару голів методичних об’єднань учителів української мови і літератури ( 2009 – 2017)</a:t>
            </a:r>
            <a:endParaRPr lang="ru-RU" sz="3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800" dirty="0"/>
              <a:t>Організатор VIII Всеукраїнської українознавчої гри «Соняшник» - 2017 для учнів 1-11 класів </a:t>
            </a:r>
            <a:endParaRPr lang="ru-RU" sz="3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800" dirty="0"/>
              <a:t>Організатор I етапу XVI Всеукраїнського конкурсу учнівської творчості «Об’єднаймося ж , брати мої » ( листопад – грудень 2016)</a:t>
            </a:r>
            <a:endParaRPr lang="ru-RU" sz="3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30475" cy="1143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" name="Содержимое 3" descr="img02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5888"/>
            <a:ext cx="3211512" cy="4525962"/>
          </a:xfrm>
        </p:spPr>
      </p:pic>
      <p:pic>
        <p:nvPicPr>
          <p:cNvPr id="5" name="Рисунок 4" descr="img02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1960563"/>
            <a:ext cx="338455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03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88913"/>
            <a:ext cx="35861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" name="Рисунок 4" descr="img0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403225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img02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333375"/>
            <a:ext cx="4248150" cy="62642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395288" y="2205038"/>
            <a:ext cx="8229600" cy="1143000"/>
          </a:xfrm>
        </p:spPr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6" name="Рисунок 15" descr="img0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60350"/>
            <a:ext cx="4168775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img02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60350"/>
            <a:ext cx="3987800" cy="60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900113" y="0"/>
            <a:ext cx="6994525" cy="796925"/>
          </a:xfrm>
        </p:spPr>
        <p:txBody>
          <a:bodyPr/>
          <a:lstStyle/>
          <a:p>
            <a:pPr eaLnBrk="1" hangingPunct="1"/>
            <a:r>
              <a:rPr lang="uk-UA" smtClean="0"/>
              <a:t>З методичної скарбнички</a:t>
            </a:r>
            <a:endParaRPr lang="ru-RU" smtClean="0"/>
          </a:p>
        </p:txBody>
      </p:sp>
      <p:pic>
        <p:nvPicPr>
          <p:cNvPr id="60418" name="Picture 2" descr="F:\img0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48263" y="1125538"/>
            <a:ext cx="3848100" cy="5435600"/>
          </a:xfrm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476375" y="620713"/>
            <a:ext cx="543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000" b="1">
                <a:cs typeface="Times New Roman" pitchFamily="18" charset="0"/>
              </a:rPr>
              <a:t>Складне речення</a:t>
            </a:r>
            <a:endParaRPr lang="uk-UA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39750" y="1052513"/>
            <a:ext cx="84232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000" b="1">
                <a:cs typeface="Times New Roman" pitchFamily="18" charset="0"/>
              </a:rPr>
              <a:t>1.Диктант із завданням	</a:t>
            </a:r>
            <a:endParaRPr lang="ru-RU" sz="2000"/>
          </a:p>
          <a:p>
            <a:pPr eaLnBrk="0" hangingPunct="0"/>
            <a:r>
              <a:rPr lang="uk-UA" sz="2000">
                <a:cs typeface="Times New Roman" pitchFamily="18" charset="0"/>
              </a:rPr>
              <a:t>Випишіть лише ті речення,</a:t>
            </a:r>
          </a:p>
          <a:p>
            <a:pPr eaLnBrk="0" hangingPunct="0"/>
            <a:r>
              <a:rPr lang="uk-UA" sz="2000">
                <a:cs typeface="Times New Roman" pitchFamily="18" charset="0"/>
              </a:rPr>
              <a:t>у яких допущені помилки .</a:t>
            </a:r>
          </a:p>
          <a:p>
            <a:pPr eaLnBrk="0" hangingPunct="0"/>
            <a:r>
              <a:rPr lang="uk-UA" sz="2000">
                <a:cs typeface="Times New Roman" pitchFamily="18" charset="0"/>
              </a:rPr>
              <a:t>Виправте їх,поясніть.</a:t>
            </a:r>
            <a:endParaRPr lang="ru-RU" sz="2000"/>
          </a:p>
          <a:p>
            <a:pPr eaLnBrk="0" hangingPunct="0"/>
            <a:r>
              <a:rPr lang="uk-UA" sz="2000">
                <a:cs typeface="Times New Roman" pitchFamily="18" charset="0"/>
              </a:rPr>
              <a:t>1.Забула,мабуть,доля злая,</a:t>
            </a:r>
          </a:p>
          <a:p>
            <a:pPr eaLnBrk="0" hangingPunct="0"/>
            <a:r>
              <a:rPr lang="uk-UA" sz="2000">
                <a:cs typeface="Times New Roman" pitchFamily="18" charset="0"/>
              </a:rPr>
              <a:t>звідкіль наш рід ,і що за птиці ми.	</a:t>
            </a:r>
            <a:endParaRPr lang="ru-RU" sz="2000"/>
          </a:p>
          <a:p>
            <a:pPr eaLnBrk="0" hangingPunct="0"/>
            <a:r>
              <a:rPr lang="uk-UA" sz="2000">
                <a:cs typeface="Times New Roman" pitchFamily="18" charset="0"/>
              </a:rPr>
              <a:t>2.Тому що на кінофабрику хороших сцена</a:t>
            </a:r>
          </a:p>
          <a:p>
            <a:pPr eaLnBrk="0" hangingPunct="0"/>
            <a:r>
              <a:rPr lang="uk-UA" sz="2000">
                <a:cs typeface="Times New Roman" pitchFamily="18" charset="0"/>
              </a:rPr>
              <a:t>ріїв не надходило,я змушений був надалі </a:t>
            </a:r>
          </a:p>
          <a:p>
            <a:pPr eaLnBrk="0" hangingPunct="0"/>
            <a:r>
              <a:rPr lang="uk-UA" sz="2000">
                <a:cs typeface="Times New Roman" pitchFamily="18" charset="0"/>
              </a:rPr>
              <a:t>писати їх сам.</a:t>
            </a:r>
            <a:endParaRPr lang="ru-RU" sz="2000"/>
          </a:p>
          <a:p>
            <a:pPr eaLnBrk="0" hangingPunct="0"/>
            <a:r>
              <a:rPr lang="uk-UA" sz="2000">
                <a:cs typeface="Times New Roman" pitchFamily="18" charset="0"/>
              </a:rPr>
              <a:t>3.Теплий туман слався по полю,</a:t>
            </a:r>
          </a:p>
          <a:p>
            <a:pPr eaLnBrk="0" hangingPunct="0"/>
            <a:r>
              <a:rPr lang="uk-UA" sz="2000">
                <a:cs typeface="Times New Roman" pitchFamily="18" charset="0"/>
              </a:rPr>
              <a:t>так що дерева потопали в ньому.</a:t>
            </a:r>
            <a:endParaRPr lang="ru-RU" sz="2000"/>
          </a:p>
          <a:p>
            <a:pPr eaLnBrk="0" hangingPunct="0"/>
            <a:r>
              <a:rPr lang="uk-UA" sz="2000">
                <a:cs typeface="Times New Roman" pitchFamily="18" charset="0"/>
              </a:rPr>
              <a:t>4.Схоплююсь,і мені здається,</a:t>
            </a:r>
          </a:p>
          <a:p>
            <a:pPr eaLnBrk="0" hangingPunct="0"/>
            <a:r>
              <a:rPr lang="uk-UA" sz="2000">
                <a:cs typeface="Times New Roman" pitchFamily="18" charset="0"/>
              </a:rPr>
              <a:t>що розвидняється,і я вже проспав.</a:t>
            </a:r>
            <a:endParaRPr lang="ru-RU" sz="2000"/>
          </a:p>
          <a:p>
            <a:pPr eaLnBrk="0" hangingPunct="0"/>
            <a:r>
              <a:rPr lang="uk-UA" sz="2000">
                <a:cs typeface="Times New Roman" pitchFamily="18" charset="0"/>
              </a:rPr>
              <a:t>5.Цілими днями сіялись крізь сито осінні </a:t>
            </a:r>
          </a:p>
          <a:p>
            <a:pPr eaLnBrk="0" hangingPunct="0"/>
            <a:r>
              <a:rPr lang="uk-UA" sz="2000">
                <a:cs typeface="Times New Roman" pitchFamily="18" charset="0"/>
              </a:rPr>
              <a:t>дощі,а,коли їх не було,то полем</a:t>
            </a:r>
          </a:p>
          <a:p>
            <a:pPr eaLnBrk="0" hangingPunct="0"/>
            <a:r>
              <a:rPr lang="uk-UA" sz="2000">
                <a:cs typeface="Times New Roman" pitchFamily="18" charset="0"/>
              </a:rPr>
              <a:t> бродили тумани.</a:t>
            </a:r>
            <a:endParaRPr lang="ru-RU" sz="2000"/>
          </a:p>
          <a:p>
            <a:pPr eaLnBrk="0" hangingPunct="0"/>
            <a:r>
              <a:rPr lang="uk-UA" sz="2000" b="1">
                <a:cs typeface="Times New Roman" pitchFamily="18" charset="0"/>
              </a:rPr>
              <a:t>Ключ:</a:t>
            </a:r>
            <a:r>
              <a:rPr lang="uk-UA" sz="2000">
                <a:cs typeface="Times New Roman" pitchFamily="18" charset="0"/>
              </a:rPr>
              <a:t>1,4,5</a:t>
            </a:r>
            <a:r>
              <a:rPr lang="uk-UA" sz="1200">
                <a:cs typeface="Times New Roman" pitchFamily="18" charset="0"/>
              </a:rPr>
              <a:t>.</a:t>
            </a:r>
            <a:endParaRPr lang="uk-UA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941387"/>
          </a:xfrm>
        </p:spPr>
        <p:txBody>
          <a:bodyPr/>
          <a:lstStyle/>
          <a:p>
            <a:pPr eaLnBrk="1" hangingPunct="1"/>
            <a:r>
              <a:rPr lang="uk-UA" b="1" smtClean="0"/>
              <a:t>3.Самодиктант</a:t>
            </a:r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 smtClean="0"/>
              <a:t>Запишіть 5 складнопідрядних речень з літературних творів,народних пісень.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 smtClean="0"/>
              <a:t>4.Диктант із завданням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	Перетворіть речення на складнопідрядні з підрядними обставинними.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	1.Була глибока зима,але надворі ще не було снігу(допустове).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	2.Контрольну роботу перенесли через відсутність багатьох учнів(причини).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	3.Для розуміння мистецтва людині треба бути художньо освіченою(мета).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	4.Буяли пишні квіти,а недавно тут була пустка(місце).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	5.Поїзд від’їхав від вокзалу,і пасажири відійшли від вікон(час).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z="2400" b="1" smtClean="0"/>
              <a:t>Урок-дослідження</a:t>
            </a:r>
            <a:r>
              <a:rPr lang="uk-UA" sz="2400" smtClean="0"/>
              <a:t> </a:t>
            </a:r>
            <a:endParaRPr lang="ru-RU" sz="2400" smtClean="0"/>
          </a:p>
          <a:p>
            <a:pPr algn="just" eaLnBrk="1" hangingPunct="1">
              <a:buFont typeface="Arial" charset="0"/>
              <a:buNone/>
            </a:pPr>
            <a:r>
              <a:rPr lang="uk-UA" sz="2400" b="1" smtClean="0"/>
              <a:t>Тема</a:t>
            </a:r>
            <a:r>
              <a:rPr lang="uk-UA" sz="2400" smtClean="0"/>
              <a:t>. Тарас Шевченко. Викуп поета з неволі, причини його покарання царем, арешт, перебування в казематі, заслання</a:t>
            </a:r>
            <a:endParaRPr lang="ru-RU" sz="2400" smtClean="0"/>
          </a:p>
          <a:p>
            <a:pPr algn="just" eaLnBrk="1" hangingPunct="1">
              <a:buFont typeface="Arial" charset="0"/>
              <a:buNone/>
            </a:pPr>
            <a:r>
              <a:rPr lang="uk-UA" sz="2400" b="1" smtClean="0"/>
              <a:t>Мета</a:t>
            </a:r>
            <a:r>
              <a:rPr lang="uk-UA" sz="2400" smtClean="0"/>
              <a:t>:</a:t>
            </a:r>
            <a:r>
              <a:rPr lang="en-US" sz="2400" smtClean="0"/>
              <a:t> -</a:t>
            </a:r>
            <a:r>
              <a:rPr lang="uk-UA" sz="2400" smtClean="0"/>
              <a:t>знати окремі факти біографії і творчості Т.Г.Шевченка , його внесок у розвиток національної культури;</a:t>
            </a:r>
            <a:endParaRPr lang="ru-RU" sz="2400" smtClean="0"/>
          </a:p>
          <a:p>
            <a:pPr algn="just" eaLnBrk="1" hangingPunct="1">
              <a:buFont typeface="Arial" charset="0"/>
              <a:buNone/>
            </a:pPr>
            <a:r>
              <a:rPr lang="en-US" sz="2400" smtClean="0"/>
              <a:t>-</a:t>
            </a:r>
            <a:r>
              <a:rPr lang="uk-UA" sz="2400" smtClean="0"/>
              <a:t>формувати навички виразного читання;</a:t>
            </a:r>
            <a:endParaRPr lang="ru-RU" sz="2400" smtClean="0"/>
          </a:p>
          <a:p>
            <a:pPr algn="just" eaLnBrk="1" hangingPunct="1">
              <a:buFont typeface="Arial" charset="0"/>
              <a:buNone/>
            </a:pPr>
            <a:r>
              <a:rPr lang="en-US" sz="2400" smtClean="0"/>
              <a:t>-</a:t>
            </a:r>
            <a:r>
              <a:rPr lang="uk-UA" sz="2400" smtClean="0"/>
              <a:t>визначати основну авторську позицію;</a:t>
            </a:r>
            <a:endParaRPr lang="ru-RU" sz="2400" smtClean="0"/>
          </a:p>
          <a:p>
            <a:pPr algn="just" eaLnBrk="1" hangingPunct="1">
              <a:buFont typeface="Arial" charset="0"/>
              <a:buNone/>
            </a:pPr>
            <a:r>
              <a:rPr lang="en-US" sz="2400" smtClean="0"/>
              <a:t>-</a:t>
            </a:r>
            <a:r>
              <a:rPr lang="uk-UA" sz="2400" smtClean="0"/>
              <a:t>проводити пошуково- дослідницьку діяльність; </a:t>
            </a:r>
            <a:endParaRPr lang="ru-RU" sz="2400" smtClean="0"/>
          </a:p>
          <a:p>
            <a:pPr algn="just" eaLnBrk="1" hangingPunct="1">
              <a:buFont typeface="Arial" charset="0"/>
              <a:buNone/>
            </a:pPr>
            <a:r>
              <a:rPr lang="en-US" sz="2400" smtClean="0"/>
              <a:t>-</a:t>
            </a:r>
            <a:r>
              <a:rPr lang="uk-UA" sz="2400" smtClean="0"/>
              <a:t>визначати загальнолюдські  цінності, громадянські та патріотичні мотиви, утілені в художніх творах поета;</a:t>
            </a:r>
            <a:endParaRPr lang="ru-RU" sz="2400" smtClean="0"/>
          </a:p>
          <a:p>
            <a:pPr algn="just" eaLnBrk="1" hangingPunct="1">
              <a:buFont typeface="Arial" charset="0"/>
              <a:buNone/>
            </a:pPr>
            <a:r>
              <a:rPr lang="en-US" sz="2400" smtClean="0"/>
              <a:t>-</a:t>
            </a:r>
            <a:r>
              <a:rPr lang="uk-UA" sz="2400" smtClean="0"/>
              <a:t>формувати духовно-емоційний світ учнів, їхні естетичні позиції, світоглядні уявлення і переконання;</a:t>
            </a:r>
            <a:endParaRPr lang="ru-RU" sz="2400" smtClean="0"/>
          </a:p>
          <a:p>
            <a:pPr eaLnBrk="1" hangingPunct="1">
              <a:buFont typeface="Arial" charset="0"/>
              <a:buNone/>
            </a:pPr>
            <a:r>
              <a:rPr lang="uk-UA" sz="2400" smtClean="0"/>
              <a:t> </a:t>
            </a: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2"/>
          <p:cNvSpPr>
            <a:spLocks noGrp="1"/>
          </p:cNvSpPr>
          <p:nvPr>
            <p:ph idx="1"/>
          </p:nvPr>
        </p:nvSpPr>
        <p:spPr>
          <a:xfrm>
            <a:off x="468313" y="188913"/>
            <a:ext cx="8229600" cy="5792787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en-US" sz="2000" smtClean="0"/>
              <a:t>-</a:t>
            </a:r>
            <a:r>
              <a:rPr lang="uk-UA" sz="2000" smtClean="0"/>
              <a:t>розвивати інтерес учнів до художньої літератури, розширювати коло їхнього читання;</a:t>
            </a:r>
            <a:endParaRPr lang="ru-RU" sz="2000" smtClean="0"/>
          </a:p>
          <a:p>
            <a:pPr algn="just" eaLnBrk="1" hangingPunct="1">
              <a:buFont typeface="Arial" charset="0"/>
              <a:buNone/>
            </a:pPr>
            <a:r>
              <a:rPr lang="en-US" sz="2000" smtClean="0"/>
              <a:t>-</a:t>
            </a:r>
            <a:r>
              <a:rPr lang="uk-UA" sz="2000" smtClean="0"/>
              <a:t>розвивати обізнаність у світі класичної і сучасної літератури;</a:t>
            </a:r>
            <a:endParaRPr lang="ru-RU" sz="2000" smtClean="0"/>
          </a:p>
          <a:p>
            <a:pPr algn="just" eaLnBrk="1" hangingPunct="1">
              <a:buFont typeface="Arial" charset="0"/>
              <a:buNone/>
            </a:pPr>
            <a:r>
              <a:rPr lang="en-US" sz="2000" smtClean="0"/>
              <a:t>-</a:t>
            </a:r>
            <a:r>
              <a:rPr lang="uk-UA" sz="2000" smtClean="0"/>
              <a:t>удосконалювати вміння дітей формувати цілі власної діяльності та робити висновки за її результатами .</a:t>
            </a:r>
            <a:endParaRPr lang="ru-RU" sz="2000" smtClean="0"/>
          </a:p>
          <a:p>
            <a:pPr algn="just" eaLnBrk="1" hangingPunct="1">
              <a:buFont typeface="Arial" charset="0"/>
              <a:buNone/>
            </a:pPr>
            <a:r>
              <a:rPr lang="uk-UA" sz="2000" b="1" smtClean="0"/>
              <a:t>Тип уроку</a:t>
            </a:r>
            <a:r>
              <a:rPr lang="uk-UA" sz="2000" smtClean="0"/>
              <a:t>: урок засвоєння нових знань.</a:t>
            </a:r>
            <a:endParaRPr lang="ru-RU" sz="2000" smtClean="0"/>
          </a:p>
          <a:p>
            <a:pPr algn="just" eaLnBrk="1" hangingPunct="1">
              <a:buFont typeface="Arial" charset="0"/>
              <a:buNone/>
            </a:pPr>
            <a:r>
              <a:rPr lang="uk-UA" sz="2000" b="1" smtClean="0"/>
              <a:t>Вид уроку</a:t>
            </a:r>
            <a:r>
              <a:rPr lang="uk-UA" sz="2000" smtClean="0"/>
              <a:t>: урок-дослідження.</a:t>
            </a:r>
            <a:endParaRPr lang="ru-RU" sz="2000" smtClean="0"/>
          </a:p>
          <a:p>
            <a:pPr algn="just" eaLnBrk="1" hangingPunct="1">
              <a:buFont typeface="Arial" charset="0"/>
              <a:buNone/>
            </a:pPr>
            <a:r>
              <a:rPr lang="uk-UA" sz="2000" b="1" smtClean="0"/>
              <a:t>Методи, прийоми і форми роботи</a:t>
            </a:r>
            <a:r>
              <a:rPr lang="uk-UA" sz="2000" smtClean="0"/>
              <a:t>: розповідь учителя, повідомлення учнів,«Вільне письмо», «Знаємо – хочемо дізнатися – дізналися», гра  </a:t>
            </a:r>
            <a:r>
              <a:rPr lang="en-US" sz="2000" smtClean="0"/>
              <a:t>“</a:t>
            </a:r>
            <a:r>
              <a:rPr lang="uk-UA" sz="2000" smtClean="0"/>
              <a:t>Станція ДЧЦМЗ</a:t>
            </a:r>
            <a:r>
              <a:rPr lang="en-US" sz="2000" smtClean="0"/>
              <a:t>”</a:t>
            </a:r>
            <a:r>
              <a:rPr lang="uk-UA" sz="2000" smtClean="0"/>
              <a:t> - «Для чого це мені знадобиться?», робота в парах, «Подвійний щоденник», «Знайомство з поетом», «Читання з маркуванням тексту», «Інформативне гроно», «Незакінчене речення».</a:t>
            </a:r>
            <a:endParaRPr lang="ru-RU" sz="2000" smtClean="0"/>
          </a:p>
          <a:p>
            <a:pPr algn="just" eaLnBrk="1" hangingPunct="1">
              <a:buFont typeface="Arial" charset="0"/>
              <a:buNone/>
            </a:pPr>
            <a:r>
              <a:rPr lang="uk-UA" sz="2000" b="1" smtClean="0"/>
              <a:t>Засоби навчання</a:t>
            </a:r>
            <a:r>
              <a:rPr lang="uk-UA" sz="2000" smtClean="0"/>
              <a:t>: підручник, міні – виставка книжок поета, портрет Тараса Григоровича Шевченка, дидактичний матеріал, мультимедійна презентація до уроку, ілюстративний матеріал. </a:t>
            </a:r>
            <a:endParaRPr lang="ru-RU" sz="2000" smtClean="0"/>
          </a:p>
          <a:p>
            <a:pPr algn="just" eaLnBrk="1" hangingPunct="1">
              <a:buFont typeface="Arial" charset="0"/>
              <a:buNone/>
            </a:pPr>
            <a:r>
              <a:rPr lang="uk-UA" sz="2000" b="1" smtClean="0"/>
              <a:t>Епіграф</a:t>
            </a:r>
            <a:r>
              <a:rPr lang="uk-UA" sz="2000" b="1" smtClean="0">
                <a:latin typeface="Arial" charset="0"/>
              </a:rPr>
              <a:t>:</a:t>
            </a:r>
            <a:endParaRPr lang="en-US" sz="2000" b="1" smtClean="0">
              <a:latin typeface="Arial" charset="0"/>
            </a:endParaRPr>
          </a:p>
          <a:p>
            <a:pPr algn="just" eaLnBrk="1" hangingPunct="1">
              <a:buFont typeface="Arial" charset="0"/>
              <a:buNone/>
            </a:pPr>
            <a:r>
              <a:rPr lang="uk-UA" sz="2000" smtClean="0"/>
              <a:t> </a:t>
            </a:r>
            <a:r>
              <a:rPr lang="uk-UA" sz="2000" i="1" smtClean="0"/>
              <a:t>Він був сином мужика і став володарем в царстві духа.</a:t>
            </a:r>
            <a:r>
              <a:rPr lang="en-US" sz="2000" i="1" smtClean="0"/>
              <a:t> </a:t>
            </a:r>
            <a:r>
              <a:rPr lang="uk-UA" sz="2000" i="1" smtClean="0"/>
              <a:t>Він був кріпаком і став велетнем у царстві  людської культури. 								</a:t>
            </a:r>
            <a:r>
              <a:rPr lang="en-US" sz="2000" i="1" smtClean="0"/>
              <a:t>	</a:t>
            </a:r>
            <a:r>
              <a:rPr lang="uk-UA" sz="2000" i="1" smtClean="0"/>
              <a:t>Іван Франко</a:t>
            </a:r>
            <a:endParaRPr lang="ru-RU" sz="2000" i="1" smtClean="0"/>
          </a:p>
          <a:p>
            <a:pPr eaLnBrk="1" hangingPunct="1"/>
            <a:endParaRPr lang="ru-R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uk-UA" sz="1800" b="1" smtClean="0"/>
              <a:t>Перебіг уроку </a:t>
            </a:r>
            <a:endParaRPr lang="en-US" sz="1800" b="1" smtClean="0"/>
          </a:p>
          <a:p>
            <a:pPr algn="just" eaLnBrk="1" hangingPunct="1">
              <a:buFont typeface="Arial" charset="0"/>
              <a:buNone/>
            </a:pPr>
            <a:r>
              <a:rPr lang="en-US" sz="1800" b="1" smtClean="0"/>
              <a:t>I.</a:t>
            </a:r>
            <a:r>
              <a:rPr lang="uk-UA" sz="1800" b="1" smtClean="0"/>
              <a:t>Організаційний момент</a:t>
            </a:r>
            <a:endParaRPr lang="en-US" sz="1800" b="1" smtClean="0"/>
          </a:p>
          <a:p>
            <a:pPr algn="just" eaLnBrk="1" hangingPunct="1">
              <a:buFont typeface="Arial" charset="0"/>
              <a:buNone/>
            </a:pPr>
            <a:r>
              <a:rPr lang="uk-UA" sz="1800" b="1" smtClean="0"/>
              <a:t> </a:t>
            </a:r>
            <a:r>
              <a:rPr lang="uk-UA" sz="1800" b="1" u="sng" smtClean="0"/>
              <a:t>Модель</a:t>
            </a:r>
            <a:r>
              <a:rPr lang="uk-UA" sz="1800" smtClean="0"/>
              <a:t> «Нас чекає сьогодні незвичайний матеріал…»</a:t>
            </a:r>
          </a:p>
          <a:p>
            <a:pPr algn="just" eaLnBrk="1" hangingPunct="1">
              <a:buFont typeface="Arial" charset="0"/>
              <a:buNone/>
            </a:pPr>
            <a:r>
              <a:rPr lang="uk-UA" sz="1800" b="1" smtClean="0"/>
              <a:t>«Вільне письмо</a:t>
            </a:r>
            <a:r>
              <a:rPr lang="uk-UA" sz="1800" smtClean="0"/>
              <a:t>». Напишіть, що ви знаєте про життя Т.Шевченка, що ви відчуваєте?</a:t>
            </a:r>
          </a:p>
          <a:p>
            <a:pPr algn="just" eaLnBrk="1" hangingPunct="1">
              <a:buFont typeface="Arial" charset="0"/>
              <a:buNone/>
            </a:pPr>
            <a:r>
              <a:rPr lang="en-US" sz="1800" b="1" smtClean="0"/>
              <a:t>II.</a:t>
            </a:r>
            <a:r>
              <a:rPr lang="uk-UA" sz="1800" b="1" smtClean="0"/>
              <a:t>Мотивація навчальної діяльності</a:t>
            </a:r>
            <a:endParaRPr lang="uk-UA" sz="1800" b="1" smtClean="0">
              <a:latin typeface="Arial" charset="0"/>
            </a:endParaRPr>
          </a:p>
          <a:p>
            <a:pPr algn="just" eaLnBrk="1" hangingPunct="1">
              <a:buFont typeface="Arial" charset="0"/>
              <a:buNone/>
            </a:pPr>
            <a:r>
              <a:rPr lang="uk-UA" sz="1800" b="1" smtClean="0">
                <a:latin typeface="Arial" charset="0"/>
              </a:rPr>
              <a:t>1.</a:t>
            </a:r>
            <a:r>
              <a:rPr lang="uk-UA" sz="1800" b="1" smtClean="0"/>
              <a:t> Гра</a:t>
            </a:r>
            <a:r>
              <a:rPr lang="uk-UA" sz="1800" smtClean="0"/>
              <a:t> «Станція ДЧЦМЗ» - «Для чого це мені  знадобиться?»</a:t>
            </a:r>
          </a:p>
          <a:p>
            <a:pPr algn="just" eaLnBrk="1" hangingPunct="1">
              <a:buFont typeface="Arial" charset="0"/>
              <a:buNone/>
            </a:pPr>
            <a:r>
              <a:rPr lang="uk-UA" sz="1800" b="1" smtClean="0">
                <a:latin typeface="Arial" charset="0"/>
              </a:rPr>
              <a:t> 2.</a:t>
            </a:r>
            <a:r>
              <a:rPr lang="uk-UA" sz="1800" b="1" smtClean="0"/>
              <a:t>«Знаємо – хочемо дізнатися – дізналися»</a:t>
            </a:r>
            <a:r>
              <a:rPr lang="uk-UA" sz="1800" b="1" smtClean="0">
                <a:latin typeface="Arial" charset="0"/>
              </a:rPr>
              <a:t>.</a:t>
            </a:r>
            <a:endParaRPr lang="uk-UA" sz="1800" smtClean="0">
              <a:latin typeface="Arial" charset="0"/>
            </a:endParaRPr>
          </a:p>
          <a:p>
            <a:pPr algn="just" eaLnBrk="1" hangingPunct="1">
              <a:buFont typeface="Arial" charset="0"/>
              <a:buNone/>
            </a:pPr>
            <a:r>
              <a:rPr lang="en-US" sz="1800" b="1" smtClean="0"/>
              <a:t>III.</a:t>
            </a:r>
            <a:r>
              <a:rPr lang="uk-UA" sz="1800" b="1" smtClean="0"/>
              <a:t>Актуалізація опорних знань</a:t>
            </a:r>
            <a:endParaRPr lang="uk-UA" sz="1800" b="1" smtClean="0">
              <a:latin typeface="Arial" charset="0"/>
            </a:endParaRPr>
          </a:p>
          <a:p>
            <a:pPr algn="just" eaLnBrk="1" hangingPunct="1">
              <a:buFont typeface="Arial" charset="0"/>
              <a:buNone/>
            </a:pPr>
            <a:r>
              <a:rPr lang="uk-UA" sz="1800" b="1" smtClean="0"/>
              <a:t> Вікторина</a:t>
            </a:r>
            <a:r>
              <a:rPr lang="uk-UA" sz="1800" smtClean="0"/>
              <a:t> для уважних «Так – ні»</a:t>
            </a:r>
            <a:r>
              <a:rPr lang="uk-UA" sz="1800" smtClean="0">
                <a:latin typeface="Arial" charset="0"/>
              </a:rPr>
              <a:t>.</a:t>
            </a:r>
          </a:p>
          <a:p>
            <a:pPr algn="just" eaLnBrk="1" hangingPunct="1">
              <a:buFont typeface="Arial" charset="0"/>
              <a:buNone/>
            </a:pPr>
            <a:r>
              <a:rPr lang="en-US" sz="1800" b="1" smtClean="0"/>
              <a:t>IV.</a:t>
            </a:r>
            <a:r>
              <a:rPr lang="uk-UA" sz="1800" b="1" smtClean="0"/>
              <a:t>Повідомлення теми й мети уроку</a:t>
            </a:r>
            <a:endParaRPr lang="uk-UA" sz="1800" b="1" smtClean="0">
              <a:latin typeface="Arial" charset="0"/>
            </a:endParaRPr>
          </a:p>
          <a:p>
            <a:pPr algn="just" eaLnBrk="1" hangingPunct="1">
              <a:buFont typeface="Arial" charset="0"/>
              <a:buNone/>
            </a:pPr>
            <a:r>
              <a:rPr lang="uk-UA" sz="1800" b="1" smtClean="0"/>
              <a:t> </a:t>
            </a:r>
            <a:r>
              <a:rPr lang="uk-UA" sz="1800" smtClean="0"/>
              <a:t>Запис теми та епіграфа уроку в зошити.</a:t>
            </a:r>
          </a:p>
          <a:p>
            <a:pPr algn="just" eaLnBrk="1" hangingPunct="1">
              <a:buFont typeface="Arial" charset="0"/>
              <a:buNone/>
            </a:pPr>
            <a:r>
              <a:rPr lang="uk-UA" sz="1800" b="1" smtClean="0"/>
              <a:t>Робота в парах</a:t>
            </a:r>
            <a:r>
              <a:rPr lang="uk-UA" sz="1800" smtClean="0"/>
              <a:t>. «Запитання – Відповідь»</a:t>
            </a:r>
            <a:r>
              <a:rPr lang="uk-UA" sz="1800" smtClean="0">
                <a:latin typeface="Arial" charset="0"/>
              </a:rPr>
              <a:t>.</a:t>
            </a:r>
          </a:p>
          <a:p>
            <a:pPr algn="just" eaLnBrk="1" hangingPunct="1">
              <a:buFont typeface="Arial" charset="0"/>
              <a:buNone/>
            </a:pPr>
            <a:r>
              <a:rPr lang="en-US" sz="1800" b="1" smtClean="0"/>
              <a:t>V.</a:t>
            </a:r>
            <a:r>
              <a:rPr lang="uk-UA" sz="1800" b="1" smtClean="0"/>
              <a:t>Опрацювання навчального матеріалу</a:t>
            </a:r>
            <a:endParaRPr lang="uk-UA" sz="1800" b="1" smtClean="0">
              <a:latin typeface="Arial" charset="0"/>
            </a:endParaRPr>
          </a:p>
          <a:p>
            <a:pPr algn="just" eaLnBrk="1" hangingPunct="1">
              <a:buFont typeface="Arial" charset="0"/>
              <a:buNone/>
            </a:pPr>
            <a:r>
              <a:rPr lang="uk-UA" sz="1800" b="1" smtClean="0">
                <a:latin typeface="Arial" charset="0"/>
              </a:rPr>
              <a:t>1.</a:t>
            </a:r>
            <a:r>
              <a:rPr lang="uk-UA" sz="1800" b="1" smtClean="0"/>
              <a:t> </a:t>
            </a:r>
            <a:r>
              <a:rPr lang="uk-UA" sz="1800" smtClean="0"/>
              <a:t>Робота з епіграфом</a:t>
            </a:r>
            <a:r>
              <a:rPr lang="uk-UA" sz="1800" smtClean="0">
                <a:latin typeface="Arial" charset="0"/>
              </a:rPr>
              <a:t>.</a:t>
            </a:r>
          </a:p>
          <a:p>
            <a:pPr algn="just" eaLnBrk="1" hangingPunct="1">
              <a:buFont typeface="Arial" charset="0"/>
              <a:buNone/>
            </a:pPr>
            <a:r>
              <a:rPr lang="uk-UA" sz="1800" b="1" smtClean="0">
                <a:latin typeface="Arial" charset="0"/>
              </a:rPr>
              <a:t>2</a:t>
            </a:r>
            <a:r>
              <a:rPr lang="en-US" sz="1800" b="1" smtClean="0"/>
              <a:t>.</a:t>
            </a:r>
            <a:r>
              <a:rPr lang="uk-UA" sz="1800" b="1" smtClean="0"/>
              <a:t>«Знайомство з поетом". Створення</a:t>
            </a:r>
            <a:r>
              <a:rPr lang="uk-UA" sz="1800" smtClean="0"/>
              <a:t> психологічного портрета письменника.</a:t>
            </a:r>
          </a:p>
          <a:p>
            <a:pPr algn="just" eaLnBrk="1" hangingPunct="1">
              <a:buFont typeface="Arial" charset="0"/>
              <a:buNone/>
            </a:pPr>
            <a:r>
              <a:rPr lang="uk-UA" sz="1800" b="1" smtClean="0">
                <a:latin typeface="Arial" charset="0"/>
              </a:rPr>
              <a:t>3</a:t>
            </a:r>
            <a:r>
              <a:rPr lang="en-US" sz="1800" b="1" smtClean="0"/>
              <a:t>.</a:t>
            </a:r>
            <a:r>
              <a:rPr lang="uk-UA" sz="1800" b="1" smtClean="0"/>
              <a:t>«Читання з маркуванням тексту».</a:t>
            </a:r>
            <a:r>
              <a:rPr lang="uk-UA" sz="1800" smtClean="0"/>
              <a:t> Робота з підручником . Опрацювання статті про Т.Шевченка. </a:t>
            </a:r>
            <a:r>
              <a:rPr lang="uk-UA" sz="1800" b="1" smtClean="0"/>
              <a:t>«+»</a:t>
            </a:r>
            <a:r>
              <a:rPr lang="uk-UA" sz="1800" smtClean="0"/>
              <a:t>- «Що я вже знаю». </a:t>
            </a:r>
            <a:r>
              <a:rPr lang="uk-UA" sz="1800" b="1" smtClean="0"/>
              <a:t>«!»</a:t>
            </a:r>
            <a:r>
              <a:rPr lang="uk-UA" sz="1800" smtClean="0"/>
              <a:t>- «Що нового я дізнався»,</a:t>
            </a:r>
            <a:r>
              <a:rPr lang="uk-UA" sz="1800" b="1" smtClean="0"/>
              <a:t>«?»</a:t>
            </a:r>
            <a:r>
              <a:rPr lang="uk-UA" sz="1800" smtClean="0"/>
              <a:t> - «Що мене здивувало», </a:t>
            </a:r>
            <a:r>
              <a:rPr lang="uk-UA" sz="1800" b="1" smtClean="0"/>
              <a:t>« - »</a:t>
            </a:r>
            <a:r>
              <a:rPr lang="uk-UA" sz="1800" smtClean="0"/>
              <a:t>- «Що не збігається з моїми уявленнями?»</a:t>
            </a:r>
          </a:p>
          <a:p>
            <a:pPr eaLnBrk="1" hangingPunct="1"/>
            <a:endParaRPr lang="ru-RU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Содержимое 2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uk-UA" sz="2500" b="1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b="1" smtClean="0"/>
              <a:t>IV.</a:t>
            </a:r>
            <a:r>
              <a:rPr lang="uk-UA" sz="2500" b="1" smtClean="0"/>
              <a:t>Підбиття підсумків уроку</a:t>
            </a:r>
            <a:endParaRPr lang="uk-UA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b="1" smtClean="0"/>
              <a:t>1.</a:t>
            </a:r>
            <a:r>
              <a:rPr lang="uk-UA" sz="2500" b="1" smtClean="0"/>
              <a:t>Складіть інформативне гроно</a:t>
            </a:r>
            <a:r>
              <a:rPr lang="uk-UA" sz="2500" smtClean="0"/>
              <a:t> «Що означає воля для Т.Шевченка?»</a:t>
            </a:r>
            <a:endParaRPr lang="ru-RU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b="1" smtClean="0">
                <a:latin typeface="Arial" charset="0"/>
              </a:rPr>
              <a:t>2</a:t>
            </a:r>
            <a:r>
              <a:rPr lang="en-US" sz="2500" b="1" smtClean="0"/>
              <a:t>.</a:t>
            </a:r>
            <a:r>
              <a:rPr lang="uk-UA" sz="2500" b="1" smtClean="0"/>
              <a:t>«Знаємо</a:t>
            </a:r>
            <a:r>
              <a:rPr lang="uk-UA" sz="2500" b="1" smtClean="0">
                <a:latin typeface="Arial" charset="0"/>
              </a:rPr>
              <a:t>-</a:t>
            </a:r>
            <a:r>
              <a:rPr lang="uk-UA" sz="2500" b="1" smtClean="0"/>
              <a:t> хочемо дізнатися – дізналися</a:t>
            </a:r>
            <a:r>
              <a:rPr lang="uk-UA" sz="2500" smtClean="0"/>
              <a:t>» . Заповнення колонки «Про що дізналися».</a:t>
            </a:r>
            <a:endParaRPr lang="ru-RU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>
                <a:latin typeface="Arial" charset="0"/>
              </a:rPr>
              <a:t>3</a:t>
            </a:r>
            <a:r>
              <a:rPr lang="en-US" sz="2500" smtClean="0"/>
              <a:t>.</a:t>
            </a:r>
            <a:r>
              <a:rPr lang="uk-UA" sz="2500" smtClean="0"/>
              <a:t>«</a:t>
            </a:r>
            <a:r>
              <a:rPr lang="uk-UA" sz="2500" b="1" smtClean="0"/>
              <a:t>Незакінчене речення</a:t>
            </a:r>
            <a:r>
              <a:rPr lang="uk-UA" sz="2500" smtClean="0"/>
              <a:t>»</a:t>
            </a:r>
            <a:r>
              <a:rPr lang="uk-UA" sz="2500" smtClean="0">
                <a:latin typeface="Arial" charset="0"/>
              </a:rPr>
              <a:t>:</a:t>
            </a:r>
            <a:endParaRPr lang="ru-RU" sz="25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>
                <a:latin typeface="Arial" charset="0"/>
              </a:rPr>
              <a:t> - </a:t>
            </a:r>
            <a:r>
              <a:rPr lang="uk-UA" sz="2500" smtClean="0"/>
              <a:t>Ім’я Тараса Шевченка - …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>
                <a:latin typeface="Arial" charset="0"/>
              </a:rPr>
              <a:t> - </a:t>
            </a:r>
            <a:r>
              <a:rPr lang="uk-UA" sz="2500" smtClean="0"/>
              <a:t>Його пам’ять вшановують - …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500" smtClean="0">
                <a:latin typeface="Arial" charset="0"/>
              </a:rPr>
              <a:t> - </a:t>
            </a:r>
            <a:r>
              <a:rPr lang="uk-UA" sz="2500" smtClean="0"/>
              <a:t>Що нового про поета ви дізналися ?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b="1" smtClean="0"/>
              <a:t>V.</a:t>
            </a:r>
            <a:r>
              <a:rPr lang="uk-UA" sz="2500" b="1" smtClean="0"/>
              <a:t>Домашнє завдання</a:t>
            </a:r>
            <a:endParaRPr lang="uk-UA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smtClean="0"/>
              <a:t>1.</a:t>
            </a:r>
            <a:r>
              <a:rPr lang="uk-UA" sz="2500" smtClean="0"/>
              <a:t>Скласти хронологічну таблицю життєпису Т.Шевченка.</a:t>
            </a:r>
            <a:endParaRPr lang="ru-RU" sz="25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smtClean="0"/>
              <a:t>2.</a:t>
            </a:r>
            <a:r>
              <a:rPr lang="uk-UA" sz="2500" smtClean="0"/>
              <a:t>Записати кілька народних прислів'</a:t>
            </a:r>
            <a:r>
              <a:rPr lang="ru-RU" sz="2500" smtClean="0"/>
              <a:t>їв </a:t>
            </a:r>
            <a:r>
              <a:rPr lang="uk-UA" sz="2500" smtClean="0"/>
              <a:t>про творчість поета.</a:t>
            </a:r>
            <a:endParaRPr lang="ru-RU" sz="2500" smtClean="0"/>
          </a:p>
          <a:p>
            <a:pPr eaLnBrk="1" hangingPunct="1">
              <a:lnSpc>
                <a:spcPct val="80000"/>
              </a:lnSpc>
            </a:pPr>
            <a:endParaRPr lang="ru-RU" sz="2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Содержимое 5" descr="IMG_20161109_053845 - копия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88913"/>
            <a:ext cx="3024187" cy="3024187"/>
          </a:xfrm>
        </p:spPr>
      </p:pic>
      <p:pic>
        <p:nvPicPr>
          <p:cNvPr id="22530" name="Picture 3" descr="D:\Кучерук С.П\Відкритий урок Т.Г.Шевченко 8-Б клас - 09.11.2016р\IMG_20161109_054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3357563"/>
            <a:ext cx="29527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D:\Кучерук С.П\Відкритий урок Т.Г.Шевченко 8-Б клас - 09.11.2016р\IMG_20161109_0531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284538"/>
            <a:ext cx="30972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D:\Кучерук С.П\Відкритий урок Т.Г.Шевченко 8-Б клас - 09.11.2016р\IMG_20161109_0549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063" y="188913"/>
            <a:ext cx="295275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 descr="D:\Кучерук С.П\Відкритий урок Т.Г.Шевченко 8-Б клас - 09.11.2016р\IMG_20161109_0548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3213" y="2276475"/>
            <a:ext cx="31686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2129</Words>
  <Application>Microsoft Office PowerPoint</Application>
  <PresentationFormat>Екран (4:3)</PresentationFormat>
  <Paragraphs>286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Monotype Corsiva</vt:lpstr>
      <vt:lpstr>Times New Roman</vt:lpstr>
      <vt:lpstr>Тема Office</vt:lpstr>
      <vt:lpstr>Слайд 1</vt:lpstr>
      <vt:lpstr>Слайд 2</vt:lpstr>
      <vt:lpstr>Процес навчання є особливим видом діяльності і має такі складові:  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Основні прийоми і методи технології критичного мислення </vt:lpstr>
      <vt:lpstr>Технологічна карта технології критичного мислення </vt:lpstr>
      <vt:lpstr>Слайд 29</vt:lpstr>
      <vt:lpstr>Слайд 30</vt:lpstr>
      <vt:lpstr>Основні методи і прийоми інтерактивного навчання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Друковані видання </vt:lpstr>
      <vt:lpstr>Слайд 40</vt:lpstr>
      <vt:lpstr>Слайд 41</vt:lpstr>
      <vt:lpstr>Слайд 42</vt:lpstr>
      <vt:lpstr>Слайд 43</vt:lpstr>
      <vt:lpstr>З методичної скарбнички</vt:lpstr>
      <vt:lpstr>3.Самодиктант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prime</dc:creator>
  <cp:lastModifiedBy>PC</cp:lastModifiedBy>
  <cp:revision>76</cp:revision>
  <dcterms:created xsi:type="dcterms:W3CDTF">2017-02-02T09:08:04Z</dcterms:created>
  <dcterms:modified xsi:type="dcterms:W3CDTF">2017-02-13T22:02:10Z</dcterms:modified>
</cp:coreProperties>
</file>