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010F5-702E-4AE9-B1C3-3BD7AC52173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DA4F8-BBBB-4475-8F9A-3694DCF0FD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4143380"/>
            <a:ext cx="96441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Богдан </a:t>
            </a:r>
            <a:r>
              <a:rPr lang="ru-RU" sz="4800" dirty="0" err="1" smtClean="0"/>
              <a:t>Лепкий</a:t>
            </a:r>
            <a:r>
              <a:rPr lang="ru-RU" sz="4800" dirty="0" smtClean="0"/>
              <a:t> – </a:t>
            </a:r>
            <a:r>
              <a:rPr lang="ru-RU" sz="4800" dirty="0" err="1" smtClean="0"/>
              <a:t>велет</a:t>
            </a:r>
            <a:r>
              <a:rPr lang="ru-RU" sz="4800" dirty="0" smtClean="0"/>
              <a:t> </a:t>
            </a:r>
            <a:r>
              <a:rPr lang="ru-RU" sz="4800" dirty="0" err="1" smtClean="0"/>
              <a:t>українського</a:t>
            </a:r>
            <a:r>
              <a:rPr lang="ru-RU" sz="4800" dirty="0" smtClean="0"/>
              <a:t> </a:t>
            </a:r>
            <a:r>
              <a:rPr lang="ru-RU" sz="4800" dirty="0" err="1" smtClean="0"/>
              <a:t>інтелекту</a:t>
            </a:r>
            <a:r>
              <a:rPr lang="ru-RU" sz="4800" dirty="0" smtClean="0"/>
              <a:t> та </a:t>
            </a:r>
            <a:r>
              <a:rPr lang="ru-RU" sz="4800" dirty="0" err="1" smtClean="0"/>
              <a:t>патріотизму</a:t>
            </a:r>
            <a:endParaRPr lang="ru-RU" sz="4800" dirty="0" smtClean="0"/>
          </a:p>
          <a:p>
            <a:endParaRPr lang="ru-RU" dirty="0"/>
          </a:p>
        </p:txBody>
      </p:sp>
      <p:pic>
        <p:nvPicPr>
          <p:cNvPr id="3" name="Рисунок 2" descr="lepku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214290"/>
            <a:ext cx="3786214" cy="37862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7686" y="571480"/>
            <a:ext cx="464347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400" dirty="0" smtClean="0"/>
              <a:t>Богдан Теодор Нестор </a:t>
            </a:r>
            <a:r>
              <a:rPr lang="ru-RU" sz="4400" dirty="0" err="1" smtClean="0"/>
              <a:t>Лепкий</a:t>
            </a:r>
            <a:r>
              <a:rPr lang="ru-RU" sz="4400" dirty="0" smtClean="0"/>
              <a:t> </a:t>
            </a:r>
            <a:r>
              <a:rPr lang="ru-RU" sz="4400" dirty="0" err="1" smtClean="0">
                <a:solidFill>
                  <a:schemeClr val="accent2"/>
                </a:solidFill>
              </a:rPr>
              <a:t>народився</a:t>
            </a:r>
            <a:r>
              <a:rPr lang="ru-RU" sz="4400" dirty="0" smtClean="0">
                <a:solidFill>
                  <a:schemeClr val="accent2"/>
                </a:solidFill>
              </a:rPr>
              <a:t> 4 листопада 1872 року</a:t>
            </a:r>
            <a:r>
              <a:rPr lang="ru-RU" sz="4400" dirty="0" smtClean="0"/>
              <a:t> на </a:t>
            </a:r>
            <a:r>
              <a:rPr lang="ru-RU" sz="4400" dirty="0" err="1" smtClean="0"/>
              <a:t>хуторі</a:t>
            </a:r>
            <a:r>
              <a:rPr lang="ru-RU" sz="4400" dirty="0" smtClean="0"/>
              <a:t> </a:t>
            </a:r>
            <a:r>
              <a:rPr lang="ru-RU" sz="4400" dirty="0" err="1" smtClean="0"/>
              <a:t>Кривенькім</a:t>
            </a:r>
            <a:r>
              <a:rPr lang="ru-RU" sz="4400" dirty="0" smtClean="0"/>
              <a:t>, </a:t>
            </a:r>
            <a:r>
              <a:rPr lang="ru-RU" sz="4400" dirty="0" err="1" smtClean="0"/>
              <a:t>на</a:t>
            </a:r>
            <a:r>
              <a:rPr lang="ru-RU" sz="4400" dirty="0" smtClean="0"/>
              <a:t> </a:t>
            </a:r>
            <a:r>
              <a:rPr lang="ru-RU" sz="4400" dirty="0" err="1" smtClean="0"/>
              <a:t>Тернопільщині</a:t>
            </a:r>
            <a:r>
              <a:rPr lang="ru-RU" sz="4400" dirty="0" smtClean="0"/>
              <a:t>, в </a:t>
            </a:r>
            <a:r>
              <a:rPr lang="ru-RU" sz="4400" dirty="0" err="1" smtClean="0"/>
              <a:t>сім’ї</a:t>
            </a:r>
            <a:r>
              <a:rPr lang="ru-RU" sz="4400" dirty="0" smtClean="0"/>
              <a:t> </a:t>
            </a:r>
            <a:r>
              <a:rPr lang="ru-RU" sz="4400" dirty="0" err="1" smtClean="0"/>
              <a:t>священика</a:t>
            </a:r>
            <a:r>
              <a:rPr lang="ru-RU" sz="4400" dirty="0" smtClean="0"/>
              <a:t>.</a:t>
            </a:r>
            <a:endParaRPr lang="ru-RU" sz="4400" dirty="0" smtClean="0"/>
          </a:p>
          <a:p>
            <a:pPr fontAlgn="base"/>
            <a:endParaRPr lang="ru-RU" dirty="0"/>
          </a:p>
        </p:txBody>
      </p:sp>
      <p:pic>
        <p:nvPicPr>
          <p:cNvPr id="3" name="Рисунок 2" descr="Богдан-Лепки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71480"/>
            <a:ext cx="3667135" cy="55007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35824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chemeClr val="accent2"/>
                </a:solidFill>
              </a:rPr>
              <a:t>Навчання:</a:t>
            </a:r>
          </a:p>
          <a:p>
            <a:endParaRPr lang="uk-UA" sz="3200" dirty="0" smtClean="0"/>
          </a:p>
          <a:p>
            <a:r>
              <a:rPr lang="uk-UA" sz="3200" dirty="0" smtClean="0">
                <a:latin typeface="Georgia"/>
              </a:rPr>
              <a:t>●</a:t>
            </a:r>
            <a:r>
              <a:rPr lang="ru-RU" sz="3200" dirty="0" smtClean="0"/>
              <a:t> </a:t>
            </a: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1878</a:t>
            </a:r>
            <a:r>
              <a:rPr lang="ru-RU" sz="3200" dirty="0" smtClean="0"/>
              <a:t> р. </a:t>
            </a:r>
            <a:r>
              <a:rPr lang="ru-RU" sz="3200" dirty="0" smtClean="0"/>
              <a:t>- «нормальна школа»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польською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мовою</a:t>
            </a:r>
            <a:r>
              <a:rPr lang="ru-RU" sz="3200" dirty="0" smtClean="0"/>
              <a:t> </a:t>
            </a:r>
            <a:r>
              <a:rPr lang="ru-RU" sz="3200" dirty="0" err="1" smtClean="0"/>
              <a:t>навчання</a:t>
            </a:r>
            <a:r>
              <a:rPr lang="ru-RU" sz="3200" dirty="0" smtClean="0"/>
              <a:t> у Бережанах</a:t>
            </a:r>
            <a:r>
              <a:rPr lang="ru-RU" sz="3200" dirty="0" smtClean="0"/>
              <a:t>.</a:t>
            </a:r>
          </a:p>
          <a:p>
            <a:endParaRPr lang="ru-RU" sz="3200" dirty="0" smtClean="0"/>
          </a:p>
          <a:p>
            <a:r>
              <a:rPr lang="ru-RU" sz="3200" dirty="0" smtClean="0">
                <a:latin typeface="Georgia"/>
              </a:rPr>
              <a:t>●</a:t>
            </a: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1883</a:t>
            </a:r>
            <a:r>
              <a:rPr lang="ru-RU" sz="3200" dirty="0" smtClean="0"/>
              <a:t> р. </a:t>
            </a:r>
            <a:r>
              <a:rPr lang="ru-RU" sz="3200" dirty="0" smtClean="0"/>
              <a:t>- </a:t>
            </a:r>
            <a:r>
              <a:rPr lang="ru-RU" sz="3200" dirty="0" err="1" smtClean="0"/>
              <a:t>Бережанська</a:t>
            </a:r>
            <a:r>
              <a:rPr lang="ru-RU" sz="3200" dirty="0" smtClean="0"/>
              <a:t> </a:t>
            </a:r>
            <a:r>
              <a:rPr lang="ru-RU" sz="3200" dirty="0" err="1" smtClean="0"/>
              <a:t>класична</a:t>
            </a:r>
            <a:r>
              <a:rPr lang="ru-RU" sz="3200" dirty="0" smtClean="0"/>
              <a:t> </a:t>
            </a:r>
            <a:r>
              <a:rPr lang="ru-RU" sz="3200" dirty="0" err="1" smtClean="0"/>
              <a:t>гімназія</a:t>
            </a:r>
            <a:r>
              <a:rPr lang="ru-RU" sz="3200" dirty="0" smtClean="0"/>
              <a:t>.</a:t>
            </a:r>
          </a:p>
          <a:p>
            <a:endParaRPr lang="ru-RU" sz="3200" dirty="0" smtClean="0">
              <a:latin typeface="Georgia"/>
            </a:endParaRPr>
          </a:p>
          <a:p>
            <a:r>
              <a:rPr lang="ru-RU" sz="3200" dirty="0" smtClean="0">
                <a:latin typeface="Georgia"/>
              </a:rPr>
              <a:t>●</a:t>
            </a:r>
            <a:r>
              <a:rPr lang="ru-RU" sz="3200" dirty="0" smtClean="0"/>
              <a:t>У </a:t>
            </a: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1891</a:t>
            </a:r>
            <a:r>
              <a:rPr lang="ru-RU" sz="3200" dirty="0" smtClean="0"/>
              <a:t> р</a:t>
            </a:r>
            <a:r>
              <a:rPr lang="ru-RU" sz="3200" dirty="0" smtClean="0"/>
              <a:t>.- </a:t>
            </a:r>
            <a:r>
              <a:rPr lang="ru-RU" sz="3200" dirty="0" smtClean="0"/>
              <a:t> </a:t>
            </a:r>
            <a:r>
              <a:rPr lang="ru-RU" sz="3200" dirty="0" err="1" smtClean="0"/>
              <a:t>Віденської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Академії</a:t>
            </a:r>
            <a:r>
              <a:rPr lang="ru-RU" sz="3200" dirty="0" smtClean="0"/>
              <a:t> </a:t>
            </a:r>
            <a:r>
              <a:rPr lang="ru-RU" sz="3200" dirty="0" err="1" smtClean="0"/>
              <a:t>мистецтв</a:t>
            </a:r>
            <a:r>
              <a:rPr lang="ru-RU" sz="3200" dirty="0" smtClean="0"/>
              <a:t>.</a:t>
            </a:r>
          </a:p>
          <a:p>
            <a:endParaRPr lang="uk-UA" sz="3200" dirty="0" smtClean="0"/>
          </a:p>
          <a:p>
            <a:r>
              <a:rPr lang="ru-RU" sz="3200" dirty="0" smtClean="0">
                <a:latin typeface="Georgia"/>
              </a:rPr>
              <a:t>●</a:t>
            </a: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1892 — 1895 </a:t>
            </a:r>
            <a:r>
              <a:rPr lang="ru-RU" sz="3200" dirty="0" err="1" smtClean="0"/>
              <a:t>рр</a:t>
            </a:r>
            <a:r>
              <a:rPr lang="ru-RU" sz="3200" dirty="0" smtClean="0"/>
              <a:t>.- </a:t>
            </a:r>
            <a:r>
              <a:rPr lang="ru-RU" sz="3200" dirty="0" err="1" smtClean="0"/>
              <a:t>Львівський</a:t>
            </a:r>
            <a:r>
              <a:rPr lang="ru-RU" sz="3200" dirty="0" smtClean="0"/>
              <a:t>  </a:t>
            </a:r>
            <a:r>
              <a:rPr lang="ru-RU" sz="3200" dirty="0" err="1" smtClean="0"/>
              <a:t>університет</a:t>
            </a:r>
            <a:r>
              <a:rPr lang="ru-RU" sz="3200" dirty="0" smtClean="0"/>
              <a:t>.</a:t>
            </a:r>
            <a:endParaRPr lang="en-US" sz="3200" dirty="0" smtClean="0"/>
          </a:p>
          <a:p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8582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chemeClr val="accent2"/>
                </a:solidFill>
              </a:rPr>
              <a:t>Робота:</a:t>
            </a:r>
          </a:p>
          <a:p>
            <a:endParaRPr lang="uk-UA" sz="3200" dirty="0" smtClean="0">
              <a:solidFill>
                <a:schemeClr val="accent2"/>
              </a:solidFill>
            </a:endParaRPr>
          </a:p>
          <a:p>
            <a:r>
              <a:rPr lang="uk-UA" sz="3200" dirty="0" smtClean="0">
                <a:solidFill>
                  <a:schemeClr val="accent2"/>
                </a:solidFill>
              </a:rPr>
              <a:t> </a:t>
            </a:r>
            <a:r>
              <a:rPr lang="uk-UA" sz="3200" dirty="0" smtClean="0">
                <a:latin typeface="Georgia"/>
              </a:rPr>
              <a:t>● </a:t>
            </a:r>
            <a:r>
              <a:rPr lang="ru-RU" sz="3200" dirty="0" smtClean="0"/>
              <a:t>З</a:t>
            </a:r>
            <a:r>
              <a:rPr lang="ru-RU" sz="3200" dirty="0" smtClean="0"/>
              <a:t> </a:t>
            </a:r>
            <a:r>
              <a:rPr lang="ru-RU" sz="32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1895</a:t>
            </a:r>
            <a:r>
              <a:rPr lang="ru-RU" sz="3200" dirty="0" smtClean="0"/>
              <a:t> р</a:t>
            </a:r>
            <a:r>
              <a:rPr lang="ru-RU" sz="3200" dirty="0" smtClean="0"/>
              <a:t>.- </a:t>
            </a:r>
            <a:r>
              <a:rPr lang="ru-RU" sz="3200" dirty="0" err="1" smtClean="0"/>
              <a:t>вчитель</a:t>
            </a:r>
            <a:r>
              <a:rPr lang="ru-RU" sz="3200" dirty="0" smtClean="0"/>
              <a:t> </a:t>
            </a:r>
            <a:r>
              <a:rPr lang="ru-RU" sz="3200" dirty="0" smtClean="0"/>
              <a:t> </a:t>
            </a:r>
            <a:r>
              <a:rPr lang="ru-RU" sz="3200" dirty="0" smtClean="0"/>
              <a:t>в </a:t>
            </a:r>
            <a:r>
              <a:rPr lang="ru-RU" sz="3200" dirty="0" err="1" smtClean="0"/>
              <a:t>Бережанській</a:t>
            </a:r>
            <a:r>
              <a:rPr lang="ru-RU" sz="3200" dirty="0" smtClean="0"/>
              <a:t> </a:t>
            </a:r>
            <a:r>
              <a:rPr lang="ru-RU" sz="3200" dirty="0" err="1" smtClean="0"/>
              <a:t>гімназії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громадський</a:t>
            </a:r>
            <a:r>
              <a:rPr lang="ru-RU" sz="3200" dirty="0" smtClean="0"/>
              <a:t> </a:t>
            </a:r>
            <a:r>
              <a:rPr lang="ru-RU" sz="3200" dirty="0" err="1" smtClean="0"/>
              <a:t>діяч</a:t>
            </a:r>
            <a:r>
              <a:rPr lang="ru-RU" sz="3200" dirty="0" smtClean="0"/>
              <a:t>.</a:t>
            </a:r>
          </a:p>
          <a:p>
            <a:r>
              <a:rPr lang="ru-RU" sz="3200" dirty="0" smtClean="0">
                <a:latin typeface="Georgia"/>
              </a:rPr>
              <a:t>● </a:t>
            </a:r>
            <a:r>
              <a:rPr lang="ru-RU" sz="32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1899</a:t>
            </a:r>
            <a:r>
              <a:rPr lang="ru-RU" sz="3200" dirty="0" smtClean="0"/>
              <a:t> р. – </a:t>
            </a:r>
            <a:r>
              <a:rPr lang="ru-RU" sz="3200" dirty="0" err="1" smtClean="0"/>
              <a:t>викладач</a:t>
            </a:r>
            <a:r>
              <a:rPr lang="ru-RU" sz="3200" dirty="0" smtClean="0"/>
              <a:t> у </a:t>
            </a:r>
            <a:r>
              <a:rPr lang="ru-RU" sz="3200" dirty="0" err="1" smtClean="0"/>
              <a:t>Ягеллонському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університеті</a:t>
            </a:r>
            <a:r>
              <a:rPr lang="ru-RU" sz="3200" dirty="0" smtClean="0"/>
              <a:t>.</a:t>
            </a:r>
          </a:p>
          <a:p>
            <a:r>
              <a:rPr lang="ru-RU" sz="3200" dirty="0" smtClean="0">
                <a:latin typeface="Georgia"/>
              </a:rPr>
              <a:t>● </a:t>
            </a:r>
            <a:r>
              <a:rPr lang="ru-RU" sz="32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1901</a:t>
            </a:r>
            <a:r>
              <a:rPr lang="ru-RU" sz="3200" u="sng" dirty="0" smtClean="0"/>
              <a:t> р. - </a:t>
            </a:r>
            <a:r>
              <a:rPr lang="ru-RU" sz="3200" u="sng" dirty="0" smtClean="0"/>
              <a:t>о</a:t>
            </a:r>
            <a:r>
              <a:rPr lang="ru-RU" sz="3200" dirty="0" smtClean="0"/>
              <a:t>дин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засновників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активний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учасник</a:t>
            </a:r>
            <a:r>
              <a:rPr lang="ru-RU" sz="3200" dirty="0" smtClean="0"/>
              <a:t> «</a:t>
            </a:r>
            <a:r>
              <a:rPr lang="ru-RU" sz="3200" dirty="0" err="1" smtClean="0"/>
              <a:t>Слов'янського</a:t>
            </a:r>
            <a:r>
              <a:rPr lang="ru-RU" sz="3200" dirty="0" smtClean="0"/>
              <a:t> Клубу</a:t>
            </a:r>
            <a:r>
              <a:rPr lang="ru-RU" sz="3200" dirty="0" smtClean="0"/>
              <a:t>».</a:t>
            </a:r>
          </a:p>
          <a:p>
            <a:r>
              <a:rPr lang="ru-RU" sz="3200" dirty="0" smtClean="0">
                <a:latin typeface="Georgia"/>
              </a:rPr>
              <a:t>● </a:t>
            </a:r>
            <a:r>
              <a:rPr lang="ru-RU" sz="32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1912</a:t>
            </a:r>
            <a:r>
              <a:rPr lang="ru-RU" sz="3200" dirty="0" smtClean="0"/>
              <a:t> р. Б. </a:t>
            </a:r>
            <a:r>
              <a:rPr lang="ru-RU" sz="3200" dirty="0" err="1" smtClean="0"/>
              <a:t>Лепкий</a:t>
            </a:r>
            <a:r>
              <a:rPr lang="ru-RU" sz="3200" dirty="0" smtClean="0"/>
              <a:t> вступив до </a:t>
            </a:r>
            <a:r>
              <a:rPr lang="ru-RU" sz="3200" dirty="0" err="1" smtClean="0"/>
              <a:t>партії</a:t>
            </a:r>
            <a:r>
              <a:rPr lang="ru-RU" sz="3200" dirty="0" smtClean="0"/>
              <a:t> «</a:t>
            </a:r>
            <a:r>
              <a:rPr lang="ru-RU" sz="3200" dirty="0" err="1" smtClean="0"/>
              <a:t>Християнсько-Суспільний</a:t>
            </a:r>
            <a:r>
              <a:rPr lang="ru-RU" sz="3200" dirty="0" smtClean="0"/>
              <a:t> </a:t>
            </a:r>
            <a:r>
              <a:rPr lang="ru-RU" sz="3200" dirty="0" smtClean="0"/>
              <a:t>Союз»у</a:t>
            </a:r>
            <a:r>
              <a:rPr lang="ru-RU" sz="3200" dirty="0" smtClean="0"/>
              <a:t> </a:t>
            </a:r>
            <a:r>
              <a:rPr lang="ru-RU" sz="3200" dirty="0" err="1" smtClean="0"/>
              <a:t>Львові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50" y="500042"/>
            <a:ext cx="892975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400" dirty="0" smtClean="0">
                <a:solidFill>
                  <a:schemeClr val="accent2"/>
                </a:solidFill>
              </a:rPr>
              <a:t>Перша </a:t>
            </a:r>
            <a:r>
              <a:rPr lang="ru-RU" sz="4400" dirty="0" err="1" smtClean="0">
                <a:solidFill>
                  <a:schemeClr val="accent2"/>
                </a:solidFill>
              </a:rPr>
              <a:t>світова</a:t>
            </a:r>
            <a:r>
              <a:rPr lang="ru-RU" sz="4400" dirty="0" smtClean="0">
                <a:solidFill>
                  <a:schemeClr val="accent2"/>
                </a:solidFill>
              </a:rPr>
              <a:t> </a:t>
            </a:r>
            <a:r>
              <a:rPr lang="ru-RU" sz="4400" dirty="0" err="1" smtClean="0">
                <a:solidFill>
                  <a:schemeClr val="accent2"/>
                </a:solidFill>
              </a:rPr>
              <a:t>війна</a:t>
            </a:r>
            <a:endParaRPr lang="ru-RU" sz="4400" dirty="0" smtClean="0">
              <a:solidFill>
                <a:schemeClr val="accent2"/>
              </a:solidFill>
            </a:endParaRPr>
          </a:p>
          <a:p>
            <a:pPr fontAlgn="base"/>
            <a:r>
              <a:rPr lang="ru-RU" sz="2800" dirty="0" smtClean="0">
                <a:latin typeface="Georgia"/>
              </a:rPr>
              <a:t>●</a:t>
            </a:r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1915</a:t>
            </a:r>
            <a:r>
              <a:rPr lang="ru-RU" sz="2800" dirty="0" smtClean="0"/>
              <a:t> р. </a:t>
            </a:r>
            <a:r>
              <a:rPr lang="ru-RU" sz="2800" dirty="0" smtClean="0"/>
              <a:t>- Б</a:t>
            </a:r>
            <a:r>
              <a:rPr lang="ru-RU" sz="2800" dirty="0" smtClean="0"/>
              <a:t>. </a:t>
            </a:r>
            <a:r>
              <a:rPr lang="ru-RU" sz="2800" dirty="0" err="1" smtClean="0"/>
              <a:t>Лепкий</a:t>
            </a:r>
            <a:r>
              <a:rPr lang="ru-RU" sz="2800" dirty="0" smtClean="0"/>
              <a:t> </a:t>
            </a:r>
            <a:r>
              <a:rPr lang="ru-RU" sz="2800" dirty="0" smtClean="0"/>
              <a:t> </a:t>
            </a:r>
            <a:r>
              <a:rPr lang="ru-RU" sz="2800" dirty="0" err="1" smtClean="0"/>
              <a:t>мобілізований</a:t>
            </a:r>
            <a:r>
              <a:rPr lang="ru-RU" sz="2800" dirty="0" smtClean="0"/>
              <a:t> </a:t>
            </a:r>
            <a:r>
              <a:rPr lang="ru-RU" sz="2800" dirty="0" smtClean="0"/>
              <a:t>до </a:t>
            </a:r>
            <a:r>
              <a:rPr lang="ru-RU" sz="2800" dirty="0" err="1" smtClean="0"/>
              <a:t>австрійського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війська</a:t>
            </a:r>
            <a:r>
              <a:rPr lang="ru-RU" sz="2800" dirty="0" smtClean="0"/>
              <a:t>.</a:t>
            </a:r>
          </a:p>
          <a:p>
            <a:pPr fontAlgn="base"/>
            <a:r>
              <a:rPr lang="ru-RU" sz="2800" dirty="0" smtClean="0">
                <a:latin typeface="Georgia"/>
              </a:rPr>
              <a:t>●</a:t>
            </a:r>
            <a:r>
              <a:rPr lang="ru-RU" sz="2800" dirty="0" smtClean="0"/>
              <a:t>З </a:t>
            </a:r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1916</a:t>
            </a:r>
            <a:r>
              <a:rPr lang="ru-RU" sz="2800" dirty="0" smtClean="0"/>
              <a:t> — </a:t>
            </a:r>
            <a:r>
              <a:rPr lang="ru-RU" sz="2800" dirty="0" err="1" smtClean="0"/>
              <a:t>просвітницька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праця</a:t>
            </a:r>
            <a:r>
              <a:rPr lang="ru-RU" sz="2800" dirty="0" smtClean="0"/>
              <a:t> у </a:t>
            </a:r>
            <a:r>
              <a:rPr lang="ru-RU" sz="2800" dirty="0" err="1" smtClean="0"/>
              <a:t>таборі</a:t>
            </a:r>
            <a:r>
              <a:rPr lang="ru-RU" sz="2800" dirty="0" smtClean="0"/>
              <a:t> </a:t>
            </a:r>
            <a:r>
              <a:rPr lang="ru-RU" sz="2800" dirty="0" err="1" smtClean="0"/>
              <a:t>Вецляру</a:t>
            </a:r>
            <a:r>
              <a:rPr lang="ru-RU" sz="2800" dirty="0" smtClean="0"/>
              <a:t>, де </a:t>
            </a:r>
            <a:r>
              <a:rPr lang="ru-RU" sz="2800" dirty="0" err="1" smtClean="0"/>
              <a:t>Лепкий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провадив</a:t>
            </a:r>
            <a:r>
              <a:rPr lang="ru-RU" sz="2800" dirty="0" smtClean="0"/>
              <a:t> </a:t>
            </a:r>
            <a:r>
              <a:rPr lang="ru-RU" sz="2800" dirty="0" err="1" smtClean="0"/>
              <a:t>малярську</a:t>
            </a:r>
            <a:r>
              <a:rPr lang="ru-RU" sz="2800" dirty="0" smtClean="0"/>
              <a:t> </a:t>
            </a:r>
            <a:r>
              <a:rPr lang="ru-RU" sz="2800" dirty="0" smtClean="0"/>
              <a:t>школу.</a:t>
            </a:r>
          </a:p>
          <a:p>
            <a:pPr fontAlgn="base"/>
            <a:r>
              <a:rPr lang="uk-UA" sz="2800" dirty="0" smtClean="0">
                <a:latin typeface="Georgia"/>
              </a:rPr>
              <a:t>●</a:t>
            </a:r>
            <a:r>
              <a:rPr lang="ru-RU" sz="2800" dirty="0" err="1" smtClean="0"/>
              <a:t>Влітку</a:t>
            </a:r>
            <a:r>
              <a:rPr lang="ru-RU" sz="2800" dirty="0" smtClean="0"/>
              <a:t> 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1917р</a:t>
            </a:r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 smtClean="0"/>
              <a:t>відвідав</a:t>
            </a:r>
            <a:r>
              <a:rPr lang="ru-RU" sz="2800" dirty="0" smtClean="0"/>
              <a:t> </a:t>
            </a:r>
            <a:r>
              <a:rPr lang="ru-RU" sz="2800" dirty="0" err="1" smtClean="0"/>
              <a:t>Львів</a:t>
            </a:r>
            <a:r>
              <a:rPr lang="ru-RU" sz="2800" dirty="0" smtClean="0"/>
              <a:t>, </a:t>
            </a:r>
            <a:r>
              <a:rPr lang="ru-RU" sz="2800" dirty="0" err="1" smtClean="0"/>
              <a:t>Бережани</a:t>
            </a:r>
            <a:r>
              <a:rPr lang="ru-RU" sz="2800" dirty="0" smtClean="0"/>
              <a:t>, могилу батька </a:t>
            </a:r>
            <a:r>
              <a:rPr lang="ru-RU" sz="2800" dirty="0" smtClean="0"/>
              <a:t> </a:t>
            </a:r>
            <a:r>
              <a:rPr lang="ru-RU" sz="2800" dirty="0" smtClean="0"/>
              <a:t>в </a:t>
            </a:r>
            <a:r>
              <a:rPr lang="ru-RU" sz="2800" dirty="0" err="1" smtClean="0"/>
              <a:t>селі</a:t>
            </a:r>
            <a:r>
              <a:rPr lang="ru-RU" sz="2800" dirty="0" smtClean="0"/>
              <a:t> </a:t>
            </a:r>
            <a:r>
              <a:rPr lang="ru-RU" sz="2800" dirty="0" err="1" smtClean="0"/>
              <a:t>Жуків</a:t>
            </a:r>
            <a:r>
              <a:rPr lang="ru-RU" sz="2800" dirty="0" smtClean="0"/>
              <a:t>, </a:t>
            </a:r>
            <a:r>
              <a:rPr lang="ru-RU" sz="2800" dirty="0" err="1" smtClean="0"/>
              <a:t>побачився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рідним</a:t>
            </a:r>
            <a:r>
              <a:rPr lang="ru-RU" sz="2800" dirty="0" smtClean="0"/>
              <a:t> братом, </a:t>
            </a:r>
            <a:r>
              <a:rPr lang="ru-RU" sz="2800" dirty="0" err="1" smtClean="0"/>
              <a:t>січовим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стрільцем</a:t>
            </a:r>
            <a:r>
              <a:rPr lang="ru-RU" sz="2800" dirty="0" smtClean="0"/>
              <a:t> Левом </a:t>
            </a:r>
            <a:r>
              <a:rPr lang="ru-RU" sz="2800" dirty="0" err="1" smtClean="0"/>
              <a:t>Лепким</a:t>
            </a:r>
            <a:r>
              <a:rPr lang="ru-RU" sz="2800" dirty="0" smtClean="0"/>
              <a:t>.</a:t>
            </a:r>
          </a:p>
          <a:p>
            <a:pPr fontAlgn="base"/>
            <a:r>
              <a:rPr lang="ru-RU" sz="2800" dirty="0" smtClean="0">
                <a:latin typeface="Georgia"/>
              </a:rPr>
              <a:t>●</a:t>
            </a:r>
            <a:r>
              <a:rPr lang="ru-RU" sz="2800" dirty="0" err="1" smtClean="0"/>
              <a:t>Наприкінці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1925 р</a:t>
            </a:r>
            <a:r>
              <a:rPr lang="ru-RU" sz="2800" dirty="0" smtClean="0"/>
              <a:t>. </a:t>
            </a:r>
            <a:r>
              <a:rPr lang="ru-RU" sz="2800" dirty="0" err="1" smtClean="0"/>
              <a:t>Лепкий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повернувся</a:t>
            </a:r>
            <a:r>
              <a:rPr lang="ru-RU" sz="2800" dirty="0" smtClean="0"/>
              <a:t> </a:t>
            </a:r>
            <a:r>
              <a:rPr lang="ru-RU" sz="2800" dirty="0" err="1" smtClean="0"/>
              <a:t>доКракова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знову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працює</a:t>
            </a:r>
            <a:r>
              <a:rPr lang="ru-RU" sz="2800" dirty="0" smtClean="0"/>
              <a:t> в </a:t>
            </a:r>
            <a:r>
              <a:rPr lang="ru-RU" sz="2800" dirty="0" err="1" smtClean="0"/>
              <a:t>університеті</a:t>
            </a:r>
            <a:r>
              <a:rPr lang="ru-RU" sz="2800" dirty="0" smtClean="0"/>
              <a:t>, де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іменовано</a:t>
            </a:r>
            <a:r>
              <a:rPr lang="ru-RU" sz="2800" dirty="0" smtClean="0"/>
              <a:t> доцентом, </a:t>
            </a:r>
            <a:r>
              <a:rPr lang="ru-RU" sz="2800" dirty="0" err="1" smtClean="0"/>
              <a:t>керівником</a:t>
            </a:r>
            <a:r>
              <a:rPr lang="ru-RU" sz="2800" dirty="0" smtClean="0"/>
              <a:t> </a:t>
            </a:r>
            <a:r>
              <a:rPr lang="ru-RU" sz="2800" dirty="0" err="1" smtClean="0"/>
              <a:t>кафедри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літератури</a:t>
            </a:r>
            <a:r>
              <a:rPr lang="ru-RU" sz="2800" dirty="0" smtClean="0"/>
              <a:t>, </a:t>
            </a:r>
            <a:r>
              <a:rPr lang="ru-RU" sz="2800" dirty="0" err="1" smtClean="0"/>
              <a:t>пізніше</a:t>
            </a:r>
            <a:r>
              <a:rPr lang="ru-RU" sz="2800" dirty="0" smtClean="0"/>
              <a:t> — </a:t>
            </a:r>
            <a:r>
              <a:rPr lang="ru-RU" sz="2800" dirty="0" err="1" smtClean="0"/>
              <a:t>професором</a:t>
            </a:r>
            <a:r>
              <a:rPr lang="ru-RU" sz="2800" dirty="0" smtClean="0"/>
              <a:t> </a:t>
            </a:r>
            <a:r>
              <a:rPr lang="ru-RU" sz="2800" dirty="0" err="1" smtClean="0"/>
              <a:t>Ягелонського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університету</a:t>
            </a:r>
            <a:r>
              <a:rPr lang="ru-RU" sz="2800" dirty="0" smtClean="0"/>
              <a:t> (1932</a:t>
            </a:r>
            <a:r>
              <a:rPr lang="ru-RU" sz="2800" dirty="0" smtClean="0"/>
              <a:t>).</a:t>
            </a:r>
            <a:endParaRPr lang="en-US" sz="2800" dirty="0" smtClean="0"/>
          </a:p>
          <a:p>
            <a:pPr fontAlgn="base"/>
            <a:endParaRPr lang="en-US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000108"/>
            <a:ext cx="835824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dirty="0" smtClean="0"/>
              <a:t>Друга </a:t>
            </a:r>
            <a:r>
              <a:rPr lang="ru-RU" sz="2800" dirty="0" err="1" smtClean="0"/>
              <a:t>світова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війна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розпочалася</a:t>
            </a:r>
            <a:r>
              <a:rPr lang="ru-RU" sz="2800" dirty="0" smtClean="0"/>
              <a:t>, коли Б. </a:t>
            </a:r>
            <a:r>
              <a:rPr lang="ru-RU" sz="2800" dirty="0" err="1" smtClean="0"/>
              <a:t>Лепкий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зі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своєю</a:t>
            </a:r>
            <a:r>
              <a:rPr lang="ru-RU" sz="2800" dirty="0" smtClean="0"/>
              <a:t> </a:t>
            </a:r>
            <a:r>
              <a:rPr lang="ru-RU" sz="2800" dirty="0" err="1" smtClean="0"/>
              <a:t>сім’єю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перебував</a:t>
            </a:r>
            <a:r>
              <a:rPr lang="ru-RU" sz="2800" dirty="0" smtClean="0"/>
              <a:t> на </a:t>
            </a:r>
            <a:r>
              <a:rPr lang="ru-RU" sz="2800" dirty="0" err="1" smtClean="0"/>
              <a:t>відпочинку</a:t>
            </a:r>
            <a:r>
              <a:rPr lang="ru-RU" sz="2800" dirty="0" smtClean="0"/>
              <a:t> у Черче. </a:t>
            </a: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23 </a:t>
            </a:r>
            <a:r>
              <a:rPr lang="ru-RU" sz="32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вересня</a:t>
            </a: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1939</a:t>
            </a:r>
            <a:r>
              <a:rPr lang="ru-RU" sz="2800" dirty="0" smtClean="0"/>
              <a:t> року вони </a:t>
            </a:r>
            <a:r>
              <a:rPr lang="ru-RU" sz="2800" dirty="0" err="1" smtClean="0"/>
              <a:t>повертаються</a:t>
            </a:r>
            <a:r>
              <a:rPr lang="ru-RU" sz="2800" dirty="0" smtClean="0"/>
              <a:t> до Кракова (</a:t>
            </a:r>
            <a:r>
              <a:rPr lang="ru-RU" sz="2800" dirty="0" err="1" smtClean="0"/>
              <a:t>Польща</a:t>
            </a:r>
            <a:r>
              <a:rPr lang="ru-RU" sz="2800" dirty="0" smtClean="0"/>
              <a:t>). </a:t>
            </a:r>
            <a:r>
              <a:rPr lang="ru-RU" sz="2800" dirty="0" err="1" smtClean="0"/>
              <a:t>Останні</a:t>
            </a:r>
            <a:r>
              <a:rPr lang="ru-RU" sz="2800" dirty="0" smtClean="0"/>
              <a:t> роки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найтяжчі</a:t>
            </a:r>
            <a:r>
              <a:rPr lang="ru-RU" sz="2800" dirty="0" smtClean="0"/>
              <a:t>, </a:t>
            </a:r>
            <a:r>
              <a:rPr lang="ru-RU" sz="2800" dirty="0" err="1" smtClean="0"/>
              <a:t>Краківський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університет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закрито</a:t>
            </a:r>
            <a:r>
              <a:rPr lang="ru-RU" sz="2800" dirty="0" smtClean="0"/>
              <a:t>, </a:t>
            </a:r>
            <a:r>
              <a:rPr lang="ru-RU" sz="2800" dirty="0" err="1" smtClean="0"/>
              <a:t>Лепкий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залишився</a:t>
            </a:r>
            <a:r>
              <a:rPr lang="ru-RU" sz="2800" dirty="0" smtClean="0"/>
              <a:t> без </a:t>
            </a:r>
            <a:r>
              <a:rPr lang="ru-RU" sz="2800" dirty="0" err="1" smtClean="0"/>
              <a:t>роботи</a:t>
            </a:r>
            <a:r>
              <a:rPr lang="ru-RU" sz="2800" dirty="0" smtClean="0"/>
              <a:t>, </a:t>
            </a:r>
            <a:r>
              <a:rPr lang="ru-RU" sz="2800" dirty="0" err="1" smtClean="0"/>
              <a:t>без</a:t>
            </a:r>
            <a:r>
              <a:rPr lang="ru-RU" sz="2800" dirty="0" smtClean="0"/>
              <a:t> </a:t>
            </a:r>
            <a:r>
              <a:rPr lang="ru-RU" sz="2800" dirty="0" err="1" smtClean="0"/>
              <a:t>пенсії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спричинило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скруту</a:t>
            </a:r>
            <a:r>
              <a:rPr lang="ru-RU" sz="2800" dirty="0" smtClean="0"/>
              <a:t>. </a:t>
            </a:r>
            <a:r>
              <a:rPr lang="ru-RU" sz="2800" dirty="0" err="1" smtClean="0"/>
              <a:t>Проте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літературну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не покинув: написав книжку </a:t>
            </a:r>
            <a:r>
              <a:rPr lang="ru-RU" sz="2800" dirty="0" err="1" smtClean="0"/>
              <a:t>мемуарів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Бережани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» </a:t>
            </a:r>
            <a:r>
              <a:rPr lang="ru-RU" sz="2800" dirty="0" smtClean="0"/>
              <a:t>— </a:t>
            </a:r>
            <a:r>
              <a:rPr lang="ru-RU" sz="2800" dirty="0" err="1" smtClean="0"/>
              <a:t>третю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частину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«Казки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мойого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», </a:t>
            </a:r>
            <a:r>
              <a:rPr lang="ru-RU" sz="2800" dirty="0" smtClean="0"/>
              <a:t>яку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не </a:t>
            </a:r>
            <a:r>
              <a:rPr lang="ru-RU" sz="2800" dirty="0" err="1" smtClean="0"/>
              <a:t>закінчив</a:t>
            </a:r>
            <a:r>
              <a:rPr lang="ru-RU" sz="2800" dirty="0" smtClean="0"/>
              <a:t>, </a:t>
            </a:r>
            <a:r>
              <a:rPr lang="ru-RU" sz="2800" dirty="0" err="1" smtClean="0"/>
              <a:t>повість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Крутіж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», </a:t>
            </a:r>
            <a:r>
              <a:rPr lang="ru-RU" sz="2800" dirty="0" err="1" smtClean="0"/>
              <a:t>чимало</a:t>
            </a:r>
            <a:r>
              <a:rPr lang="ru-RU" sz="2800" dirty="0" smtClean="0"/>
              <a:t> </a:t>
            </a:r>
            <a:r>
              <a:rPr lang="ru-RU" sz="2800" dirty="0" err="1" smtClean="0"/>
              <a:t>віршів</a:t>
            </a:r>
            <a:r>
              <a:rPr lang="ru-RU" sz="2800" dirty="0" smtClean="0"/>
              <a:t>; </a:t>
            </a:r>
            <a:r>
              <a:rPr lang="ru-RU" sz="2800" dirty="0" err="1" smtClean="0"/>
              <a:t>перекладав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української</a:t>
            </a:r>
            <a:r>
              <a:rPr lang="ru-RU" sz="2800" dirty="0" smtClean="0"/>
              <a:t> на </a:t>
            </a:r>
            <a:r>
              <a:rPr lang="ru-RU" sz="2800" dirty="0" err="1" smtClean="0"/>
              <a:t>німецьку</a:t>
            </a:r>
            <a:r>
              <a:rPr lang="ru-RU" sz="2800" dirty="0" smtClean="0"/>
              <a:t>, </a:t>
            </a:r>
            <a:r>
              <a:rPr lang="ru-RU" sz="2800" dirty="0" err="1" smtClean="0"/>
              <a:t>дописував</a:t>
            </a:r>
            <a:r>
              <a:rPr lang="ru-RU" sz="2800" dirty="0" smtClean="0"/>
              <a:t> до </a:t>
            </a:r>
            <a:r>
              <a:rPr lang="ru-RU" sz="2800" dirty="0" err="1" smtClean="0"/>
              <a:t>українських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журналів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Краківських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вістей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».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42852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</a:rPr>
              <a:t>Друга </a:t>
            </a:r>
            <a:r>
              <a:rPr lang="ru-RU" sz="3600" dirty="0" err="1" smtClean="0">
                <a:solidFill>
                  <a:schemeClr val="accent2"/>
                </a:solidFill>
              </a:rPr>
              <a:t>світова</a:t>
            </a:r>
            <a:r>
              <a:rPr lang="ru-RU" sz="3600" dirty="0" smtClean="0">
                <a:solidFill>
                  <a:schemeClr val="accent2"/>
                </a:solidFill>
              </a:rPr>
              <a:t> </a:t>
            </a:r>
            <a:r>
              <a:rPr lang="ru-RU" sz="3600" dirty="0" err="1" smtClean="0">
                <a:solidFill>
                  <a:schemeClr val="accent2"/>
                </a:solidFill>
              </a:rPr>
              <a:t>війна</a:t>
            </a:r>
            <a:endParaRPr lang="ru-RU" sz="3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42852"/>
            <a:ext cx="85725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accent2"/>
                </a:solidFill>
              </a:rPr>
              <a:t> </a:t>
            </a:r>
            <a:r>
              <a:rPr lang="ru-RU" sz="4400" b="1" dirty="0" err="1" smtClean="0">
                <a:solidFill>
                  <a:schemeClr val="accent2"/>
                </a:solidFill>
              </a:rPr>
              <a:t>Творчість</a:t>
            </a:r>
            <a:r>
              <a:rPr lang="ru-RU" sz="4400" b="1" dirty="0" smtClean="0">
                <a:solidFill>
                  <a:schemeClr val="accent2"/>
                </a:solidFill>
              </a:rPr>
              <a:t>.</a:t>
            </a:r>
          </a:p>
          <a:p>
            <a:r>
              <a:rPr lang="ru-RU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eorgia"/>
              </a:rPr>
              <a:t>Літературна</a:t>
            </a:r>
            <a:r>
              <a:rPr lang="ru-RU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eorgia"/>
              </a:rPr>
              <a:t> </a:t>
            </a:r>
            <a:r>
              <a:rPr lang="ru-RU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eorgia"/>
              </a:rPr>
              <a:t>творчість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eorgia"/>
              </a:rPr>
              <a:t>:</a:t>
            </a:r>
            <a:endParaRPr lang="ru-RU" sz="2000" b="1" dirty="0" smtClean="0">
              <a:latin typeface="Georgia"/>
            </a:endParaRPr>
          </a:p>
          <a:p>
            <a:r>
              <a:rPr lang="uk-UA" sz="2000" b="1" dirty="0" smtClean="0">
                <a:solidFill>
                  <a:schemeClr val="accent2"/>
                </a:solidFill>
              </a:rPr>
              <a:t>      </a:t>
            </a:r>
            <a:r>
              <a:rPr lang="uk-UA" sz="2000" b="1" dirty="0" smtClean="0"/>
              <a:t>  </a:t>
            </a:r>
            <a:r>
              <a:rPr lang="uk-UA" sz="2000" b="1" dirty="0" smtClean="0">
                <a:latin typeface="Georgia"/>
              </a:rPr>
              <a:t>◊</a:t>
            </a:r>
            <a:r>
              <a:rPr lang="ru-RU" sz="2000" dirty="0" smtClean="0"/>
              <a:t> почав </a:t>
            </a:r>
            <a:r>
              <a:rPr lang="ru-RU" sz="2000" dirty="0" err="1" smtClean="0"/>
              <a:t>займатися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навчання</a:t>
            </a:r>
            <a:r>
              <a:rPr lang="ru-RU" sz="2000" dirty="0" smtClean="0"/>
              <a:t> у </a:t>
            </a:r>
            <a:r>
              <a:rPr lang="ru-RU" sz="2000" dirty="0" err="1" smtClean="0"/>
              <a:t>Бережанській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гімназії</a:t>
            </a:r>
            <a:r>
              <a:rPr lang="ru-RU" sz="2000" dirty="0" smtClean="0"/>
              <a:t>.</a:t>
            </a:r>
            <a:endParaRPr lang="uk-UA" sz="2000" b="1" dirty="0" smtClean="0">
              <a:latin typeface="Georgia"/>
            </a:endParaRPr>
          </a:p>
          <a:p>
            <a:r>
              <a:rPr lang="uk-UA" sz="2000" b="1" dirty="0" smtClean="0">
                <a:latin typeface="Georgia"/>
              </a:rPr>
              <a:t>      ◊</a:t>
            </a:r>
            <a:r>
              <a:rPr lang="ru-RU" sz="2000" dirty="0" smtClean="0"/>
              <a:t> П</a:t>
            </a:r>
            <a:r>
              <a:rPr lang="ru-RU" sz="2000" dirty="0" smtClean="0"/>
              <a:t>ерше </a:t>
            </a:r>
            <a:r>
              <a:rPr lang="ru-RU" sz="2000" dirty="0" err="1" smtClean="0"/>
              <a:t>оповідання</a:t>
            </a:r>
            <a:r>
              <a:rPr lang="ru-RU" sz="2000" dirty="0" smtClean="0"/>
              <a:t> «Шумка</a:t>
            </a:r>
            <a:r>
              <a:rPr lang="ru-RU" sz="2000" dirty="0" smtClean="0"/>
              <a:t>»(1895).</a:t>
            </a:r>
            <a:endParaRPr lang="uk-UA" sz="2000" b="1" dirty="0" smtClean="0">
              <a:latin typeface="Georgia"/>
            </a:endParaRPr>
          </a:p>
          <a:p>
            <a:r>
              <a:rPr lang="uk-UA" sz="2000" b="1" dirty="0" smtClean="0">
                <a:latin typeface="Georgia"/>
              </a:rPr>
              <a:t>      ◊</a:t>
            </a:r>
            <a:r>
              <a:rPr lang="ru-RU" sz="2000" dirty="0" smtClean="0"/>
              <a:t> Б. </a:t>
            </a:r>
            <a:r>
              <a:rPr lang="ru-RU" sz="2000" dirty="0" err="1" smtClean="0"/>
              <a:t>Лепкий</a:t>
            </a:r>
            <a:r>
              <a:rPr lang="ru-RU" sz="2000" dirty="0" smtClean="0"/>
              <a:t> — автор </a:t>
            </a:r>
            <a:r>
              <a:rPr lang="ru-RU" sz="2000" dirty="0" err="1" smtClean="0"/>
              <a:t>літературознавчих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досліджень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багатьох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відомих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письменників</a:t>
            </a:r>
            <a:r>
              <a:rPr lang="ru-RU" sz="2000" dirty="0" smtClean="0"/>
              <a:t>.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500306"/>
            <a:ext cx="8643998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Перекладацька</a:t>
            </a:r>
            <a:r>
              <a:rPr lang="ru-RU" sz="2800" b="1" dirty="0" smtClean="0"/>
              <a:t> </a:t>
            </a:r>
            <a:r>
              <a:rPr lang="ru-RU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діяльність</a:t>
            </a:r>
            <a:r>
              <a:rPr lang="ru-RU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:</a:t>
            </a:r>
          </a:p>
          <a:p>
            <a:r>
              <a:rPr lang="ru-RU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eorgia"/>
              </a:rPr>
              <a:t>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eorgia"/>
              </a:rPr>
              <a:t>  </a:t>
            </a:r>
            <a:r>
              <a:rPr lang="ru-RU" sz="2000" b="1" dirty="0" smtClean="0">
                <a:latin typeface="Georgia"/>
              </a:rPr>
              <a:t>◊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Переклав</a:t>
            </a:r>
            <a:r>
              <a:rPr lang="ru-RU" sz="2000" dirty="0" smtClean="0"/>
              <a:t> </a:t>
            </a:r>
            <a:r>
              <a:rPr lang="ru-RU" sz="2000" i="1" dirty="0" err="1" smtClean="0"/>
              <a:t>польською</a:t>
            </a:r>
            <a:r>
              <a:rPr lang="ru-RU" sz="2000" dirty="0" smtClean="0"/>
              <a:t> </a:t>
            </a:r>
            <a:r>
              <a:rPr lang="ru-RU" sz="2000" dirty="0" err="1" smtClean="0"/>
              <a:t>мовою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Georgia"/>
            </a:endParaRPr>
          </a:p>
          <a:p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eorgia"/>
              </a:rPr>
              <a:t>   ◊</a:t>
            </a:r>
            <a:r>
              <a:rPr lang="ru-RU" sz="2000" dirty="0" smtClean="0"/>
              <a:t> Видав у </a:t>
            </a:r>
            <a:r>
              <a:rPr lang="ru-RU" sz="2000" dirty="0" err="1" smtClean="0"/>
              <a:t>перекладі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польською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мовою</a:t>
            </a:r>
            <a:r>
              <a:rPr lang="ru-RU" sz="2000" dirty="0" smtClean="0"/>
              <a:t>.</a:t>
            </a:r>
          </a:p>
          <a:p>
            <a:r>
              <a:rPr lang="uk-UA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</a:t>
            </a:r>
            <a:r>
              <a:rPr lang="uk-UA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eorgia"/>
              </a:rPr>
              <a:t>◊</a:t>
            </a:r>
            <a:r>
              <a:rPr lang="ru-RU" sz="2000" dirty="0" smtClean="0"/>
              <a:t> </a:t>
            </a:r>
            <a:r>
              <a:rPr lang="ru-RU" sz="2000" dirty="0" err="1" smtClean="0"/>
              <a:t>Опублікував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монографічне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творчості</a:t>
            </a:r>
            <a:r>
              <a:rPr lang="ru-RU" sz="2000" dirty="0" smtClean="0"/>
              <a:t> Ю. </a:t>
            </a:r>
            <a:r>
              <a:rPr lang="ru-RU" sz="2000" dirty="0" err="1" smtClean="0"/>
              <a:t>Словацького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uk-UA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  </a:t>
            </a:r>
            <a:endParaRPr lang="ru-RU" sz="24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uk-UA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ru-RU" sz="2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4143380"/>
            <a:ext cx="528641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Образотворча</a:t>
            </a:r>
            <a:r>
              <a:rPr lang="ru-RU" sz="2800" b="1" dirty="0" smtClean="0"/>
              <a:t> </a:t>
            </a:r>
            <a:r>
              <a:rPr lang="ru-RU" sz="28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діяльність</a:t>
            </a:r>
            <a:r>
              <a:rPr lang="ru-RU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</a:t>
            </a:r>
            <a:endParaRPr lang="ru-RU" sz="2800" b="1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4714884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        </a:t>
            </a:r>
            <a:r>
              <a:rPr lang="uk-UA" sz="2000" dirty="0" err="1" smtClean="0">
                <a:latin typeface="Georgia"/>
              </a:rPr>
              <a:t>◊Автопортрети</a:t>
            </a:r>
            <a:r>
              <a:rPr lang="uk-UA" sz="2000" dirty="0" smtClean="0">
                <a:latin typeface="Georgia"/>
              </a:rPr>
              <a:t>,портрети дружини,дітей,письменників.</a:t>
            </a:r>
          </a:p>
          <a:p>
            <a:r>
              <a:rPr lang="uk-UA" sz="2000" dirty="0" smtClean="0">
                <a:latin typeface="Georgia"/>
              </a:rPr>
              <a:t>      </a:t>
            </a:r>
            <a:r>
              <a:rPr lang="uk-UA" sz="2000" dirty="0" err="1" smtClean="0">
                <a:latin typeface="Georgia"/>
              </a:rPr>
              <a:t>◊Ілюстрації</a:t>
            </a:r>
            <a:r>
              <a:rPr lang="uk-UA" sz="2000" dirty="0" smtClean="0">
                <a:latin typeface="Georgia"/>
              </a:rPr>
              <a:t> до повістей </a:t>
            </a:r>
          </a:p>
          <a:p>
            <a:r>
              <a:rPr lang="uk-UA" sz="2000" dirty="0" smtClean="0">
                <a:latin typeface="Georgia"/>
              </a:rPr>
              <a:t>      ◊</a:t>
            </a:r>
            <a:r>
              <a:rPr lang="ru-RU" sz="2000" dirty="0" smtClean="0"/>
              <a:t> </a:t>
            </a:r>
            <a:r>
              <a:rPr lang="ru-RU" sz="2000" dirty="0" err="1" smtClean="0"/>
              <a:t>Зібрав</a:t>
            </a:r>
            <a:r>
              <a:rPr lang="ru-RU" sz="2000" dirty="0" smtClean="0"/>
              <a:t> галерею </a:t>
            </a:r>
            <a:r>
              <a:rPr lang="ru-RU" sz="2000" dirty="0" smtClean="0"/>
              <a:t>картин та </a:t>
            </a:r>
            <a:r>
              <a:rPr lang="ru-RU" sz="2000" dirty="0" err="1" smtClean="0"/>
              <a:t>колекцію</a:t>
            </a:r>
            <a:r>
              <a:rPr lang="ru-RU" sz="2000" dirty="0" smtClean="0"/>
              <a:t> </a:t>
            </a:r>
            <a:r>
              <a:rPr lang="ru-RU" sz="2000" dirty="0" err="1" smtClean="0"/>
              <a:t>різьбярських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робіт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митців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42852"/>
            <a:ext cx="49391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err="1" smtClean="0">
                <a:solidFill>
                  <a:schemeClr val="accent2"/>
                </a:solidFill>
              </a:rPr>
              <a:t>Значення</a:t>
            </a:r>
            <a:r>
              <a:rPr lang="ru-RU" sz="4400" dirty="0" smtClean="0">
                <a:solidFill>
                  <a:schemeClr val="accent2"/>
                </a:solidFill>
              </a:rPr>
              <a:t> </a:t>
            </a:r>
            <a:r>
              <a:rPr lang="ru-RU" sz="4400" dirty="0" err="1" smtClean="0">
                <a:solidFill>
                  <a:schemeClr val="accent2"/>
                </a:solidFill>
              </a:rPr>
              <a:t>творчості</a:t>
            </a:r>
            <a:endParaRPr lang="ru-RU" sz="4400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928670"/>
            <a:ext cx="8572528" cy="5643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За </a:t>
            </a:r>
            <a:r>
              <a:rPr lang="ru-RU" sz="2800" dirty="0" err="1" smtClean="0"/>
              <a:t>кількістю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написаного</a:t>
            </a:r>
            <a:r>
              <a:rPr lang="ru-RU" sz="2800" dirty="0" smtClean="0"/>
              <a:t> Б. </a:t>
            </a:r>
            <a:r>
              <a:rPr lang="ru-RU" sz="2800" dirty="0" err="1" smtClean="0"/>
              <a:t>Лепкий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поступається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українській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літературі</a:t>
            </a:r>
            <a:r>
              <a:rPr lang="ru-RU" sz="2800" dirty="0" smtClean="0"/>
              <a:t>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І. </a:t>
            </a:r>
            <a:r>
              <a:rPr lang="ru-RU" sz="2800" dirty="0" err="1" smtClean="0"/>
              <a:t>Франкові</a:t>
            </a:r>
            <a:r>
              <a:rPr lang="ru-RU" sz="2800" dirty="0" smtClean="0"/>
              <a:t>. </a:t>
            </a:r>
            <a:r>
              <a:rPr lang="ru-RU" sz="2800" dirty="0" err="1" smtClean="0"/>
              <a:t>Загалом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творча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спадщина</a:t>
            </a:r>
            <a:r>
              <a:rPr lang="ru-RU" sz="2800" dirty="0" smtClean="0"/>
              <a:t> становить </a:t>
            </a:r>
            <a:r>
              <a:rPr lang="ru-RU" sz="2800" dirty="0" err="1" smtClean="0"/>
              <a:t>понад</a:t>
            </a:r>
            <a:r>
              <a:rPr lang="ru-RU" sz="2800" dirty="0" smtClean="0"/>
              <a:t> 8</a:t>
            </a:r>
            <a:r>
              <a:rPr lang="ru-RU" sz="2800" dirty="0" smtClean="0"/>
              <a:t>0 </a:t>
            </a:r>
            <a:r>
              <a:rPr lang="ru-RU" sz="2800" dirty="0" err="1" smtClean="0"/>
              <a:t>власних</a:t>
            </a:r>
            <a:r>
              <a:rPr lang="ru-RU" sz="2800" dirty="0" smtClean="0"/>
              <a:t> книг, у тому </a:t>
            </a:r>
            <a:r>
              <a:rPr lang="ru-RU" sz="2800" dirty="0" err="1" smtClean="0"/>
              <a:t>числі</a:t>
            </a:r>
            <a:r>
              <a:rPr lang="ru-RU" sz="2800" dirty="0" smtClean="0"/>
              <a:t> цикл </a:t>
            </a:r>
            <a:r>
              <a:rPr lang="ru-RU" sz="2800" dirty="0" err="1" smtClean="0"/>
              <a:t>романів</a:t>
            </a:r>
            <a:r>
              <a:rPr lang="ru-RU" sz="2800" dirty="0" smtClean="0"/>
              <a:t> «Мазепа», </a:t>
            </a:r>
            <a:r>
              <a:rPr lang="ru-RU" sz="2800" dirty="0" err="1" smtClean="0"/>
              <a:t>повісті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оповідання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казки</a:t>
            </a:r>
            <a:r>
              <a:rPr lang="ru-RU" sz="2800" dirty="0" smtClean="0"/>
              <a:t>, </a:t>
            </a:r>
            <a:r>
              <a:rPr lang="ru-RU" sz="2800" dirty="0" err="1" smtClean="0"/>
              <a:t>спогади</a:t>
            </a:r>
            <a:r>
              <a:rPr lang="ru-RU" sz="2800" dirty="0" smtClean="0"/>
              <a:t>, </a:t>
            </a:r>
            <a:r>
              <a:rPr lang="ru-RU" sz="2800" dirty="0" err="1" smtClean="0"/>
              <a:t>збірки</a:t>
            </a:r>
            <a:r>
              <a:rPr lang="ru-RU" sz="2800" dirty="0" smtClean="0"/>
              <a:t> </a:t>
            </a:r>
            <a:r>
              <a:rPr lang="ru-RU" sz="2800" dirty="0" err="1" smtClean="0"/>
              <a:t>віршів</a:t>
            </a:r>
            <a:r>
              <a:rPr lang="ru-RU" sz="2800" dirty="0" smtClean="0"/>
              <a:t> та поем,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переклади</a:t>
            </a:r>
            <a:r>
              <a:rPr lang="ru-RU" sz="2800" dirty="0" smtClean="0"/>
              <a:t>, </a:t>
            </a:r>
            <a:r>
              <a:rPr lang="ru-RU" sz="2800" dirty="0" err="1" smtClean="0"/>
              <a:t>літературознавчі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розвідки</a:t>
            </a:r>
            <a:r>
              <a:rPr lang="ru-RU" sz="2800" dirty="0" smtClean="0"/>
              <a:t>, </a:t>
            </a:r>
            <a:r>
              <a:rPr lang="ru-RU" sz="2800" dirty="0" err="1" smtClean="0"/>
              <a:t>статті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літературного</a:t>
            </a:r>
            <a:r>
              <a:rPr lang="ru-RU" sz="2800" dirty="0" smtClean="0"/>
              <a:t> та </a:t>
            </a:r>
            <a:r>
              <a:rPr lang="ru-RU" sz="2800" dirty="0" err="1" smtClean="0"/>
              <a:t>мистецького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спрямування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опубліковані</a:t>
            </a:r>
            <a:r>
              <a:rPr lang="ru-RU" sz="2800" dirty="0" smtClean="0"/>
              <a:t> у </a:t>
            </a:r>
            <a:r>
              <a:rPr lang="ru-RU" sz="2800" dirty="0" err="1" smtClean="0"/>
              <a:t>численних</a:t>
            </a:r>
            <a:r>
              <a:rPr lang="ru-RU" sz="2800" dirty="0" smtClean="0"/>
              <a:t> газетах, журналах, альманахах, календарях, </a:t>
            </a:r>
            <a:r>
              <a:rPr lang="ru-RU" sz="2800" dirty="0" err="1" smtClean="0"/>
              <a:t>збірниках</a:t>
            </a:r>
            <a:r>
              <a:rPr lang="ru-RU" sz="2800" dirty="0" smtClean="0"/>
              <a:t>; </a:t>
            </a:r>
            <a:r>
              <a:rPr lang="ru-RU" sz="2800" dirty="0" err="1" smtClean="0"/>
              <a:t>він</a:t>
            </a:r>
            <a:r>
              <a:rPr lang="ru-RU" sz="2800" dirty="0" smtClean="0"/>
              <a:t> — </a:t>
            </a:r>
            <a:r>
              <a:rPr lang="ru-RU" sz="2800" dirty="0" err="1" smtClean="0"/>
              <a:t>упорядник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видавець</a:t>
            </a:r>
            <a:r>
              <a:rPr lang="ru-RU" sz="2800" dirty="0" smtClean="0"/>
              <a:t> 62 </a:t>
            </a:r>
            <a:r>
              <a:rPr lang="ru-RU" sz="2800" dirty="0" err="1" smtClean="0"/>
              <a:t>томів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класики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ґрунтовними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дослідженнями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примітками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коментарями</a:t>
            </a:r>
            <a:r>
              <a:rPr lang="ru-RU" sz="2800" dirty="0" smtClean="0"/>
              <a:t>. </a:t>
            </a:r>
            <a:r>
              <a:rPr lang="ru-RU" sz="2800" dirty="0" err="1" smtClean="0"/>
              <a:t>Бібліографія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письменника</a:t>
            </a:r>
            <a:r>
              <a:rPr lang="ru-RU" sz="2800" dirty="0" smtClean="0"/>
              <a:t> становить до </a:t>
            </a:r>
            <a:r>
              <a:rPr lang="ru-RU" sz="2800" dirty="0" err="1" smtClean="0"/>
              <a:t>тисячі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позицій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02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428604"/>
            <a:ext cx="5214974" cy="353805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28662" y="4286256"/>
            <a:ext cx="82153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000" dirty="0" smtClean="0">
                <a:solidFill>
                  <a:schemeClr val="accent2"/>
                </a:solidFill>
              </a:rPr>
              <a:t>21 </a:t>
            </a:r>
            <a:r>
              <a:rPr lang="ru-RU" sz="4000" dirty="0" err="1" smtClean="0">
                <a:solidFill>
                  <a:schemeClr val="accent2"/>
                </a:solidFill>
              </a:rPr>
              <a:t>липня</a:t>
            </a:r>
            <a:r>
              <a:rPr lang="ru-RU" sz="4000" dirty="0" smtClean="0">
                <a:solidFill>
                  <a:schemeClr val="accent2"/>
                </a:solidFill>
              </a:rPr>
              <a:t> 1941 р</a:t>
            </a:r>
            <a:r>
              <a:rPr lang="ru-RU" sz="4000" dirty="0" smtClean="0"/>
              <a:t>. Б. </a:t>
            </a:r>
            <a:r>
              <a:rPr lang="ru-RU" sz="4000" dirty="0" err="1" smtClean="0"/>
              <a:t>Лепкий</a:t>
            </a:r>
            <a:r>
              <a:rPr lang="ru-RU" sz="4000" dirty="0" smtClean="0"/>
              <a:t> помер. </a:t>
            </a:r>
            <a:r>
              <a:rPr lang="ru-RU" sz="4000" dirty="0" err="1" smtClean="0"/>
              <a:t>Похований</a:t>
            </a:r>
            <a:r>
              <a:rPr lang="ru-RU" sz="4000" dirty="0" smtClean="0"/>
              <a:t> на </a:t>
            </a:r>
            <a:r>
              <a:rPr lang="ru-RU" sz="4000" dirty="0" err="1" smtClean="0"/>
              <a:t>Раковицькому</a:t>
            </a:r>
            <a:r>
              <a:rPr lang="ru-RU" sz="4000" dirty="0" smtClean="0"/>
              <a:t> </a:t>
            </a:r>
            <a:r>
              <a:rPr lang="ru-RU" sz="4000" dirty="0" err="1" smtClean="0"/>
              <a:t>цвинтарі</a:t>
            </a:r>
            <a:r>
              <a:rPr lang="ru-RU" sz="4000" dirty="0" smtClean="0"/>
              <a:t> у </a:t>
            </a:r>
            <a:r>
              <a:rPr lang="ru-RU" sz="4000" dirty="0" err="1" smtClean="0"/>
              <a:t>Кракові</a:t>
            </a:r>
            <a:r>
              <a:rPr lang="ru-RU" sz="4000" dirty="0" smtClean="0"/>
              <a:t> (</a:t>
            </a:r>
            <a:r>
              <a:rPr lang="ru-RU" sz="4000" dirty="0" err="1" smtClean="0"/>
              <a:t>Польща</a:t>
            </a:r>
            <a:r>
              <a:rPr lang="ru-RU" sz="4000" dirty="0" smtClean="0"/>
              <a:t>).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167</TotalTime>
  <Words>147</Words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18</cp:revision>
  <dcterms:created xsi:type="dcterms:W3CDTF">2016-11-24T17:58:11Z</dcterms:created>
  <dcterms:modified xsi:type="dcterms:W3CDTF">2016-11-24T20:56:13Z</dcterms:modified>
</cp:coreProperties>
</file>