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ctr">
              <a:defRPr sz="5500"/>
            </a:lvl1pPr>
          </a:lstStyle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5" name="Rectangle 3"/>
          <p:cNvSpPr>
            <a:spLocks noGrp="1"/>
          </p:cNvSpPr>
          <p:nvPr>
            <p:ph type="subTitle" idx="1"/>
          </p:nvPr>
        </p:nvSpPr>
        <p:spPr>
          <a:xfrm>
            <a:off x="1371600" y="3753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altLang="ko-KR" smtClean="0"/>
              <a:t>Образец подзаголовка</a:t>
            </a:r>
            <a:endParaRPr lang="ko-KR" altLang="ko-KR"/>
          </a:p>
        </p:txBody>
      </p:sp>
      <p:sp>
        <p:nvSpPr>
          <p:cNvPr id="10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ko-KR" altLang="ko-KR"/>
          </a:p>
        </p:txBody>
      </p:sp>
      <p:sp>
        <p:nvSpPr>
          <p:cNvPr id="30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ko-KR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ko-KR" altLang="ko-KR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ko-KR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ko-KR" altLang="ko-KR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ko-KR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ko-KR" altLang="ko-KR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ko-KR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05125"/>
            <a:ext cx="7772400" cy="1362075"/>
          </a:xfrm>
        </p:spPr>
        <p:txBody>
          <a:bodyPr anchor="t"/>
          <a:lstStyle>
            <a:lvl1pPr algn="l">
              <a:defRPr sz="43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636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ko-KR" smtClean="0"/>
              <a:t>Образец заголовка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ko-KR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ko-KR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lIns="45720" rIns="4572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20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799"/>
            <a:ext cx="5111750" cy="46908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608"/>
            <a:ext cx="3008313" cy="4691063"/>
          </a:xfrm>
        </p:spPr>
        <p:txBody>
          <a:bodyPr lIns="45720" rIns="4572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21172883" flipH="1">
            <a:off x="4068648" y="1312793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21435926" flipH="1">
            <a:off x="4045012" y="1267664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65563" y="1252028"/>
            <a:ext cx="3840480" cy="384048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76200" dist="635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293056">
            <a:off x="4124179" y="1181685"/>
            <a:ext cx="3977640" cy="397764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50000" dist="50800" dir="12900000" sy="99500" kx="90000" ky="150000" algn="tl" rotWithShape="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05" y="1041009"/>
            <a:ext cx="2743200" cy="1715088"/>
          </a:xfrm>
        </p:spPr>
        <p:txBody>
          <a:bodyPr lIns="45720" rIns="45720" bIns="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1900" b="1" cap="all" baseline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93056">
            <a:off x="4284199" y="1341705"/>
            <a:ext cx="3657600" cy="3657600"/>
          </a:xfrm>
          <a:prstGeom prst="rect">
            <a:avLst/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605" y="2792436"/>
            <a:ext cx="2743200" cy="2194561"/>
          </a:xfrm>
        </p:spPr>
        <p:txBody>
          <a:bodyPr lIns="54864" tIns="45720" rIns="45720" bIns="0"/>
          <a:lstStyle>
            <a:lvl1pPr marL="9144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A601-77CA-4BFE-BF0F-0FDEF8C37745}" type="datetimeFigureOut">
              <a:rPr lang="en-US" smtClean="0"/>
              <a:pPr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81E3D-2636-4F5C-8275-22F22016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/>
          <a:p>
            <a:r>
              <a:rPr lang="ru-RU" altLang="ko-KR" smtClean="0"/>
              <a:t>Образец заголовка</a:t>
            </a:r>
            <a:endParaRPr lang="ko-KR" altLang="ko-KR" dirty="0"/>
          </a:p>
        </p:txBody>
      </p:sp>
      <p:sp>
        <p:nvSpPr>
          <p:cNvPr id="2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ko-KR" altLang="ko-KR" dirty="0"/>
          </a:p>
        </p:txBody>
      </p:sp>
      <p:sp>
        <p:nvSpPr>
          <p:cNvPr id="1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>
              <a:defRPr sz="1100"/>
            </a:lvl1pPr>
          </a:lstStyle>
          <a:p>
            <a:fld id="{0094A601-77CA-4BFE-BF0F-0FDEF8C37745}" type="datetimeFigureOut">
              <a:rPr lang="en-US" smtClean="0"/>
              <a:pPr/>
              <a:t>2/24/2015</a:t>
            </a:fld>
            <a:endParaRPr lang="ko-KR" altLang="ko-KR" sz="1100"/>
          </a:p>
        </p:txBody>
      </p:sp>
      <p:sp>
        <p:nvSpPr>
          <p:cNvPr id="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/>
          <a:lstStyle>
            <a:lvl1pPr algn="ctr">
              <a:defRPr sz="1100"/>
            </a:lvl1pPr>
          </a:lstStyle>
          <a:p>
            <a:pPr algn="ctr"/>
            <a:endParaRPr lang="ko-KR" altLang="ko-KR" sz="1100" dirty="0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 algn="r">
              <a:defRPr sz="1100"/>
            </a:lvl1pPr>
          </a:lstStyle>
          <a:p>
            <a:pPr algn="r"/>
            <a:fld id="{13B81E3D-2636-4F5C-8275-22F22016499A}" type="slidenum">
              <a:rPr lang="en-US" smtClean="0"/>
              <a:pPr algn="r"/>
              <a:t>‹#›</a:t>
            </a:fld>
            <a:endParaRPr lang="ko-KR" altLang="ko-KR" sz="1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1" hangingPunct="1">
        <a:spcBef>
          <a:spcPct val="0"/>
        </a:spcBef>
        <a:buNone/>
        <a:defRPr sz="4500" b="1">
          <a:solidFill>
            <a:schemeClr val="tx2"/>
          </a:solidFill>
          <a:effectLst>
            <a:outerShdw blurRad="55000" dist="22000" dir="5400000" algn="t" rotWithShape="0">
              <a:prstClr val="black">
                <a:alpha val="80000"/>
              </a:prstClr>
            </a:outerShdw>
          </a:effectLst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4048" indent="-274320" algn="l" rtl="0" eaLnBrk="1" latinLnBrk="1" hangingPunct="1">
        <a:spcBef>
          <a:spcPct val="20000"/>
        </a:spcBef>
        <a:buClr>
          <a:schemeClr val="tx2"/>
        </a:buClr>
        <a:buSzPct val="75000"/>
        <a:buFont typeface="Wingdings 2" pitchFamily="18" charset="2"/>
        <a:buChar char=""/>
        <a:defRPr sz="2700">
          <a:solidFill>
            <a:schemeClr val="tx1"/>
          </a:solidFill>
          <a:latin typeface="+mn-ea"/>
          <a:ea typeface="+mn-ea"/>
          <a:cs typeface="+mn-cs"/>
        </a:defRPr>
      </a:lvl1pPr>
      <a:lvl2pPr marL="676656" indent="-228600" algn="l" rtl="0" eaLnBrk="1" latinLnBrk="1" hangingPunct="1">
        <a:spcBef>
          <a:spcPct val="20000"/>
        </a:spcBef>
        <a:buClr>
          <a:schemeClr val="tx2"/>
        </a:buClr>
        <a:buFont typeface="Wingdings 3" pitchFamily="18" charset="2"/>
        <a:buChar char="­"/>
        <a:defRPr sz="2100">
          <a:solidFill>
            <a:schemeClr val="tx1"/>
          </a:solidFill>
          <a:latin typeface="+mn-ea"/>
          <a:ea typeface="+mn-ea"/>
          <a:cs typeface="+mn-cs"/>
        </a:defRPr>
      </a:lvl2pPr>
      <a:lvl3pPr marL="93268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2000">
          <a:solidFill>
            <a:schemeClr val="tx1"/>
          </a:solidFill>
          <a:latin typeface="+mn-ea"/>
          <a:ea typeface="+mn-ea"/>
          <a:cs typeface="+mn-cs"/>
        </a:defRPr>
      </a:lvl3pPr>
      <a:lvl4pPr marL="119786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4pPr>
      <a:lvl5pPr marL="1463040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5pPr>
      <a:lvl6pPr marL="1719072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6pPr>
      <a:lvl7pPr marL="198424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7pPr>
      <a:lvl8pPr marL="224942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8pPr>
      <a:lvl9pPr marL="2505456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lvl1pPr marL="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846640" cy="1323578"/>
          </a:xfrm>
        </p:spPr>
        <p:txBody>
          <a:bodyPr/>
          <a:lstStyle/>
          <a:p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Учнівське 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самоврядування </a:t>
            </a:r>
            <a:b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як 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крок до 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громадянської </a:t>
            </a:r>
            <a:b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зрілості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59216" cy="1162050"/>
          </a:xfrm>
        </p:spPr>
        <p:txBody>
          <a:bodyPr/>
          <a:lstStyle/>
          <a:p>
            <a:r>
              <a:rPr lang="uk-UA" sz="4000" dirty="0" smtClean="0">
                <a:latin typeface="Georgia" pitchFamily="18" charset="0"/>
              </a:rPr>
              <a:t>Міністерство культури і відпочинку</a:t>
            </a:r>
            <a:endParaRPr lang="ru-RU" sz="4000" dirty="0"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268760"/>
            <a:ext cx="3465513" cy="486991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uk-UA" sz="2000" b="1" dirty="0" smtClean="0"/>
              <a:t>Проведення екскурсій, </a:t>
            </a:r>
          </a:p>
          <a:p>
            <a:r>
              <a:rPr lang="uk-UA" sz="2000" b="1" dirty="0" smtClean="0"/>
              <a:t>тематичних свят, </a:t>
            </a:r>
            <a:br>
              <a:rPr lang="uk-UA" sz="2000" b="1" dirty="0" smtClean="0"/>
            </a:br>
            <a:r>
              <a:rPr lang="uk-UA" sz="2000" b="1" dirty="0" smtClean="0"/>
              <a:t>дискотек</a:t>
            </a:r>
            <a:br>
              <a:rPr lang="uk-UA" sz="2000" b="1" dirty="0" smtClean="0"/>
            </a:br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r>
              <a:rPr lang="uk-UA" sz="2000" b="1" dirty="0" smtClean="0"/>
              <a:t>Зустрічі з талановитими людьми</a:t>
            </a:r>
            <a:br>
              <a:rPr lang="uk-UA" sz="2000" b="1" dirty="0" smtClean="0"/>
            </a:br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r>
              <a:rPr lang="uk-UA" sz="2000" b="1" dirty="0" smtClean="0"/>
              <a:t>Концерти</a:t>
            </a:r>
            <a:br>
              <a:rPr lang="uk-UA" sz="2000" b="1" dirty="0" smtClean="0"/>
            </a:br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r>
              <a:rPr lang="uk-UA" sz="2000" b="1" dirty="0" smtClean="0"/>
              <a:t>Фестивалі</a:t>
            </a:r>
            <a:br>
              <a:rPr lang="uk-UA" sz="2000" b="1" dirty="0" smtClean="0"/>
            </a:br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r>
              <a:rPr lang="uk-UA" sz="2000" b="1" dirty="0" smtClean="0"/>
              <a:t>Пропагування правової </a:t>
            </a:r>
            <a:br>
              <a:rPr lang="uk-UA" sz="2000" b="1" dirty="0" smtClean="0"/>
            </a:br>
            <a:r>
              <a:rPr lang="uk-UA" sz="2000" b="1" dirty="0" smtClean="0"/>
              <a:t>культури серед молоді</a:t>
            </a:r>
            <a:endParaRPr lang="ru-RU" sz="2000" b="1" dirty="0"/>
          </a:p>
        </p:txBody>
      </p:sp>
      <p:pic>
        <p:nvPicPr>
          <p:cNvPr id="2050" name="Picture 2" descr="C:\Users\user\Pictures\Для друку ЧП\DSC_05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196752"/>
            <a:ext cx="5111750" cy="3395118"/>
          </a:xfrm>
          <a:prstGeom prst="rect">
            <a:avLst/>
          </a:prstGeom>
          <a:noFill/>
        </p:spPr>
      </p:pic>
      <p:pic>
        <p:nvPicPr>
          <p:cNvPr id="2051" name="Picture 3" descr="C:\Users\user\Pictures\Спортивні змагання 2014, Шевченківський конкурс\P214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068960"/>
            <a:ext cx="4644008" cy="3483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436096" cy="1224136"/>
          </a:xfrm>
        </p:spPr>
        <p:txBody>
          <a:bodyPr/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Міністерство охорони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здоров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’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 і спорту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47608"/>
            <a:ext cx="3213993" cy="46910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uk-UA" sz="1800" b="1" dirty="0" smtClean="0"/>
              <a:t>Організація спортивних змагань</a:t>
            </a:r>
            <a:br>
              <a:rPr lang="uk-UA" sz="1800" b="1" dirty="0" smtClean="0"/>
            </a:br>
            <a:endParaRPr lang="uk-UA" sz="1800" b="1" dirty="0" smtClean="0"/>
          </a:p>
          <a:p>
            <a:pPr>
              <a:buFont typeface="Arial" pitchFamily="34" charset="0"/>
              <a:buChar char="•"/>
            </a:pPr>
            <a:r>
              <a:rPr lang="uk-UA" sz="1800" b="1" dirty="0" smtClean="0"/>
              <a:t>Походи в ліс</a:t>
            </a:r>
            <a:br>
              <a:rPr lang="uk-UA" sz="1800" b="1" dirty="0" smtClean="0"/>
            </a:br>
            <a:endParaRPr lang="uk-UA" sz="1800" b="1" dirty="0" smtClean="0"/>
          </a:p>
          <a:p>
            <a:pPr>
              <a:buFont typeface="Arial" pitchFamily="34" charset="0"/>
              <a:buChar char="•"/>
            </a:pPr>
            <a:r>
              <a:rPr lang="uk-UA" sz="1800" b="1" dirty="0" smtClean="0"/>
              <a:t>Пропаганда здорового способу життя</a:t>
            </a:r>
            <a:br>
              <a:rPr lang="uk-UA" sz="1800" b="1" dirty="0" smtClean="0"/>
            </a:br>
            <a:endParaRPr lang="uk-UA" sz="1800" b="1" dirty="0" smtClean="0"/>
          </a:p>
          <a:p>
            <a:pPr>
              <a:buFont typeface="Arial" pitchFamily="34" charset="0"/>
              <a:buChar char="•"/>
            </a:pPr>
            <a:r>
              <a:rPr lang="uk-UA" sz="1800" b="1" dirty="0" smtClean="0"/>
              <a:t>Проведення днів здоров</a:t>
            </a:r>
            <a:r>
              <a:rPr lang="en-US" sz="1800" b="1" dirty="0" smtClean="0"/>
              <a:t>’</a:t>
            </a:r>
            <a:r>
              <a:rPr lang="uk-UA" sz="1800" b="1" dirty="0" smtClean="0"/>
              <a:t>я та вуличної ігротеки</a:t>
            </a:r>
            <a:endParaRPr lang="ru-RU" sz="1800" b="1" dirty="0"/>
          </a:p>
        </p:txBody>
      </p:sp>
      <p:pic>
        <p:nvPicPr>
          <p:cNvPr id="3074" name="Picture 2" descr="C:\Users\user\Pictures\Гарт майбутнього 2014\Cz6CDz23P3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52331" y="3578790"/>
            <a:ext cx="4391669" cy="3279210"/>
          </a:xfrm>
          <a:prstGeom prst="rect">
            <a:avLst/>
          </a:prstGeom>
          <a:noFill/>
        </p:spPr>
      </p:pic>
      <p:pic>
        <p:nvPicPr>
          <p:cNvPr id="3075" name="Picture 3" descr="C:\Users\user\Pictures\Спортивні змагання 2014, Шевченківський конкурс\P2150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0985" y="836712"/>
            <a:ext cx="5113015" cy="3835402"/>
          </a:xfrm>
          <a:prstGeom prst="rect">
            <a:avLst/>
          </a:prstGeom>
          <a:noFill/>
        </p:spPr>
      </p:pic>
      <p:pic>
        <p:nvPicPr>
          <p:cNvPr id="6" name="Рисунок 5" descr="DSC_0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462650"/>
            <a:ext cx="3578239" cy="23953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736" cy="635670"/>
          </a:xfrm>
        </p:spPr>
        <p:txBody>
          <a:bodyPr/>
          <a:lstStyle/>
          <a:p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Прес-служба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3" y="1412776"/>
            <a:ext cx="2736303" cy="472589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Випуск ШСН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(Шкільна Служба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Новин)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Проведення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репортажів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Інформаційна та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просвітницька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16016" cy="1435100"/>
          </a:xfrm>
        </p:spPr>
        <p:txBody>
          <a:bodyPr/>
          <a:lstStyle/>
          <a:p>
            <a:r>
              <a:rPr lang="ru-RU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Соціальне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агентство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Содержимое 4" descr="nvto_O4gaX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620688"/>
            <a:ext cx="4272661" cy="255724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47608"/>
            <a:ext cx="3465513" cy="46910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Соціологічні</a:t>
            </a: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err="1" smtClean="0"/>
              <a:t>дослідження</a:t>
            </a:r>
            <a:endParaRPr lang="ru-RU" sz="3200" b="1" dirty="0" smtClean="0"/>
          </a:p>
          <a:p>
            <a:pPr>
              <a:buFont typeface="Arial" pitchFamily="34" charset="0"/>
              <a:buChar char="•"/>
            </a:pPr>
            <a:endParaRPr lang="ru-RU" sz="3200" b="1" dirty="0" smtClean="0"/>
          </a:p>
          <a:p>
            <a:pPr>
              <a:buFont typeface="Arial" pitchFamily="34" charset="0"/>
              <a:buChar char="•"/>
            </a:pPr>
            <a:r>
              <a:rPr lang="ru-RU" sz="3200" b="1" dirty="0" smtClean="0"/>
              <a:t> Банк </a:t>
            </a:r>
            <a:br>
              <a:rPr lang="ru-RU" sz="3200" b="1" dirty="0" smtClean="0"/>
            </a:br>
            <a:r>
              <a:rPr lang="ru-RU" sz="3200" b="1" dirty="0" err="1" smtClean="0"/>
              <a:t>інформації</a:t>
            </a:r>
            <a:endParaRPr lang="ru-RU" sz="3200" b="1" dirty="0" smtClean="0"/>
          </a:p>
          <a:p>
            <a:pPr>
              <a:buFont typeface="Arial" pitchFamily="34" charset="0"/>
              <a:buChar char="•"/>
            </a:pPr>
            <a:endParaRPr lang="ru-RU" sz="3200" b="1" dirty="0" smtClean="0"/>
          </a:p>
          <a:p>
            <a:pPr>
              <a:buFont typeface="Arial" pitchFamily="34" charset="0"/>
              <a:buChar char="•"/>
            </a:pPr>
            <a:r>
              <a:rPr lang="ru-RU" sz="3200" b="1" dirty="0" smtClean="0"/>
              <a:t> Зв</a:t>
            </a:r>
            <a:r>
              <a:rPr lang="en-US" sz="3200" b="1" dirty="0" smtClean="0"/>
              <a:t>’</a:t>
            </a:r>
            <a:r>
              <a:rPr lang="uk-UA" sz="3200" b="1" dirty="0" err="1" smtClean="0"/>
              <a:t>язки</a:t>
            </a:r>
            <a:r>
              <a:rPr lang="uk-UA" sz="3200" b="1" dirty="0" smtClean="0"/>
              <a:t> з </a:t>
            </a:r>
            <a:br>
              <a:rPr lang="uk-UA" sz="3200" b="1" dirty="0" smtClean="0"/>
            </a:br>
            <a:r>
              <a:rPr lang="uk-UA" sz="3200" b="1" dirty="0" smtClean="0"/>
              <a:t>громадськістю</a:t>
            </a:r>
            <a:endParaRPr lang="ru-RU" sz="3200" b="1" dirty="0" smtClean="0"/>
          </a:p>
          <a:p>
            <a:endParaRPr lang="ru-RU" dirty="0"/>
          </a:p>
        </p:txBody>
      </p:sp>
      <p:pic>
        <p:nvPicPr>
          <p:cNvPr id="6" name="Рисунок 5" descr="-TctG0yX9U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356991"/>
            <a:ext cx="5298064" cy="31709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9144000" cy="1162050"/>
          </a:xfrm>
        </p:spPr>
        <p:txBody>
          <a:bodyPr/>
          <a:lstStyle/>
          <a:p>
            <a:r>
              <a:rPr lang="uk-UA" sz="2800" dirty="0" smtClean="0">
                <a:latin typeface="Georgia" pitchFamily="18" charset="0"/>
              </a:rPr>
              <a:t>Практичним підтвердженням </a:t>
            </a:r>
            <a:br>
              <a:rPr lang="uk-UA" sz="2800" dirty="0" smtClean="0">
                <a:latin typeface="Georgia" pitchFamily="18" charset="0"/>
              </a:rPr>
            </a:br>
            <a:r>
              <a:rPr lang="uk-UA" sz="2800" dirty="0" smtClean="0">
                <a:latin typeface="Georgia" pitchFamily="18" charset="0"/>
              </a:rPr>
              <a:t>діяльності учнівського </a:t>
            </a:r>
            <a:br>
              <a:rPr lang="uk-UA" sz="2800" dirty="0" smtClean="0">
                <a:latin typeface="Georgia" pitchFamily="18" charset="0"/>
              </a:rPr>
            </a:br>
            <a:r>
              <a:rPr lang="uk-UA" sz="2800" dirty="0" smtClean="0">
                <a:latin typeface="Georgia" pitchFamily="18" charset="0"/>
              </a:rPr>
              <a:t>самоврядування у нашій школі є:</a:t>
            </a:r>
            <a:endParaRPr lang="uk-UA" sz="2800" dirty="0">
              <a:latin typeface="Georgia" pitchFamily="18" charset="0"/>
            </a:endParaRPr>
          </a:p>
        </p:txBody>
      </p:sp>
      <p:pic>
        <p:nvPicPr>
          <p:cNvPr id="5" name="Содержимое 4" descr="seflDt9gys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2132856"/>
            <a:ext cx="6840760" cy="454355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124744"/>
            <a:ext cx="4032448" cy="720081"/>
          </a:xfrm>
        </p:spPr>
        <p:txBody>
          <a:bodyPr>
            <a:normAutofit fontScale="25000" lnSpcReduction="20000"/>
          </a:bodyPr>
          <a:lstStyle/>
          <a:p>
            <a:endParaRPr lang="uk-UA" sz="1800" dirty="0" smtClean="0"/>
          </a:p>
          <a:p>
            <a:endParaRPr lang="uk-UA" sz="1800" dirty="0" smtClean="0"/>
          </a:p>
          <a:p>
            <a:endParaRPr lang="uk-UA" sz="1800" dirty="0" smtClean="0"/>
          </a:p>
          <a:p>
            <a:endParaRPr lang="uk-UA" sz="1800" dirty="0" smtClean="0"/>
          </a:p>
          <a:p>
            <a:endParaRPr lang="uk-UA" sz="1800" dirty="0" smtClean="0"/>
          </a:p>
          <a:p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Правовий клуб </a:t>
            </a:r>
            <a:r>
              <a:rPr lang="uk-UA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“Феміда”</a:t>
            </a:r>
            <a:endParaRPr lang="uk-UA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7740352" cy="1102444"/>
          </a:xfrm>
        </p:spPr>
        <p:txBody>
          <a:bodyPr/>
          <a:lstStyle/>
          <a:p>
            <a:r>
              <a:rPr lang="uk-UA" sz="3200" dirty="0" smtClean="0"/>
              <a:t>                 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Школа лідерства</a:t>
            </a:r>
            <a:endParaRPr lang="uk-U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 descr="EGCebCmc5z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65921"/>
            <a:ext cx="2987824" cy="4992079"/>
          </a:xfrm>
          <a:prstGeom prst="rect">
            <a:avLst/>
          </a:prstGeom>
        </p:spPr>
      </p:pic>
      <p:pic>
        <p:nvPicPr>
          <p:cNvPr id="7" name="Рисунок 6" descr="I1ecxxEd6j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124744"/>
            <a:ext cx="5915422" cy="3540457"/>
          </a:xfrm>
          <a:prstGeom prst="rect">
            <a:avLst/>
          </a:prstGeom>
        </p:spPr>
      </p:pic>
      <p:pic>
        <p:nvPicPr>
          <p:cNvPr id="8" name="Рисунок 7" descr="ly61ejQ_Gg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9514" y="3527583"/>
            <a:ext cx="5564486" cy="33304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9144000" cy="1427758"/>
          </a:xfrm>
        </p:spPr>
        <p:txBody>
          <a:bodyPr/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Команда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Дюп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(дружини юних пожежників) учасники 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Всеукраїнських фестивалів  у  м.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бердянськ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м.одеса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та м. Євпаторія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Содержимое 4" descr="4QR_VmJ-eu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7" y="3538384"/>
            <a:ext cx="4427984" cy="331961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 descr="y_6f06aa7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5190560" cy="38913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9144000" cy="1162050"/>
          </a:xfrm>
        </p:spPr>
        <p:txBody>
          <a:bodyPr/>
          <a:lstStyle/>
          <a:p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КВН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команда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“Кадри”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учасники Всеукраїнського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фестивалю учнівських команд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“жарт-птиця”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(переможці номінації найкраща актриса, 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найкращий  актор та найкраща учнівська газета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Содержимое 4" descr="60HmSc2-hJ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5111750" cy="383222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 descr="U4IvStxxRt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653883"/>
            <a:ext cx="6306176" cy="42041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050"/>
          </a:xfrm>
        </p:spPr>
        <p:txBody>
          <a:bodyPr/>
          <a:lstStyle/>
          <a:p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Квн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команда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“кадри”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переможці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“подільської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ліги”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 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м. Хмельницькому,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“сміховик”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(м. Житомир), 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“первосміх”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(м. Лубни)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Содержимое 4" descr="ZGcEmLY9t_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2250" y="3455809"/>
            <a:ext cx="5111750" cy="340219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 descr="xJLjRqkZm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5437706" cy="36183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63272" cy="1162050"/>
          </a:xfrm>
        </p:spPr>
        <p:txBody>
          <a:bodyPr/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Команда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“консули”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учасники Всеукраїнських турнірів юних правознавців( м. Одеса,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м.Севастополь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b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М. Луцьк та м. Тернопіль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 descr="qE-_tTParr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5851624" cy="4388718"/>
          </a:xfrm>
          <a:prstGeom prst="rect">
            <a:avLst/>
          </a:prstGeom>
        </p:spPr>
      </p:pic>
      <p:pic>
        <p:nvPicPr>
          <p:cNvPr id="5" name="Содержимое 4" descr="WM0FO-6ZfZ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32250" y="3980525"/>
            <a:ext cx="5111750" cy="28774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Наше учнівське самоврядування – це </a:t>
            </a:r>
            <a:b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розкріпачення думки, самовираження особистості, </a:t>
            </a:r>
            <a:b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розвиток  здібностей, участь у громадських справах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4814234" cy="31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556792"/>
            <a:ext cx="4932040" cy="369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573016"/>
            <a:ext cx="5015880" cy="300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sz="2400" dirty="0" smtClean="0">
                <a:latin typeface="Georgia" pitchFamily="18" charset="0"/>
              </a:rPr>
              <a:t>Ми можемо впливати на позитивні перетворення в </a:t>
            </a:r>
            <a:br>
              <a:rPr lang="uk-UA" sz="2400" dirty="0" smtClean="0">
                <a:latin typeface="Georgia" pitchFamily="18" charset="0"/>
              </a:rPr>
            </a:br>
            <a:r>
              <a:rPr lang="uk-UA" sz="2400" dirty="0" smtClean="0">
                <a:latin typeface="Georgia" pitchFamily="18" charset="0"/>
              </a:rPr>
              <a:t>нашій маленькій державі-школі “ДВА” (Держава </a:t>
            </a:r>
            <a:br>
              <a:rPr lang="uk-UA" sz="2400" dirty="0" smtClean="0">
                <a:latin typeface="Georgia" pitchFamily="18" charset="0"/>
              </a:rPr>
            </a:br>
            <a:r>
              <a:rPr lang="uk-UA" sz="2400" dirty="0" smtClean="0">
                <a:latin typeface="Georgia" pitchFamily="18" charset="0"/>
              </a:rPr>
              <a:t>Воля Авторитет) та суспільстві в цілому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                                                            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6084168" cy="404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556792"/>
            <a:ext cx="3387027" cy="510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Мета УРС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512" y="1447608"/>
            <a:ext cx="3286001" cy="4691063"/>
          </a:xfrm>
        </p:spPr>
        <p:txBody>
          <a:bodyPr>
            <a:norm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Зріст громадської 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активності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Розвиток наших 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здібностей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Самоврядування – це крок до 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самовираження та 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самовдосконалення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32656"/>
            <a:ext cx="4967734" cy="37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2549" y="2852936"/>
            <a:ext cx="549145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488832" cy="1162050"/>
          </a:xfrm>
        </p:spPr>
        <p:txBody>
          <a:bodyPr/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Основними функціями Учнівської держави є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1600" dirty="0" smtClean="0"/>
              <a:t>Організаторська – самостійно керує своєю </a:t>
            </a:r>
          </a:p>
          <a:p>
            <a:r>
              <a:rPr lang="uk-UA" sz="1600" dirty="0" smtClean="0"/>
              <a:t>суспільно-корисною </a:t>
            </a:r>
          </a:p>
          <a:p>
            <a:r>
              <a:rPr lang="uk-UA" sz="1600" dirty="0" smtClean="0"/>
              <a:t>діяльністю</a:t>
            </a:r>
          </a:p>
          <a:p>
            <a:endParaRPr lang="uk-UA" sz="1600" dirty="0" smtClean="0"/>
          </a:p>
          <a:p>
            <a:r>
              <a:rPr lang="uk-UA" sz="1600" dirty="0" smtClean="0"/>
              <a:t>Виховна – стає носієм </a:t>
            </a:r>
          </a:p>
          <a:p>
            <a:r>
              <a:rPr lang="uk-UA" sz="1600" dirty="0" smtClean="0"/>
              <a:t>моральних переконань</a:t>
            </a:r>
          </a:p>
          <a:p>
            <a:endParaRPr lang="uk-UA" sz="1600" dirty="0" smtClean="0"/>
          </a:p>
          <a:p>
            <a:r>
              <a:rPr lang="uk-UA" sz="1600" dirty="0" smtClean="0"/>
              <a:t>Стимулююча – сприяє </a:t>
            </a:r>
          </a:p>
          <a:p>
            <a:r>
              <a:rPr lang="uk-UA" sz="1600" dirty="0" smtClean="0"/>
              <a:t>формуванню </a:t>
            </a:r>
          </a:p>
          <a:p>
            <a:r>
              <a:rPr lang="uk-UA" sz="1600" dirty="0" smtClean="0"/>
              <a:t>морально-ціннісних стимулів </a:t>
            </a:r>
          </a:p>
          <a:p>
            <a:r>
              <a:rPr lang="uk-UA" sz="1600" dirty="0" smtClean="0"/>
              <a:t>усіх суспільно-корисних справ.</a:t>
            </a:r>
            <a:endParaRPr lang="ru-RU" sz="1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268760"/>
            <a:ext cx="5111750" cy="30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0916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484784"/>
            <a:ext cx="3347864" cy="4825105"/>
          </a:xfrm>
          <a:prstGeom prst="rect">
            <a:avLst/>
          </a:prstGeom>
        </p:spPr>
      </p:pic>
      <p:pic>
        <p:nvPicPr>
          <p:cNvPr id="6" name="Рисунок 5" descr="IMG_0934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3209595"/>
            <a:ext cx="2736304" cy="364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162050"/>
          </a:xfrm>
        </p:spPr>
        <p:txBody>
          <a:bodyPr/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Учнівське самоврядування в нашій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шко-лі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існує багато років. Воно здійснюється через роботу учнівського парламенту на чолі якої стоїть президент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6371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787208" cy="1162050"/>
          </a:xfrm>
        </p:spPr>
        <p:txBody>
          <a:bodyPr/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Міністерство внутрішніх справ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Содержимое 4" descr="9dqlAOZ9I6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7508" y="1700808"/>
            <a:ext cx="5556492" cy="45365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12776"/>
            <a:ext cx="3707904" cy="5256584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uk-UA" sz="2400" dirty="0" smtClean="0">
                <a:latin typeface="Arial Black" pitchFamily="34" charset="0"/>
              </a:rPr>
              <a:t>Чергування</a:t>
            </a:r>
            <a:br>
              <a:rPr lang="uk-UA" sz="2400" dirty="0" smtClean="0">
                <a:latin typeface="Arial Black" pitchFamily="34" charset="0"/>
              </a:rPr>
            </a:br>
            <a:endParaRPr lang="uk-UA" sz="2400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latin typeface="Arial Black" pitchFamily="34" charset="0"/>
              </a:rPr>
              <a:t>Дисципліна</a:t>
            </a:r>
            <a:br>
              <a:rPr lang="uk-UA" sz="2400" dirty="0" smtClean="0">
                <a:latin typeface="Arial Black" pitchFamily="34" charset="0"/>
              </a:rPr>
            </a:br>
            <a:endParaRPr lang="uk-UA" sz="2400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latin typeface="Arial Black" pitchFamily="34" charset="0"/>
              </a:rPr>
              <a:t>Організація нагляду за додержанням </a:t>
            </a:r>
          </a:p>
          <a:p>
            <a:r>
              <a:rPr lang="uk-UA" sz="2400" dirty="0" smtClean="0">
                <a:latin typeface="Arial Black" pitchFamily="34" charset="0"/>
              </a:rPr>
              <a:t>Конституції школи</a:t>
            </a:r>
            <a:br>
              <a:rPr lang="uk-UA" sz="2400" dirty="0" smtClean="0">
                <a:latin typeface="Arial Black" pitchFamily="34" charset="0"/>
              </a:rPr>
            </a:br>
            <a:endParaRPr lang="uk-UA" sz="2400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dirty="0" smtClean="0">
                <a:latin typeface="Arial Black" pitchFamily="34" charset="0"/>
              </a:rPr>
              <a:t>Контроль за </a:t>
            </a:r>
          </a:p>
          <a:p>
            <a:r>
              <a:rPr lang="uk-UA" sz="2400" dirty="0" smtClean="0">
                <a:latin typeface="Arial Black" pitchFamily="34" charset="0"/>
              </a:rPr>
              <a:t>відвідуванням </a:t>
            </a:r>
          </a:p>
          <a:p>
            <a:r>
              <a:rPr lang="uk-UA" sz="2400" dirty="0" smtClean="0">
                <a:latin typeface="Arial Black" pitchFamily="34" charset="0"/>
              </a:rPr>
              <a:t>уроків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54760" cy="1283742"/>
          </a:xfrm>
        </p:spPr>
        <p:txBody>
          <a:bodyPr/>
          <a:lstStyle/>
          <a:p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Міністерство освіти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268760"/>
            <a:ext cx="3635896" cy="612068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uk-UA" sz="2000" b="1" dirty="0" smtClean="0">
                <a:latin typeface="Arial Black" pitchFamily="34" charset="0"/>
              </a:rPr>
              <a:t>Контроль за </a:t>
            </a:r>
            <a:br>
              <a:rPr lang="uk-UA" sz="2000" b="1" dirty="0" smtClean="0">
                <a:latin typeface="Arial Black" pitchFamily="34" charset="0"/>
              </a:rPr>
            </a:br>
            <a:r>
              <a:rPr lang="uk-UA" sz="2000" b="1" dirty="0" smtClean="0">
                <a:latin typeface="Arial Black" pitchFamily="34" charset="0"/>
              </a:rPr>
              <a:t>успішністю</a:t>
            </a:r>
            <a:br>
              <a:rPr lang="uk-UA" sz="2000" b="1" dirty="0" smtClean="0">
                <a:latin typeface="Arial Black" pitchFamily="34" charset="0"/>
              </a:rPr>
            </a:br>
            <a:endParaRPr lang="uk-UA" sz="2000" b="1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latin typeface="Arial Black" pitchFamily="34" charset="0"/>
              </a:rPr>
              <a:t>Робота з обдарованими учнями</a:t>
            </a:r>
            <a:br>
              <a:rPr lang="uk-UA" sz="2000" b="1" dirty="0" smtClean="0">
                <a:latin typeface="Arial Black" pitchFamily="34" charset="0"/>
              </a:rPr>
            </a:br>
            <a:endParaRPr lang="uk-UA" sz="2000" b="1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latin typeface="Arial Black" pitchFamily="34" charset="0"/>
              </a:rPr>
              <a:t>Консультації для 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latin typeface="Arial Black" pitchFamily="34" charset="0"/>
              </a:rPr>
              <a:t>невстигаючих учнів</a:t>
            </a:r>
            <a:br>
              <a:rPr lang="uk-UA" sz="2000" b="1" dirty="0" smtClean="0">
                <a:latin typeface="Arial Black" pitchFamily="34" charset="0"/>
              </a:rPr>
            </a:br>
            <a:endParaRPr lang="uk-UA" sz="2000" b="1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latin typeface="Arial Black" pitchFamily="34" charset="0"/>
              </a:rPr>
              <a:t>Проведення олімпіад, </a:t>
            </a:r>
          </a:p>
          <a:p>
            <a:r>
              <a:rPr lang="uk-UA" sz="2000" b="1" dirty="0" smtClean="0">
                <a:latin typeface="Arial Black" pitchFamily="34" charset="0"/>
              </a:rPr>
              <a:t>інтелектуальних ігор </a:t>
            </a:r>
          </a:p>
          <a:p>
            <a:r>
              <a:rPr lang="uk-UA" sz="2000" b="1" dirty="0" smtClean="0">
                <a:latin typeface="Arial Black" pitchFamily="34" charset="0"/>
              </a:rPr>
              <a:t>та турнірів з різних </a:t>
            </a:r>
          </a:p>
          <a:p>
            <a:r>
              <a:rPr lang="uk-UA" sz="2000" b="1" dirty="0" smtClean="0">
                <a:latin typeface="Arial Black" pitchFamily="34" charset="0"/>
              </a:rPr>
              <a:t>предметів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C:\Users\user\Pictures\Право\IMG_1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60648"/>
            <a:ext cx="5111750" cy="3833813"/>
          </a:xfrm>
          <a:prstGeom prst="rect">
            <a:avLst/>
          </a:prstGeom>
          <a:noFill/>
        </p:spPr>
      </p:pic>
      <p:pic>
        <p:nvPicPr>
          <p:cNvPr id="1027" name="Picture 3" descr="C:\Users\user\Pictures\cемінар\Фотозвіт березень 4\Захід 1\P220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996952"/>
            <a:ext cx="4753240" cy="3565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211144" cy="1162050"/>
          </a:xfrm>
        </p:spPr>
        <p:txBody>
          <a:bodyPr/>
          <a:lstStyle/>
          <a:p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Міністерство милосердя і наставництва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Содержимое 4" descr="y_0068da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2250" y="1268760"/>
            <a:ext cx="5111750" cy="383222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47608"/>
            <a:ext cx="3744416" cy="46910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Шефська допомога </a:t>
            </a:r>
          </a:p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ветеранам, самотнім людям, інвалідам</a:t>
            </a:r>
          </a:p>
          <a:p>
            <a:pPr algn="ctr"/>
            <a:r>
              <a:rPr lang="uk-UA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“Із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рук в </a:t>
            </a:r>
            <a:r>
              <a:rPr lang="uk-UA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руки”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Проведення </a:t>
            </a:r>
            <a:b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традиційного свята </a:t>
            </a:r>
            <a:b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“День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доброго </a:t>
            </a:r>
          </a:p>
          <a:p>
            <a:r>
              <a:rPr lang="uk-UA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Ангела”</a:t>
            </a:r>
            <a:endPara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200" dirty="0"/>
          </a:p>
        </p:txBody>
      </p:sp>
      <p:pic>
        <p:nvPicPr>
          <p:cNvPr id="6" name="Рисунок 5" descr="y_d3a4c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976148"/>
            <a:ext cx="3844058" cy="288185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lk">
  <a:themeElements>
    <a:clrScheme name="Silk">
      <a:dk1>
        <a:srgbClr val="000000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Silk">
      <a:majorFont>
        <a:latin typeface="Arial"/>
        <a:ea typeface=""/>
        <a:cs typeface=""/>
        <a:font script="Jpan" typeface="ＭＳ Ｐゴシック"/>
        <a:font script="Hang" typeface="돋음"/>
        <a:font script="Hans" typeface="方正姚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돋음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lk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20000"/>
                <a:satMod val="25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28000"/>
                <a:satMod val="250000"/>
              </a:schemeClr>
            </a:gs>
          </a:gsLst>
          <a:lin ang="7000000" scaled="1"/>
        </a:gradFill>
        <a:gradFill rotWithShape="1">
          <a:gsLst>
            <a:gs pos="0">
              <a:schemeClr val="phClr">
                <a:shade val="80000"/>
                <a:satMod val="200000"/>
              </a:schemeClr>
            </a:gs>
            <a:gs pos="30000">
              <a:schemeClr val="phClr">
                <a:shade val="20000"/>
                <a:satMod val="250000"/>
              </a:schemeClr>
            </a:gs>
            <a:gs pos="50000">
              <a:schemeClr val="phClr">
                <a:shade val="23000"/>
                <a:satMod val="250000"/>
              </a:schemeClr>
            </a:gs>
            <a:gs pos="60000">
              <a:schemeClr val="phClr">
                <a:shade val="29000"/>
                <a:satMod val="23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lin ang="7000000" scaled="1"/>
        </a:gradFill>
      </a:fillStyleLst>
      <a:lnStyleLst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  <a:ln w="31750" cap="sq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27000" h="127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50000"/>
              </a:schemeClr>
            </a:gs>
            <a:gs pos="50000">
              <a:schemeClr val="phClr">
                <a:tint val="85000"/>
                <a:satMod val="140000"/>
              </a:schemeClr>
            </a:gs>
            <a:gs pos="100000">
              <a:schemeClr val="phClr">
                <a:shade val="50000"/>
                <a:satMod val="15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chemeClr val="phClr">
                <a:shade val="55000"/>
                <a:satMod val="150000"/>
              </a:schemeClr>
              <a:schemeClr val="phClr">
                <a:tint val="100"/>
                <a:satMod val="15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Silk</Template>
  <TotalTime>386</TotalTime>
  <Words>183</Words>
  <Application>Microsoft Office PowerPoint</Application>
  <PresentationFormat>Экран (4:3)</PresentationFormat>
  <Paragraphs>82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Silk</vt:lpstr>
      <vt:lpstr>Учнівське  самоврядування  як  крок до  громадянської  зрілості</vt:lpstr>
      <vt:lpstr>Наше учнівське самоврядування – це  розкріпачення думки, самовираження особистості,  розвиток  здібностей, участь у громадських справах</vt:lpstr>
      <vt:lpstr>Ми можемо впливати на позитивні перетворення в  нашій маленькій державі-школі “ДВА” (Держава  Воля Авторитет) та суспільстві в цілому</vt:lpstr>
      <vt:lpstr>Мета УРС</vt:lpstr>
      <vt:lpstr>Основними функціями Учнівської держави є</vt:lpstr>
      <vt:lpstr>Учнівське самоврядування в нашій шко-лі існує багато років. Воно здійснюється через роботу учнівського парламенту на чолі якої стоїть президент</vt:lpstr>
      <vt:lpstr>Міністерство внутрішніх справ</vt:lpstr>
      <vt:lpstr>Міністерство освіти</vt:lpstr>
      <vt:lpstr>Міністерство милосердя і наставництва</vt:lpstr>
      <vt:lpstr>Міністерство культури і відпочинку</vt:lpstr>
      <vt:lpstr>Міністерство охорони здоров’я і спорту</vt:lpstr>
      <vt:lpstr>Прес-служба</vt:lpstr>
      <vt:lpstr>Соціальне агентство</vt:lpstr>
      <vt:lpstr>Практичним підтвердженням  діяльності учнівського  самоврядування у нашій школі є:</vt:lpstr>
      <vt:lpstr>                 Школа лідерства</vt:lpstr>
      <vt:lpstr>Команда Дюп (дружини юних пожежників) учасники  Всеукраїнських фестивалів  у  м. бердянськ,  м.одеса та м. Євпаторія</vt:lpstr>
      <vt:lpstr>КВН команда “Кадри” учасники Всеукраїнського  фестивалю учнівських команд “жарт-птиця” (переможці номінації найкраща актриса,  найкращий  актор та найкраща учнівська газета</vt:lpstr>
      <vt:lpstr>Квн команда “кадри” переможці “подільської ліги” в  м. Хмельницькому, “сміховик” (м. Житомир),  “первосміх”  (м. Лубни)</vt:lpstr>
      <vt:lpstr>Команда “консули” учасники Всеукраїнських турнірів юних правознавців( м. Одеса, м.Севастополь,  М. Луцьк та м. Тернопіль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26</cp:revision>
  <dcterms:created xsi:type="dcterms:W3CDTF">2014-12-04T17:34:02Z</dcterms:created>
  <dcterms:modified xsi:type="dcterms:W3CDTF">2015-02-24T13:17:33Z</dcterms:modified>
</cp:coreProperties>
</file>