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2" r:id="rId4"/>
    <p:sldId id="264" r:id="rId5"/>
    <p:sldId id="282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78" r:id="rId15"/>
    <p:sldId id="274" r:id="rId16"/>
    <p:sldId id="269" r:id="rId17"/>
    <p:sldId id="270" r:id="rId18"/>
    <p:sldId id="271" r:id="rId19"/>
    <p:sldId id="272" r:id="rId20"/>
    <p:sldId id="279" r:id="rId21"/>
    <p:sldId id="275" r:id="rId22"/>
    <p:sldId id="276" r:id="rId23"/>
    <p:sldId id="277" r:id="rId24"/>
    <p:sldId id="273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60" d="100"/>
          <a:sy n="60" d="100"/>
        </p:scale>
        <p:origin x="-151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DCC3F8-E0DB-495F-ACD4-C5FCDDAE31F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FF96CC-8721-4610-B09C-34F47A1D7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87B61-5BEE-4409-9D68-4E960836E6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B70E-BC44-48D2-998B-8E467EDF530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601B-3B7E-40BE-8A60-602102242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D2EE-AE34-423E-8E4B-882D10DE6A1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0010-8B06-4579-A90C-7594C73FF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9E0D-1BC5-40E2-B6F1-03E2724D7BCE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DD91-FD75-4E63-9C9D-F829ABED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B4B9-3EC9-42FD-8178-C6E7486FC97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16D2-FD39-4A2A-B1BD-1445C8E2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0A18-1B26-49A1-AC17-318A6CB0290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DB42-64C4-4CB4-B3A8-2C720F50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49C5-75BF-4BA2-A054-DB39D0293512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26A7-6D66-4BF4-B833-697A1F94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727F-FA46-44EE-A20D-C0354319302B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1016-83B6-4E5B-BFAC-A74BD7C40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D885-F290-472D-9320-82691E1FC893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4B9-D88F-41FE-AEAC-35D8A3383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1F9F-303B-40D9-96CD-D36506DC2CC2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8835-024E-496F-A021-22B7F1BFD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D802-3E9D-406D-BD8D-0EA13550F4C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3B38-2DC4-4387-B3AE-D1B6308CF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6822-98B8-4411-AE8E-05F1F116E71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47BA-C342-4989-B206-81A9D43B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762F3-30FC-4905-9E67-8F9D9528BD8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D5A10-DACE-4C29-B033-DB032FA8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484784"/>
            <a:ext cx="7272808" cy="280076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«Роль </a:t>
            </a:r>
            <a:r>
              <a:rPr lang="uk-UA" sz="4400" b="1" i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музейної педагогіки у формуванні культурно – освітнього середовища </a:t>
            </a:r>
            <a:r>
              <a:rPr lang="uk-UA" sz="4400" b="1" i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школи.»</a:t>
            </a:r>
            <a:endParaRPr lang="ru-RU" sz="4400" b="1" i="1" dirty="0">
              <a:ln w="31550" cmpd="sng">
                <a:gradFill>
                  <a:gsLst>
                    <a:gs pos="25000">
                      <a:srgbClr val="4E67C8">
                        <a:shade val="25000"/>
                        <a:satMod val="190000"/>
                      </a:srgbClr>
                    </a:gs>
                    <a:gs pos="80000">
                      <a:srgbClr val="4E67C8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074" y="62068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2005 рік  повернення на Батьківщину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268760"/>
            <a:ext cx="2736304" cy="3880576"/>
          </a:xfrm>
          <a:effectLst>
            <a:softEdge rad="112500"/>
          </a:effectLst>
        </p:spPr>
      </p:pic>
      <p:pic>
        <p:nvPicPr>
          <p:cNvPr id="5" name="Picture 2" descr="D:\Гніздовський\виховний\фото з музею\100_1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5339919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00312"/>
            <a:ext cx="7992888" cy="286456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Гніздовський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з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лагідною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усмішкою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великий, але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забутий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Маркс,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 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", – говорив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Алексіс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Ранніт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47269" y="476672"/>
            <a:ext cx="3816424" cy="304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980728"/>
            <a:ext cx="424845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нього головним була свобода особистості,особливо – творчої особистості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7" y="476672"/>
            <a:ext cx="5928233" cy="216024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музей у невеликому </a:t>
            </a:r>
            <a:r>
              <a:rPr lang="ru-RU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Пилипчі</a:t>
            </a:r>
            <a:r>
              <a:rPr lang="ru-RU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uk-UA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9388" y="404813"/>
            <a:ext cx="2860675" cy="21447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149600"/>
            <a:ext cx="4081462" cy="305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141663"/>
            <a:ext cx="4081462" cy="305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188641"/>
            <a:ext cx="69847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 же чином впливати на виховання учнів?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93115" y="1916832"/>
            <a:ext cx="7416825" cy="864096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</a:t>
            </a:r>
            <a:r>
              <a:rPr lang="uk-UA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музейно</a:t>
            </a: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освітнього простору,який мусить бути таким ,що залучає </a:t>
            </a:r>
            <a:r>
              <a:rPr lang="uk-UA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щколярів</a:t>
            </a: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творчого процесу освоєння цінностей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19253" y="3501008"/>
            <a:ext cx="7416825" cy="1085308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в освітньому середовищі  визначається тим,що він працює не тільки як енциклопедія,ай за морально – етичними законами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83568" y="5479635"/>
            <a:ext cx="7416825" cy="864096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Орієнтування у справжній історії національної культури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мати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уявлення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духовні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цінності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uk-U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вироблені 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представниками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7988" y="2908300"/>
            <a:ext cx="3603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638" y="4724400"/>
            <a:ext cx="3603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1638" y="1274763"/>
            <a:ext cx="360362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9"/>
            <a:ext cx="79928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діяльності шкільного музейного комплексу: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416824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</a:t>
            </a: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дослідницький;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Збиральницький</a:t>
            </a: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Експозиційний;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</a:t>
            </a: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інформаційний;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</a:t>
            </a: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екскурсійний;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</a:t>
            </a: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корисний;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503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08"/>
          <p:cNvSpPr>
            <a:spLocks noChangeArrowheads="1"/>
          </p:cNvSpPr>
          <p:nvPr/>
        </p:nvSpPr>
        <p:spPr bwMode="auto">
          <a:xfrm>
            <a:off x="539750" y="1989138"/>
            <a:ext cx="6911975" cy="4221162"/>
          </a:xfrm>
          <a:prstGeom prst="verticalScroll">
            <a:avLst>
              <a:gd name="adj" fmla="val 125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889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●уроки</a:t>
            </a:r>
          </a:p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виховні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заходи</a:t>
            </a:r>
          </a:p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семінари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виставки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екскурсії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●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заняття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гуртка</a:t>
            </a:r>
            <a:endParaRPr lang="ru-RU" alt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1" y="188641"/>
            <a:ext cx="792088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організації </a:t>
            </a:r>
            <a:r>
              <a:rPr lang="uk-UA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дослідницької роботи доцільними є такі форми: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57" y="2127633"/>
            <a:ext cx="896448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 з людьми, які мають відношення до предмету нашої музейної справи;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Збір свідчень очевидців історичних подій;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Походи з краєзнавчими завданнями;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джерелами в архівах;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 до картинних галерей,музеїв, різних міст і сіл України.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8823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 учнів 90-х минулого століття зустрілися  з громадським активістом,сільським пасічником Ю. Гуменюком.</a:t>
            </a:r>
            <a:b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  102- річним учителем пенсіонером Григорієм Ковпаком,який у свій час навчався з Я.</a:t>
            </a:r>
            <a:r>
              <a:rPr lang="uk-UA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Гніздовським</a:t>
            </a: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Чортківській</a:t>
            </a: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гімназії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4" descr="C:\Users\Улюська\Desktop\IMG_000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89138"/>
            <a:ext cx="6913563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357" y="836712"/>
            <a:ext cx="4392488" cy="20162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Візит </a:t>
            </a:r>
            <a:r>
              <a:rPr lang="uk-UA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Блаженнішого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кардинала Любомира </a:t>
            </a:r>
            <a:r>
              <a:rPr lang="uk-UA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Гузара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березні 2012року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7684"/>
            <a:ext cx="4410581" cy="3475037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26" name="Picture 2" descr="C:\Users\Улюська\Desktop\Музей\DSC_3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8334" y="3645025"/>
            <a:ext cx="4259023" cy="2831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7" name="Picture 3" descr="C:\Users\Улюська\Desktop\Музей\DSC_3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3645025"/>
            <a:ext cx="4259025" cy="283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92696"/>
            <a:ext cx="5436097" cy="148072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вивченні шкільного курсу історії досліджувалася тема: «Я.Я.</a:t>
            </a:r>
            <a:r>
              <a:rPr lang="uk-UA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Гніздовський</a:t>
            </a:r>
            <a: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епоха»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Гніздовський\виховний\фото з нету гніздовського\9E627253-08C3-4D9F-A375-F32EE89C4D34_mw800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86917"/>
            <a:ext cx="4085138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835292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дослідження – життєвий шлях Я.</a:t>
            </a:r>
            <a:r>
              <a:rPr lang="uk-UA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контексті історії села, України,історії Польщі і національно – визвольного руху ОУН. Чому долі мільйонів людей було поламано у вересні 1939 і як це торкнулося чорним крилом і нашого односельця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202" r="5540"/>
          <a:stretch/>
        </p:blipFill>
        <p:spPr>
          <a:xfrm>
            <a:off x="278215" y="483403"/>
            <a:ext cx="428230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05179" y="476672"/>
            <a:ext cx="4824537" cy="280076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Геніальний художник - графік,майстер різця і пензля.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142" y="4725143"/>
            <a:ext cx="676875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dirty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Я.Я.</a:t>
            </a:r>
            <a:r>
              <a:rPr lang="uk-UA" sz="6000" dirty="0" err="1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Гніздовський</a:t>
            </a:r>
            <a:endParaRPr lang="ru-RU" sz="6000" dirty="0">
              <a:ln w="18415" cmpd="sng">
                <a:solidFill>
                  <a:schemeClr val="tx1"/>
                </a:solidFill>
                <a:prstDash val="solid"/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237" y="2852936"/>
            <a:ext cx="820891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«Коли в 1949 році я приїхав до </a:t>
            </a:r>
            <a:r>
              <a:rPr lang="uk-UA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Нью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Йорку, я був орієнтований </a:t>
            </a:r>
            <a:r>
              <a:rPr lang="uk-UA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гуманістично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був зацікавлений людською фігурою. Але ви не уявляєте, як важко зблизитися до людей у такому великому центрі. Це не тільки у США, а  й  кожній країні,ви почуваєтеся </a:t>
            </a:r>
            <a:r>
              <a:rPr lang="uk-UA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найсамітнішим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великій масі. Я почав ходити до парку і </a:t>
            </a:r>
            <a:r>
              <a:rPr lang="uk-UA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цувати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і квіти, бо завжди любив природу.»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87000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Інтерв'ю журнал українців Америки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«Ми і світ»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(серпень 1981)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712968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Меморіальний музей життя і творчості Я.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як центр  художньо – естетичного виховання учнів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540637"/>
            <a:ext cx="3888432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b="29849"/>
          <a:stretch/>
        </p:blipFill>
        <p:spPr>
          <a:xfrm>
            <a:off x="2627784" y="4492783"/>
            <a:ext cx="4417359" cy="2324104"/>
          </a:xfrm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154063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60648"/>
            <a:ext cx="4017764" cy="2697162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98534" y="404664"/>
            <a:ext cx="4750078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дитячої 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постійно поновлювальною розгорнутою експозицією дитячих художніх і декоративно – прикладних робіт за останні 20 років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9024" y="31409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5680" y="3140968"/>
            <a:ext cx="41547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88640"/>
            <a:ext cx="2606278" cy="3475038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47864" y="476672"/>
            <a:ext cx="5544616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історії села,як оберіг історичної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основа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патріотичного виховання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3839507"/>
            <a:ext cx="3672408" cy="252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6925" r="11989" b="6194"/>
          <a:stretch/>
        </p:blipFill>
        <p:spPr>
          <a:xfrm>
            <a:off x="5220072" y="3615993"/>
            <a:ext cx="3024336" cy="27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 descr="1300685138_2"/>
          <p:cNvSpPr>
            <a:spLocks noChangeArrowheads="1"/>
          </p:cNvSpPr>
          <p:nvPr/>
        </p:nvSpPr>
        <p:spPr bwMode="auto">
          <a:xfrm>
            <a:off x="409360" y="1340768"/>
            <a:ext cx="8352927" cy="5093122"/>
          </a:xfrm>
          <a:prstGeom prst="plaque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1.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Залучення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школярів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до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пошукової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краєзнавчої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науково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–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дослідницької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художньо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–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естетичної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роботи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2.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Формувати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в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учнів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художньо-естетичний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смак на прикладах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мистецьких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робіт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художників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.</a:t>
            </a:r>
          </a:p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3.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Розширювати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та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поглиблювати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загальноосвітню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та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професійну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підготовку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учнів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засобами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позакласної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позашкільної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роботи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4.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Надавати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допомогу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педагогічному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колективу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школи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в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упровадженні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активних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форм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виховної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роботи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з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молоддю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.</a:t>
            </a:r>
          </a:p>
          <a:p>
            <a:pPr marR="28575"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5.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Залучення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учнів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до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формування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збереження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та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раціонального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використання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музейного фонду.</a:t>
            </a:r>
          </a:p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6.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Вивчати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охороняти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і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пропагувати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пам’ятки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історії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та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культури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рідного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краю.</a:t>
            </a:r>
          </a:p>
          <a:p>
            <a:pPr algn="ctr">
              <a:defRPr/>
            </a:pP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7.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Проводити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культурно –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освітню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роботу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серед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учнів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інших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верств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населення</a:t>
            </a:r>
            <a:r>
              <a:rPr lang="ru-RU" alt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altLang="ru-RU" sz="900" b="1" dirty="0">
              <a:solidFill>
                <a:srgbClr val="2B1E1B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altLang="ru-RU" sz="11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altLang="ru-RU" sz="11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WordArt 6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192837" cy="307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Завдання музею: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65325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Плани на 2015 рік: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676456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 гідно відзначити 100 –річчя з дня народження нашого земляка Я.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січня 2015 року;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у віртуальному просторі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музейну екскурсію по залах нашого музейного комплексу  в 3 –Д форматі з метою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більшої кількості цінителів мистецтва;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науково – пошуковому плані – дослідити співпрацю і взаємовідносини Я.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видатним філологом Ю.Шерехом –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Шевельовим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24936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uk-UA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для музею на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корисному напрямку створити сільський  культурологічний проект по підготовці і відзначенню 600 – річчя з дня заснування села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Звертаємось з пропозицією до обласного відділення Спілки художників України заснувати конкурс юних художників і  премію Я.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Музею у школі с.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Пилипче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більше  23 років і назріло рішення виходити   з пропозицією про те, щоб 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щкола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носила ім'я Я.</a:t>
            </a:r>
            <a:r>
              <a:rPr lang="uk-UA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6452" y="4269767"/>
            <a:ext cx="5297784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Блаженніший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 УГКЦ</a:t>
            </a:r>
            <a:b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Любомир </a:t>
            </a:r>
            <a: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узар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041" name="Объект 1040"/>
          <p:cNvSpPr>
            <a:spLocks noGrp="1"/>
          </p:cNvSpPr>
          <p:nvPr>
            <p:ph sz="quarter" idx="13"/>
          </p:nvPr>
        </p:nvSpPr>
        <p:spPr>
          <a:xfrm>
            <a:off x="680630" y="260648"/>
            <a:ext cx="7923818" cy="3816424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вражали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порядністю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людяністю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вихованістю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доброта і потяг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засвідчували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пошану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Якова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окрасою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пишатися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вихідцем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села...»</a:t>
            </a:r>
          </a:p>
        </p:txBody>
      </p:sp>
      <p:pic>
        <p:nvPicPr>
          <p:cNvPr id="1026" name="Picture 2" descr="I:\кандинал Любомир Гузар\DSC_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3593976"/>
            <a:ext cx="4908786" cy="3264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2242440" y="4379602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824536" cy="1008112"/>
          </a:xfrm>
        </p:spPr>
        <p:txBody>
          <a:bodyPr numCol="1" anchor="ctr">
            <a:prstTxWarp prst="textPlain">
              <a:avLst/>
            </a:prstTxWarp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А.Шептицький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764704"/>
            <a:ext cx="3414890" cy="4244222"/>
          </a:xfrm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5896" y="2156990"/>
            <a:ext cx="5328592" cy="3960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предстоятель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церкви,який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помітив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 юного галичанина і дав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митрополичим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благословінням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Варшавській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08912" cy="259228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Гравюри  «Зимовий сад» і «Поле» придбані родиною Кенне</a:t>
            </a:r>
            <a:r>
              <a:rPr lang="uk-UA" sz="2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у 1961 році для Овального кабінету Білого дому.</a:t>
            </a:r>
            <a:endParaRPr lang="ru-RU" sz="28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47664" y="2564904"/>
            <a:ext cx="5832648" cy="326628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964612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30" y="116632"/>
            <a:ext cx="8654250" cy="224966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Напрямки підготовки до 100 - річчя з Дня народження Я.Я.</a:t>
            </a:r>
            <a:r>
              <a:rPr lang="uk-UA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Гніздовського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626" y="2366298"/>
            <a:ext cx="8496944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виставок малярських і  графічних робіт майстра протягом 2014-2015 років в більшості обласних центрів України і в кожному </a:t>
            </a:r>
            <a:r>
              <a:rPr lang="uk-UA" sz="28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райценрі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Тернопільщини;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017" y="5013176"/>
            <a:ext cx="820891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 пам'ятної монети Національним банком України з нагоди 100-річчя;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561" y="2492896"/>
            <a:ext cx="8784976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Друк і розповсюдження каталогів з малярськими і графічними роботами художника;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561" y="4437112"/>
            <a:ext cx="856895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2925" lvl="1" indent="-542925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на українську мову і друкування мистецтвознавчих статей і окремих  праць Я.Я.</a:t>
            </a:r>
            <a:r>
              <a:rPr lang="uk-UA" sz="28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Гніздовського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039" y="260648"/>
            <a:ext cx="854447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Перевидання монографії Д.Степовика  «Я.Я.</a:t>
            </a:r>
            <a:r>
              <a:rPr lang="uk-UA" sz="28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Гніздовський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Життя і творчість» 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тиражем 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20000 примірників;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9" y="2528848"/>
            <a:ext cx="777686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«Укрпошті» і  товариству  філателістів  видати  пам'ятні листівки,конверти і марки з портретом художника;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4509873"/>
            <a:ext cx="806489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циклу телепередач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документального 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фільму про життєвий і творчий шлях відомого українця.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540" y="620688"/>
            <a:ext cx="877092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 в нашій столиці м. Києві музею мистців української діаспори де б належне місце займали  праці видатного </a:t>
            </a:r>
            <a:r>
              <a:rPr lang="uk-UA" sz="28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тернополянина</a:t>
            </a:r>
            <a:r>
              <a:rPr lang="uk-UA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9</Words>
  <Application>Microsoft Office PowerPoint</Application>
  <PresentationFormat>Экран (4:3)</PresentationFormat>
  <Paragraphs>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Улюська</dc:creator>
  <cp:lastModifiedBy>Денис</cp:lastModifiedBy>
  <cp:revision>39</cp:revision>
  <dcterms:created xsi:type="dcterms:W3CDTF">2015-03-04T18:46:57Z</dcterms:created>
  <dcterms:modified xsi:type="dcterms:W3CDTF">2015-11-02T12:27:43Z</dcterms:modified>
</cp:coreProperties>
</file>