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0"/>
  </p:notesMasterIdLst>
  <p:sldIdLst>
    <p:sldId id="282" r:id="rId2"/>
    <p:sldId id="284" r:id="rId3"/>
    <p:sldId id="258" r:id="rId4"/>
    <p:sldId id="279" r:id="rId5"/>
    <p:sldId id="260" r:id="rId6"/>
    <p:sldId id="257" r:id="rId7"/>
    <p:sldId id="270" r:id="rId8"/>
    <p:sldId id="265" r:id="rId9"/>
    <p:sldId id="269" r:id="rId10"/>
    <p:sldId id="259" r:id="rId11"/>
    <p:sldId id="262" r:id="rId12"/>
    <p:sldId id="261" r:id="rId13"/>
    <p:sldId id="263" r:id="rId14"/>
    <p:sldId id="267" r:id="rId15"/>
    <p:sldId id="264" r:id="rId16"/>
    <p:sldId id="266" r:id="rId17"/>
    <p:sldId id="272" r:id="rId18"/>
    <p:sldId id="271" r:id="rId19"/>
    <p:sldId id="273" r:id="rId20"/>
    <p:sldId id="274" r:id="rId21"/>
    <p:sldId id="285" r:id="rId22"/>
    <p:sldId id="286" r:id="rId23"/>
    <p:sldId id="275" r:id="rId24"/>
    <p:sldId id="281" r:id="rId25"/>
    <p:sldId id="283" r:id="rId26"/>
    <p:sldId id="276" r:id="rId27"/>
    <p:sldId id="277" r:id="rId28"/>
    <p:sldId id="280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DD644-724E-4C13-A27D-EC1E649F341F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7366D-C4E6-48D8-9723-1E0AC45327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7366D-C4E6-48D8-9723-1E0AC4532797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E1F2-59CA-47D3-9EAF-FD06BC003B18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D068-C15F-40EC-B03D-EAB3ABE36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E1F2-59CA-47D3-9EAF-FD06BC003B18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D068-C15F-40EC-B03D-EAB3ABE36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E1F2-59CA-47D3-9EAF-FD06BC003B18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D068-C15F-40EC-B03D-EAB3ABE36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E1F2-59CA-47D3-9EAF-FD06BC003B18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D068-C15F-40EC-B03D-EAB3ABE36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E1F2-59CA-47D3-9EAF-FD06BC003B18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D068-C15F-40EC-B03D-EAB3ABE36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E1F2-59CA-47D3-9EAF-FD06BC003B18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D068-C15F-40EC-B03D-EAB3ABE36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E1F2-59CA-47D3-9EAF-FD06BC003B18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D068-C15F-40EC-B03D-EAB3ABE36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E1F2-59CA-47D3-9EAF-FD06BC003B18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D068-C15F-40EC-B03D-EAB3ABE36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E1F2-59CA-47D3-9EAF-FD06BC003B18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D068-C15F-40EC-B03D-EAB3ABE36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E1F2-59CA-47D3-9EAF-FD06BC003B18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D068-C15F-40EC-B03D-EAB3ABE36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E1F2-59CA-47D3-9EAF-FD06BC003B18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ED068-C15F-40EC-B03D-EAB3ABE36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0"/>
              </a:schemeClr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0E1F2-59CA-47D3-9EAF-FD06BC003B18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ED068-C15F-40EC-B03D-EAB3ABE36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audio" Target="file:///C:\Documents%20and%20Settings\&#1040;&#1076;&#1084;&#1080;&#1085;&#1080;&#1089;&#1090;&#1088;&#1072;&#1090;&#1086;&#1088;\&#1056;&#1072;&#1073;&#1086;&#1095;&#1080;&#1081;%20&#1089;&#1090;&#1086;&#1083;\&#1091;&#1088;&#1086;&#1082;%202\Track_01_01.mp3" TargetMode="External"/><Relationship Id="rId7" Type="http://schemas.openxmlformats.org/officeDocument/2006/relationships/image" Target="../media/image5.png"/><Relationship Id="rId2" Type="http://schemas.openxmlformats.org/officeDocument/2006/relationships/audio" Target="file:///C:\Documents%20and%20Settings\&#1040;&#1076;&#1084;&#1080;&#1085;&#1080;&#1089;&#1090;&#1088;&#1072;&#1090;&#1086;&#1088;\&#1056;&#1072;&#1073;&#1086;&#1095;&#1080;&#1081;%20&#1089;&#1090;&#1086;&#1083;\&#1091;&#1088;&#1086;&#1082;%202\Kv&#1110;tka_TS&#1110;sik_-_CHuiesh_brate_m&#1110;y_(get-tune.net).mp3" TargetMode="External"/><Relationship Id="rId1" Type="http://schemas.openxmlformats.org/officeDocument/2006/relationships/audio" Target="file:///C:\Documents%20and%20Settings\&#1040;&#1076;&#1084;&#1080;&#1085;&#1080;&#1089;&#1090;&#1088;&#1072;&#1090;&#1086;&#1088;\&#1056;&#1072;&#1073;&#1086;&#1095;&#1080;&#1081;%20&#1089;&#1090;&#1086;&#1083;\&#1091;&#1088;&#1086;&#1082;%202\31-&#1057;&#1086;&#1083;&#1086;&#1074;&#1077;&#1081;&#1082;&#1086;%20&#1097;&#1077;&#1073;&#1077;&#1090;&#1072;&#1074;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0"/>
            <a:ext cx="750099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---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називається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грамати</a:t>
            </a:r>
            <a:r>
              <a:rPr kumimoji="0" lang="uk-UA" sz="36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чною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будовою сучасної літературної мови?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---В чому полягає </a:t>
            </a:r>
            <a:r>
              <a:rPr lang="uk-UA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язок</a:t>
            </a:r>
            <a:r>
              <a:rPr lang="uk-UA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граматики з лексикологією?, фонетикою?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---На</a:t>
            </a:r>
            <a:r>
              <a:rPr lang="uk-UA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які розділи поділяється граматика?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---Що</a:t>
            </a:r>
            <a:r>
              <a:rPr lang="uk-UA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називається морфологією?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6" descr="OW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4929198"/>
            <a:ext cx="157160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0"/>
            <a:ext cx="84296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ВЗАЄМОПЕРЕХІД ЧАСТИН МОВИ</a:t>
            </a:r>
            <a:r>
              <a:rPr lang="uk-UA" sz="3600" b="1" dirty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857232"/>
            <a:ext cx="8858280" cy="8309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921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92138" algn="l"/>
              </a:tabLst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ourier New" pitchFamily="49" charset="0"/>
            </a:endParaRPr>
          </a:p>
          <a:p>
            <a:pPr marL="0" marR="0" lvl="0" indent="2921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92138" algn="l"/>
              </a:tabLst>
            </a:pPr>
            <a:endParaRPr lang="uk-UA" sz="2400" dirty="0">
              <a:solidFill>
                <a:srgbClr val="000000"/>
              </a:solidFill>
              <a:latin typeface="Arial" pitchFamily="34" charset="0"/>
              <a:ea typeface="Courier New" pitchFamily="49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857232"/>
            <a:ext cx="8858280" cy="39703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5913" algn="l"/>
              </a:tabLst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Заповніть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другу колонку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таблиці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поданими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нижче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словами.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15913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Моя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знає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передова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прийшов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ранком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сучасне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наші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виграли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наведені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дані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іде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назустріч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учений,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полонені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uk-UA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усміхнений,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перший</a:t>
            </a: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uk-UA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море справ ,</a:t>
            </a:r>
            <a:r>
              <a:rPr lang="uk-UA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пташка </a:t>
            </a:r>
            <a:r>
              <a:rPr lang="uk-UA" sz="36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пурх</a:t>
            </a:r>
            <a:r>
              <a:rPr lang="uk-UA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захоплююче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7391" y="5260986"/>
            <a:ext cx="2206609" cy="1597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857233"/>
            <a:ext cx="85725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60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вітер я слів не кидаю і,</a:t>
            </a:r>
            <a:r>
              <a:rPr lang="uk-UA" sz="60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зрозуміло,</a:t>
            </a:r>
            <a:r>
              <a:rPr lang="uk-UA" sz="60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свою обіцянку виконаю</a:t>
            </a:r>
            <a:r>
              <a:rPr lang="uk-UA" sz="6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5" y="3857628"/>
            <a:ext cx="3643306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618630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921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8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мовознавстві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немає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спільної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думки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щодо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кількості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частин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мови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Деякі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мовознавці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(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наприклад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В. Виноградов, </a:t>
            </a:r>
          </a:p>
          <a:p>
            <a:pPr marL="0" marR="0" lvl="0" indent="2921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8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С. Абакумов)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вважають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що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слід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виділяти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морфологічну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групу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uk-UA" sz="36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модальних слів</a:t>
            </a:r>
            <a:r>
              <a:rPr lang="uk-UA" sz="3600" b="1" dirty="0" smtClean="0">
                <a:solidFill>
                  <a:schemeClr val="tx2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Arial Black" pitchFamily="34" charset="0"/>
                <a:cs typeface="Arial Black" pitchFamily="34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 них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мовознавці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відносять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слова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і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словосполучення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що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вам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відомі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як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</a:rPr>
              <a:t>вставні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</a:rPr>
              <a:t> слова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наприклад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 </a:t>
            </a:r>
          </a:p>
          <a:p>
            <a:pPr marL="0" marR="0" lvl="0" indent="2921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888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1.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Він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це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говорив, </a:t>
            </a:r>
            <a:r>
              <a:rPr kumimoji="0" lang="uk-UA" sz="36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мабуть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,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спересердя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42888" algn="l"/>
              </a:tabLst>
            </a:pPr>
            <a:r>
              <a:rPr kumimoji="0" lang="uk-UA" sz="36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 відомо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серед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учнів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нашого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класу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багато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відмінників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6" descr="OW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0" y="5000636"/>
            <a:ext cx="1357290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00034" y="1571612"/>
            <a:ext cx="7500990" cy="12003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17488" algn="l"/>
              </a:tabLst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Складіть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кілька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речень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використовуючи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модальні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слова.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786190"/>
            <a:ext cx="2881745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9" y="928672"/>
          <a:ext cx="8501121" cy="5353080"/>
        </p:xfrm>
        <a:graphic>
          <a:graphicData uri="http://schemas.openxmlformats.org/drawingml/2006/table">
            <a:tbl>
              <a:tblPr/>
              <a:tblGrid>
                <a:gridCol w="1942132"/>
                <a:gridCol w="1937344"/>
                <a:gridCol w="1810422"/>
                <a:gridCol w="1198941"/>
                <a:gridCol w="1612282"/>
              </a:tblGrid>
              <a:tr h="1000130">
                <a:tc>
                  <a:txBody>
                    <a:bodyPr/>
                    <a:lstStyle/>
                    <a:p>
                      <a:pPr marL="3302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3302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2800" dirty="0" smtClean="0"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3302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3302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Times New Roman"/>
                          <a:ea typeface="Calibri"/>
                          <a:cs typeface="Century Schoolbook"/>
                        </a:rPr>
                        <a:t>     </a:t>
                      </a:r>
                      <a:r>
                        <a:rPr lang="ru-RU" sz="40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Century Schoolbook"/>
                        </a:rPr>
                        <a:t>Змінні</a:t>
                      </a:r>
                      <a:endParaRPr lang="ru-RU" sz="4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entury Schoolbook"/>
                        <a:ea typeface="Calibri"/>
                        <a:cs typeface="Century Schoolbook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2827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12827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12827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2800" baseline="0" dirty="0" smtClean="0"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12827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uk-UA" sz="28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Century Schoolbook"/>
                        </a:rPr>
                        <a:t>        </a:t>
                      </a:r>
                      <a:endParaRPr lang="ru-RU" sz="2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12827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Century Schoolbook"/>
                        </a:rPr>
                        <a:t>Незмінні</a:t>
                      </a:r>
                      <a:endParaRPr lang="ru-RU" sz="40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12827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900" dirty="0" smtClean="0">
                        <a:latin typeface="Century Schoolbook"/>
                        <a:ea typeface="Calibri"/>
                        <a:cs typeface="Century Schoolbook"/>
                      </a:endParaRPr>
                    </a:p>
                    <a:p>
                      <a:pPr marL="12827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entury Schoolbook"/>
                        <a:ea typeface="Calibri"/>
                        <a:cs typeface="Century Schoolbook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2827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entury Schoolbook"/>
                        <a:ea typeface="Calibri"/>
                        <a:cs typeface="Century Schoolbook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14446">
                <a:tc>
                  <a:txBody>
                    <a:bodyPr/>
                    <a:lstStyle/>
                    <a:p>
                      <a:pPr marL="2159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2159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2159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2159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2159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Century Schoolbook"/>
                        </a:rPr>
                        <a:t>   </a:t>
                      </a:r>
                      <a:r>
                        <a:rPr lang="ru-RU" sz="2400" b="0" cap="none" spc="0" dirty="0" err="1" smtClean="0">
                          <a:ln w="10160">
                            <a:solidFill>
                              <a:schemeClr val="accent1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32000" dir="5400000" algn="tl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Century Schoolbook"/>
                        </a:rPr>
                        <a:t>Самостійні</a:t>
                      </a:r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entury Schoolbook"/>
                        <a:ea typeface="Calibri"/>
                        <a:cs typeface="Century Schoolbook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32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2032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2032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Century Schoolbook"/>
                        </a:rPr>
                        <a:t>         </a:t>
                      </a:r>
                    </a:p>
                    <a:p>
                      <a:pPr marL="2032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3200" baseline="0" dirty="0" smtClean="0">
                          <a:latin typeface="Times New Roman"/>
                          <a:ea typeface="Calibri"/>
                          <a:cs typeface="Century Schoolbook"/>
                        </a:rPr>
                        <a:t>      </a:t>
                      </a:r>
                    </a:p>
                    <a:p>
                      <a:pPr marL="2032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3200" baseline="0" dirty="0" smtClean="0">
                          <a:latin typeface="Times New Roman"/>
                          <a:ea typeface="Calibri"/>
                          <a:cs typeface="Century Schoolbook"/>
                        </a:rPr>
                        <a:t> </a:t>
                      </a:r>
                      <a:r>
                        <a:rPr lang="ru-RU" sz="2400" b="0" cap="none" spc="0" dirty="0" err="1" smtClean="0">
                          <a:ln w="10160">
                            <a:solidFill>
                              <a:schemeClr val="accent1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32000" dir="5400000" algn="tl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Century Schoolbook"/>
                        </a:rPr>
                        <a:t>Самостійні</a:t>
                      </a:r>
                      <a:endParaRPr lang="ru-RU" sz="2400" b="0" cap="none" spc="0" dirty="0">
                        <a:ln w="10160">
                          <a:solidFill>
                            <a:schemeClr val="accent1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2000" dir="5400000" algn="tl">
                            <a:srgbClr val="000000">
                              <a:alpha val="30000"/>
                            </a:srgbClr>
                          </a:outerShdw>
                        </a:effectLst>
                        <a:latin typeface="Century Schoolbook"/>
                        <a:ea typeface="Calibri"/>
                        <a:cs typeface="Century Schoolbook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2540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2540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2540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2540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Century Schoolbook"/>
                        </a:rPr>
                        <a:t> 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Century Schoolbook"/>
                        </a:rPr>
                        <a:t> </a:t>
                      </a:r>
                      <a:r>
                        <a:rPr lang="ru-RU" sz="2400" b="1" cap="none" spc="0" dirty="0" err="1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  <a:latin typeface="Times New Roman"/>
                          <a:ea typeface="Calibri"/>
                          <a:cs typeface="Century Schoolbook"/>
                        </a:rPr>
                        <a:t>Службові</a:t>
                      </a:r>
                      <a:endParaRPr lang="ru-RU" sz="2400" b="1" cap="none" spc="0" dirty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  <a:latin typeface="Century Schoolbook"/>
                        <a:ea typeface="Calibri"/>
                        <a:cs typeface="Century Schoolbook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3200" dirty="0" smtClean="0"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3429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3200" dirty="0" smtClean="0"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3429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3200" dirty="0" smtClean="0"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3429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3200" dirty="0" smtClean="0"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3429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Century Schoolbook"/>
                        </a:rPr>
                        <a:t>   </a:t>
                      </a:r>
                      <a:r>
                        <a:rPr lang="ru-RU" sz="2400" b="1" cap="none" spc="0" dirty="0" err="1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Century Schoolbook"/>
                        </a:rPr>
                        <a:t>Вигук</a:t>
                      </a:r>
                      <a:endParaRPr lang="ru-RU" sz="2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entury Schoolbook"/>
                        <a:ea typeface="Calibri"/>
                        <a:cs typeface="Century Schoolbook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3200" dirty="0" smtClean="0">
                        <a:latin typeface="Century Schoolbook"/>
                        <a:ea typeface="Calibri"/>
                        <a:cs typeface="Century Schoolbook"/>
                      </a:endParaRPr>
                    </a:p>
                    <a:p>
                      <a:pPr marL="3429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uk-UA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uk-UA" sz="32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3429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uk-UA" sz="2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Модальні</a:t>
                      </a:r>
                      <a:endParaRPr lang="uk-UA" sz="2400" b="1" cap="none" spc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entury Schoolbook"/>
                        <a:ea typeface="Calibri"/>
                        <a:cs typeface="Century Schoolbook"/>
                      </a:endParaRPr>
                    </a:p>
                    <a:p>
                      <a:pPr marL="3429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3200" b="1" cap="none" spc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entury Schoolbook"/>
                        <a:ea typeface="Calibri"/>
                        <a:cs typeface="Century Schoolbook"/>
                      </a:endParaRPr>
                    </a:p>
                    <a:p>
                      <a:pPr marL="3429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uk-UA" sz="2400" b="1" cap="none" spc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uk-UA" sz="2400" b="1" cap="none" spc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слова</a:t>
                      </a:r>
                      <a:endParaRPr lang="uk-UA" sz="2400" b="1" cap="none" spc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71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ІМЕННИК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ПРИКМЕТНИК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ЗАЙМЕННИК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ЧИСЛІВНИК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ДІЄСЛОВО</a:t>
                      </a:r>
                      <a:endParaRPr lang="uk-UA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ПРИСЛІВНИК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aseline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8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ПРИЙМЕННИК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ЧАСТКА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СПОЛУЧНИК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</a:t>
                      </a:r>
                      <a:endParaRPr lang="uk-UA" sz="18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1046440"/>
            <a:ext cx="8143900" cy="15696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921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Arial Black" pitchFamily="34" charset="0"/>
                <a:cs typeface="Times New Roman" pitchFamily="18" charset="0"/>
              </a:rPr>
              <a:t>Повідомлення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Arial Black" pitchFamily="34" charset="0"/>
                <a:cs typeface="Times New Roman" pitchFamily="18" charset="0"/>
              </a:rPr>
              <a:t>.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Arial Black" pitchFamily="34" charset="0"/>
                <a:cs typeface="Times New Roman" pitchFamily="18" charset="0"/>
              </a:rPr>
              <a:t> </a:t>
            </a:r>
          </a:p>
          <a:p>
            <a:pPr marL="0" marR="0" lvl="0" indent="2921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Times New Roman" pitchFamily="18" charset="0"/>
              <a:ea typeface="Arial Black" pitchFamily="34" charset="0"/>
              <a:cs typeface="Times New Roman" pitchFamily="18" charset="0"/>
            </a:endParaRPr>
          </a:p>
          <a:p>
            <a:pPr marL="0" marR="0" lvl="0" indent="2921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Black" pitchFamily="34" charset="0"/>
              <a:cs typeface="Times New Roman" pitchFamily="18" charset="0"/>
            </a:endParaRPr>
          </a:p>
          <a:p>
            <a:pPr lvl="0" indent="2921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Arial Black" pitchFamily="34" charset="0"/>
                <a:cs typeface="Times New Roman" pitchFamily="18" charset="0"/>
              </a:rPr>
              <a:t>З</a:t>
            </a:r>
            <a:r>
              <a:rPr kumimoji="0" lang="ru-RU" sz="2800" b="1" i="0" u="none" strike="noStrike" cap="none" normalizeH="0" baseline="0" dirty="0" smtClean="0" bmk="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Arial Black" pitchFamily="34" charset="0"/>
                <a:cs typeface="Times New Roman" pitchFamily="18" charset="0"/>
              </a:rPr>
              <a:t> ІСТОРІЇ ВИВЧЕННЯ ЧАСТИН МОВИ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6" descr="OW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857628"/>
            <a:ext cx="328611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05225" algn="l"/>
              </a:tabLs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Основні поняття морфології.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05225" algn="l"/>
              </a:tabLs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Словозміна. Парадигма. Словоформа. 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05225" algn="l"/>
              </a:tabLst>
            </a:pPr>
            <a:r>
              <a:rPr kumimoji="0" lang="uk-UA" sz="20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Морфологія</a:t>
            </a:r>
            <a:r>
              <a:rPr kumimoji="0" lang="uk-UA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розділ граматики, який вивчає системи форм слова (тобто його 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парадигми)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граматичні категорії форм, особливості будови (морфемний склад) слів і частини мови..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05225" algn="l"/>
              </a:tabLst>
            </a:pP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Отже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основною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одиницею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морфології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виступає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слово. У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морфології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вивчаються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такі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граматичні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особливості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слова: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граматична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будова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особливості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змінювання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творення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вираження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властивих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слову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граматичних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морфологічних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значень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(роду,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відмінка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виду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тощо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Таким чином,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основних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понять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морфології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можна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віднести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словозміну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парадигму, словоформу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05225" algn="l"/>
              </a:tabLst>
            </a:pPr>
            <a:r>
              <a:rPr kumimoji="0" lang="uk-UA" sz="200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Словозміна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—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творення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словоформ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Словоформа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окреме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слово в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певній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граматичній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формі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Наприклад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корінь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кореня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кореневі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коренем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одна лексема,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але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чотири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різні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словоформи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05225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більшості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випадків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словозміна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матеріально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виражена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допомогою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закінчення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 У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незмінюваних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словах вона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бути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нульовою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Упорядкована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сукупність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усіх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граматичних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форм одного слова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утворює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парадигму. 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Парадигму мають лише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змінювані слова.. </a:t>
            </a:r>
            <a:endParaRPr kumimoji="0" lang="uk-UA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05225" algn="l"/>
              </a:tabLst>
            </a:pPr>
            <a:endParaRPr kumimoji="0" lang="uk-UA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05225" algn="l"/>
              </a:tabLst>
            </a:pPr>
            <a:r>
              <a:rPr kumimoji="0" lang="uk-UA" sz="360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Завдання</a:t>
            </a:r>
            <a:r>
              <a:rPr kumimoji="0" lang="uk-UA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3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sz="3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Виписати</a:t>
            </a: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що називається словозміною,парадигмою,словоформою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00034" y="642918"/>
            <a:ext cx="8643966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Вправа  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636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1р.-</a:t>
            </a:r>
            <a:r>
              <a:rPr kumimoji="0" lang="ru-RU" sz="54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Граматичне значення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2 р.-</a:t>
            </a:r>
            <a:r>
              <a:rPr lang="ru-RU" sz="5400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Граматична форма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54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3 р.-</a:t>
            </a:r>
            <a:r>
              <a:rPr lang="ru-RU" sz="5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5400" dirty="0" err="1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Граматична</a:t>
            </a:r>
            <a:r>
              <a:rPr lang="ru-RU" sz="5400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5400" dirty="0" err="1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категор</a:t>
            </a:r>
            <a:r>
              <a:rPr lang="uk-UA" sz="5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ія</a:t>
            </a:r>
            <a:endParaRPr lang="ru-RU" sz="5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540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4429132"/>
            <a:ext cx="2706643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428604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921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ourier New" pitchFamily="49" charset="0"/>
              </a:rPr>
              <a:t>Основні засоби вираження граматичних значень</a:t>
            </a:r>
          </a:p>
          <a:p>
            <a:pPr marL="0" marR="0" lvl="0" indent="2921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800" b="1" dirty="0" smtClean="0">
              <a:solidFill>
                <a:schemeClr val="tx2"/>
              </a:solidFill>
              <a:latin typeface="Arial" pitchFamily="34" charset="0"/>
            </a:endParaRPr>
          </a:p>
          <a:p>
            <a:pPr marL="0" marR="0" lvl="0" indent="2921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6" descr="OW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3000372"/>
            <a:ext cx="3929058" cy="3857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8286776" cy="34163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Змініть наголос у наведених словах. Чи змінюється граматичне значення при цьому? Пригадайте, як такі слова називаються.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Весни, села, поля, гори, </a:t>
            </a:r>
            <a:r>
              <a:rPr kumimoji="0" lang="ru-RU" sz="60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сестри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429132"/>
            <a:ext cx="2706643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981200" algn="l"/>
              </a:tabLst>
            </a:pPr>
            <a:r>
              <a:rPr lang="uk-UA" sz="8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Морфологія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981200" algn="l"/>
              </a:tabLst>
            </a:pPr>
            <a:r>
              <a:rPr lang="uk-UA" sz="8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 розділ мовознавства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981200" algn="l"/>
              </a:tabLst>
            </a:pPr>
            <a:r>
              <a:rPr lang="uk-UA" sz="8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 частини мови</a:t>
            </a:r>
            <a:endParaRPr kumimoji="0" lang="ru-RU" sz="80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6" descr="OW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072074"/>
            <a:ext cx="135732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60016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>
                <a:tab pos="26035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Визначте засоби вираження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граматичних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значень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наведених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словах.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indent="203200" eaLnBrk="0" fontAlgn="base" hangingPunct="0">
              <a:spcBef>
                <a:spcPct val="0"/>
              </a:spcBef>
              <a:spcAft>
                <a:spcPct val="0"/>
              </a:spcAft>
              <a:tabLst>
                <a:tab pos="260350" algn="l"/>
              </a:tabLst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203200" eaLnBrk="0" fontAlgn="base" hangingPunct="0">
              <a:spcBef>
                <a:spcPct val="0"/>
              </a:spcBef>
              <a:spcAft>
                <a:spcPct val="0"/>
              </a:spcAft>
              <a:tabLst>
                <a:tab pos="260350" algn="l"/>
              </a:tabLst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Вікно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у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вікні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штовхати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штовхнути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могутній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могутніший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наймогутніший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новий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нова —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нове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писати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записати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стола — столу,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вибирати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вибрати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полиця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на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полиці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203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0350" algn="l"/>
              </a:tabLst>
            </a:pP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203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0350" algn="l"/>
              </a:tabLst>
            </a:pPr>
            <a:endParaRPr lang="uk-UA" sz="2800" b="1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203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0350" algn="l"/>
              </a:tabLst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Зробіть висновок, чим можуть виражатися граматичні значення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.</a:t>
            </a: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4000504"/>
            <a:ext cx="1714480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1857364"/>
            <a:ext cx="9001156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705225" algn="l"/>
              </a:tabLst>
            </a:pP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Зразок. </a:t>
            </a: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Минуло </a:t>
            </a: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uk-UA" sz="3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с.р</a:t>
            </a: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., </a:t>
            </a:r>
            <a:r>
              <a:rPr kumimoji="0" lang="uk-UA" sz="3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</a:t>
            </a: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.,</a:t>
            </a:r>
            <a:r>
              <a:rPr kumimoji="0" lang="uk-UA" sz="3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док.в.неперех</a:t>
            </a:r>
            <a:r>
              <a:rPr lang="uk-UA" sz="32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.,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705225" algn="l"/>
              </a:tabLst>
            </a:pPr>
            <a:r>
              <a:rPr lang="uk-UA" sz="32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</a:t>
            </a:r>
            <a:r>
              <a:rPr lang="uk-UA" sz="32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мин.ч</a:t>
            </a:r>
            <a:r>
              <a:rPr lang="uk-UA" sz="32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.,</a:t>
            </a:r>
            <a:r>
              <a:rPr kumimoji="0" lang="uk-UA" sz="3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дійсн.сп</a:t>
            </a: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.,</a:t>
            </a:r>
            <a:r>
              <a:rPr kumimoji="0" lang="uk-UA" sz="3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акт.ст</a:t>
            </a: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.,3ос.,</a:t>
            </a:r>
            <a:r>
              <a:rPr kumimoji="0" lang="uk-UA" sz="3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вираж</a:t>
            </a: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05225" algn="l"/>
              </a:tabLst>
            </a:pPr>
            <a:r>
              <a:rPr lang="uk-UA" sz="32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афіксом</a:t>
            </a: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05225" algn="l"/>
              </a:tabLst>
            </a:pPr>
            <a:r>
              <a:rPr kumimoji="0" lang="uk-UA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</a:t>
            </a:r>
            <a:r>
              <a:rPr kumimoji="0" lang="uk-UA" sz="3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uk-UA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Сонцеворотів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05225" algn="l"/>
              </a:tabLst>
            </a:pP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1в.</a:t>
            </a: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uk-U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людські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05225" algn="l"/>
              </a:tabLst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2в</a:t>
            </a: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uk-U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 усякого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05225" algn="l"/>
              </a:tabLst>
            </a:pP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3в.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uk-U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суворішим</a:t>
            </a:r>
            <a:endParaRPr kumimoji="0" lang="uk-UA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21429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05225" algn="l"/>
              </a:tabLst>
            </a:pP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Визначте граматичні значення змінюваних слів. З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’</a:t>
            </a: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ясуйте чим вони виражаються.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4714884"/>
            <a:ext cx="2500298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052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05225" algn="l"/>
              </a:tabLst>
            </a:pPr>
            <a:endParaRPr lang="uk-UA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052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Людські – </a:t>
            </a:r>
            <a:r>
              <a:rPr kumimoji="0" lang="uk-UA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</a:t>
            </a:r>
            <a:r>
              <a:rPr kumimoji="0" lang="uk-U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.,</a:t>
            </a:r>
            <a:r>
              <a:rPr kumimoji="0" lang="uk-UA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Н.в</a:t>
            </a:r>
            <a:r>
              <a:rPr kumimoji="0" lang="uk-U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., </a:t>
            </a:r>
            <a:r>
              <a:rPr kumimoji="0" lang="uk-UA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вираж</a:t>
            </a:r>
            <a:r>
              <a:rPr kumimoji="0" lang="uk-U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uk-UA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закін</a:t>
            </a:r>
            <a:r>
              <a:rPr kumimoji="0" lang="uk-U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05225" algn="l"/>
              </a:tabLst>
            </a:pPr>
            <a:r>
              <a:rPr kumimoji="0" lang="uk-U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705225" algn="l"/>
              </a:tabLst>
            </a:pPr>
            <a:r>
              <a:rPr kumimoji="0" lang="uk-U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 усякого </a:t>
            </a:r>
            <a:r>
              <a:rPr lang="uk-UA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ч. р</a:t>
            </a:r>
            <a:r>
              <a:rPr kumimoji="0" lang="uk-U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.,</a:t>
            </a:r>
            <a:r>
              <a:rPr kumimoji="0" lang="uk-UA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</a:t>
            </a:r>
            <a:r>
              <a:rPr kumimoji="0" lang="uk-U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.,</a:t>
            </a:r>
            <a:r>
              <a:rPr kumimoji="0" lang="uk-UA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Р.в</a:t>
            </a:r>
            <a:r>
              <a:rPr kumimoji="0" lang="uk-U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.,означальний,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05225" algn="l"/>
              </a:tabLst>
            </a:pPr>
            <a:r>
              <a:rPr lang="uk-UA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</a:t>
            </a:r>
            <a:r>
              <a:rPr kumimoji="0" lang="uk-U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вираж</a:t>
            </a:r>
            <a:r>
              <a:rPr kumimoji="0" lang="uk-U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службовим словом.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05225" algn="l"/>
              </a:tabLst>
            </a:pPr>
            <a:r>
              <a:rPr kumimoji="0" lang="uk-U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05225" algn="l"/>
              </a:tabLst>
            </a:pPr>
            <a:r>
              <a:rPr kumimoji="0" lang="uk-U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Суворішим – </a:t>
            </a:r>
            <a:r>
              <a:rPr kumimoji="0" lang="uk-UA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с.р</a:t>
            </a:r>
            <a:r>
              <a:rPr kumimoji="0" lang="uk-U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.,</a:t>
            </a:r>
            <a:r>
              <a:rPr kumimoji="0" lang="uk-UA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</a:t>
            </a:r>
            <a:r>
              <a:rPr kumimoji="0" lang="uk-U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.,</a:t>
            </a:r>
            <a:r>
              <a:rPr kumimoji="0" lang="uk-UA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О.в</a:t>
            </a:r>
            <a:r>
              <a:rPr kumimoji="0" lang="uk-U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.,вищий,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05225" algn="l"/>
              </a:tabLst>
            </a:pPr>
            <a:r>
              <a:rPr lang="uk-UA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</a:t>
            </a:r>
            <a:r>
              <a:rPr kumimoji="0" lang="uk-U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uk-UA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вираж</a:t>
            </a:r>
            <a:r>
              <a:rPr kumimoji="0" lang="uk-U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uk-UA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закін</a:t>
            </a:r>
            <a:r>
              <a:rPr kumimoji="0" lang="uk-U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uk-UA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5072074"/>
            <a:ext cx="214310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357166"/>
            <a:ext cx="9213272" cy="126188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304800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Arial Black" pitchFamily="34" charset="0"/>
                <a:cs typeface="Times New Roman" pitchFamily="18" charset="0"/>
              </a:rPr>
              <a:t>Повідомлення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Arial Black" pitchFamily="34" charset="0"/>
                <a:cs typeface="Times New Roman" pitchFamily="18" charset="0"/>
              </a:rPr>
              <a:t> </a:t>
            </a:r>
          </a:p>
          <a:p>
            <a:pPr lvl="0" indent="3048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Arial Black" pitchFamily="34" charset="0"/>
                <a:cs typeface="Times New Roman" pitchFamily="18" charset="0"/>
              </a:rPr>
              <a:t>Морфологічні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Arial Black" pitchFamily="34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Arial Black" pitchFamily="34" charset="0"/>
                <a:cs typeface="Times New Roman" pitchFamily="18" charset="0"/>
              </a:rPr>
              <a:t>засоби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Arial Black" pitchFamily="34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Arial Black" pitchFamily="34" charset="0"/>
                <a:cs typeface="Times New Roman" pitchFamily="18" charset="0"/>
              </a:rPr>
              <a:t>виразності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Arial Black" pitchFamily="34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Arial Black" pitchFamily="34" charset="0"/>
                <a:cs typeface="Times New Roman" pitchFamily="18" charset="0"/>
              </a:rPr>
              <a:t>мови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1928802"/>
            <a:ext cx="9144000" cy="45243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06625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Ці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співи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фантастичні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06625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Мелодії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містичні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—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066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очі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голубі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066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Усе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тобі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	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066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 голос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твій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співочий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066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усміх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твій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дівочий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06625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серці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будить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06625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Жагучих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мрій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066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Ніч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землю обняла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066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Шепочуть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вітер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вода,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066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  Заткалась зорями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імла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06625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urier New" pitchFamily="49" charset="0"/>
              </a:rPr>
              <a:t>                                                              На мирне поле сон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urier New" pitchFamily="49" charset="0"/>
              </a:rPr>
              <a:t>спада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urier New" pitchFamily="49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pic>
        <p:nvPicPr>
          <p:cNvPr id="4" name="Picture 6" descr="OW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4786322"/>
            <a:ext cx="2214578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61247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Морфологічні норми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—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це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правила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вживання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словозміни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частин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мови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</a:p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Кожна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конкретна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частина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мови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характеризується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власним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набором таких правил.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Слід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уважно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вивчати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морфологічні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норми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здобувати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практичні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навички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їх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застосування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оскільки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від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цього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залежить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те, яке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враження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справлятимете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на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співрозмовників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</a:p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Так,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людину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яка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плутає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кличний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відмінок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називним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неправильно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відмінює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числівники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</a:p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навряд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назвуть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знавцем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мови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6" descr="OW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5638800"/>
            <a:ext cx="1857356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-1" y="0"/>
            <a:ext cx="4429125" cy="683264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варіант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ylfaen" pitchFamily="18" charset="0"/>
                <a:cs typeface="Times New Roman" pitchFamily="18" charset="0"/>
              </a:rPr>
              <a:t>1.</a:t>
            </a: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ylfaen" pitchFamily="18" charset="0"/>
                <a:cs typeface="Times New Roman" pitchFamily="18" charset="0"/>
              </a:rPr>
              <a:t> Модальне слово вжито в рядку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ylfaen" pitchFamily="18" charset="0"/>
                <a:cs typeface="Times New Roman" pitchFamily="18" charset="0"/>
              </a:rPr>
              <a:t>       </a:t>
            </a: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ylfaen" pitchFamily="18" charset="0"/>
                <a:cs typeface="Times New Roman" pitchFamily="18" charset="0"/>
              </a:rPr>
              <a:t>А Він може це вивчити.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ylfaen" pitchFamily="18" charset="0"/>
                <a:cs typeface="Times New Roman" pitchFamily="18" charset="0"/>
              </a:rPr>
              <a:t>Б А може, це не так важко.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ylfaen" pitchFamily="18" charset="0"/>
                <a:cs typeface="Times New Roman" pitchFamily="18" charset="0"/>
              </a:rPr>
              <a:t>В Вона може здобути перемогу.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ylfaen" pitchFamily="18" charset="0"/>
                <a:cs typeface="Times New Roman" pitchFamily="18" charset="0"/>
              </a:rPr>
              <a:t>Г Вони могли б це вивчити.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2.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Словоформи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 одного слова подано в рядку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А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розряд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,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розрядник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,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розряду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,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розрядникові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Б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розрядити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,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наряджати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,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розряд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,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наряджений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В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розрядник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,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розрядники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,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розрядникові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,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розрядникам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розрядка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рознарядка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розрядки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рознарядки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3.Три значення має граматична категорія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А відмінка	В роду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Б часу	Г числа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4.До основних понять морфології належать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   </a:t>
            </a: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А суфікс, префікс, основа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Б словозміна, парадигма, словоформа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В словосполучення, слово, словоформа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Г речення, словосполучення, текст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5.Не має словоформ слово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А хороший	В добре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Б ходити	Г себе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6.Частини мови </a:t>
            </a: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/>
                <a:ea typeface="Bookman Old Style" pitchFamily="18" charset="0"/>
                <a:cs typeface="Times New Roman" pitchFamily="18" charset="0"/>
              </a:rPr>
              <a:t>—</a:t>
            </a: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це групи слів, об</a:t>
            </a: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/>
                <a:ea typeface="Bookman Old Style" pitchFamily="18" charset="0"/>
                <a:cs typeface="Times New Roman" pitchFamily="18" charset="0"/>
              </a:rPr>
              <a:t>’</a:t>
            </a: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єднані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</a:t>
            </a: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А спільними суфіксами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Б спільною синтаксичною роллю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В спільними словами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Г спільним звуковим складом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Усі частини мови повнозначні в рядку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А іменник, прикметник, сполучник, прислівник, числівник, займенник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Б іменник, прикметник, дієслово, прислівник, прийменник, займенник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В іменник, прикметник, дієслово, прислівник, числівник, за</a:t>
            </a: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/>
                <a:ea typeface="Bookman Old Style" pitchFamily="18" charset="0"/>
                <a:cs typeface="Times New Roman" pitchFamily="18" charset="0"/>
              </a:rPr>
              <a:t>­</a:t>
            </a: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йменник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Г іменник, прикметник, дієслово, прислівник, частка, </a:t>
            </a:r>
            <a:r>
              <a:rPr kumimoji="0" lang="uk-UA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займен</a:t>
            </a: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ник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8.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Граматичне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значення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відмінка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 в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усіх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граматичних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 формах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на­явне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 в словах рядка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А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переходити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,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черешні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,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прекрасної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,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воно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Б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черешні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,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прекрасної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,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воно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,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перехід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В прекрасно, черешня,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воно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,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перехід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Г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рясний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,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рясного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,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рясніти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,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ряснішати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9.Граматична категорія притаманна лише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     </a:t>
            </a: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А змінним частинам мови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Б незмінним частинам мови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В усім частинам мови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Г службовим частинам мови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10.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Граматична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будова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сучасної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української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літературної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мови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являє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 собою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А систему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словосполучень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мови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 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	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Б систему форм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слів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В систему форм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слів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і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речень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Г систему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речень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11.Установіть відповідність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1.іменники	А категорії часу, способу, особи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    2.дієслова	        Б категорії, роду (в однині), числа,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      3.займенники	відмінка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4.прикметники	   В категорії роду, числа, відмінка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 Г категорія відмінка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475018" y="0"/>
            <a:ext cx="4668982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варіант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1.Три значення має граматична категорія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А відмінка	В роду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Б часу	Г числа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2.Граматична категорія притаманна лише А змінним частинам мови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Б незмінним частинам мови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В усім частинам мови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Г службовим частинам мови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3.Основною одиницею морфології є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А слово	В речення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Б словосполучення	Г звук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4.До основних понять морфології належать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 А суфікс, префікс, основа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Б словозміна, парадигма, словоформа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В словосполучення, слово, словоформа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Г речення, словосполучення, текст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5.Не має словоформ слово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А хороший	В добре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Б ходити	Г себе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6.Частини мови </a:t>
            </a: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/>
                <a:ea typeface="Bookman Old Style" pitchFamily="18" charset="0"/>
                <a:cs typeface="Times New Roman" pitchFamily="18" charset="0"/>
              </a:rPr>
              <a:t>—</a:t>
            </a: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це групи слів, об</a:t>
            </a: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/>
                <a:ea typeface="Bookman Old Style" pitchFamily="18" charset="0"/>
                <a:cs typeface="Times New Roman" pitchFamily="18" charset="0"/>
              </a:rPr>
              <a:t>’</a:t>
            </a: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єднані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   А спільними суфіксами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Б спільною синтаксичною роллю 	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В спільними словами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Г спільним звуковим складом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ylfaen" pitchFamily="18" charset="0"/>
                <a:cs typeface="Times New Roman" pitchFamily="18" charset="0"/>
              </a:rPr>
              <a:t>7.Речення, що містить зразок вербалізації, подано в рядку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ylfaen" pitchFamily="18" charset="0"/>
                <a:cs typeface="Times New Roman" pitchFamily="18" charset="0"/>
              </a:rPr>
              <a:t>      </a:t>
            </a: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ylfaen" pitchFamily="18" charset="0"/>
                <a:cs typeface="Times New Roman" pitchFamily="18" charset="0"/>
              </a:rPr>
              <a:t> А Аз очей сльози кап.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ylfaen" pitchFamily="18" charset="0"/>
                <a:cs typeface="Times New Roman" pitchFamily="18" charset="0"/>
              </a:rPr>
              <a:t>Б Краплі дощу потрапляли на обличчя.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ylfaen" pitchFamily="18" charset="0"/>
                <a:cs typeface="Times New Roman" pitchFamily="18" charset="0"/>
              </a:rPr>
              <a:t>В «Кап-кап-кап», — озивається бурулька.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ylfaen" pitchFamily="18" charset="0"/>
                <a:cs typeface="Times New Roman" pitchFamily="18" charset="0"/>
              </a:rPr>
              <a:t>Г Почав накрапувати дощ.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ylfaen" pitchFamily="18" charset="0"/>
                <a:cs typeface="Times New Roman" pitchFamily="18" charset="0"/>
              </a:rPr>
              <a:t>8.Речення, що містить зразок ну мера </a:t>
            </a:r>
            <a:r>
              <a:rPr kumimoji="0" lang="uk-UA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ylfaen" pitchFamily="18" charset="0"/>
                <a:cs typeface="Times New Roman" pitchFamily="18" charset="0"/>
              </a:rPr>
              <a:t>лізації</a:t>
            </a: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ylfaen" pitchFamily="18" charset="0"/>
                <a:cs typeface="Times New Roman" pitchFamily="18" charset="0"/>
              </a:rPr>
              <a:t>, подано в рядку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ylfaen" pitchFamily="18" charset="0"/>
                <a:cs typeface="Times New Roman" pitchFamily="18" charset="0"/>
              </a:rPr>
              <a:t>       А </a:t>
            </a:r>
            <a:r>
              <a:rPr kumimoji="0" lang="uk-UA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ylfaen" pitchFamily="18" charset="0"/>
                <a:cs typeface="Times New Roman" pitchFamily="18" charset="0"/>
              </a:rPr>
              <a:t>.Богатирі</a:t>
            </a: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ylfaen" pitchFamily="18" charset="0"/>
                <a:cs typeface="Times New Roman" pitchFamily="18" charset="0"/>
              </a:rPr>
              <a:t> зійшлися помірятися силою.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ylfaen" pitchFamily="18" charset="0"/>
                <a:cs typeface="Times New Roman" pitchFamily="18" charset="0"/>
              </a:rPr>
              <a:t>Б. Учень перечитав силу книжок.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ylfaen" pitchFamily="18" charset="0"/>
                <a:cs typeface="Times New Roman" pitchFamily="18" charset="0"/>
              </a:rPr>
              <a:t>В. Велика хмара обіцяла сильний дощ.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ylfaen" pitchFamily="18" charset="0"/>
                <a:cs typeface="Times New Roman" pitchFamily="18" charset="0"/>
              </a:rPr>
              <a:t>Г </a:t>
            </a:r>
            <a:r>
              <a:rPr kumimoji="0" lang="uk-UA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ylfaen" pitchFamily="18" charset="0"/>
                <a:cs typeface="Times New Roman" pitchFamily="18" charset="0"/>
              </a:rPr>
              <a:t>.За</a:t>
            </a: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ylfaen" pitchFamily="18" charset="0"/>
                <a:cs typeface="Times New Roman" pitchFamily="18" charset="0"/>
              </a:rPr>
              <a:t> рік хлопці стали сильніші й спритніші.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9.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Граматична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будова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сучасної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української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літературної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мови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являє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 собою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А</a:t>
            </a: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.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 систему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словосполучень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мови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 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	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Б </a:t>
            </a: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.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систему форм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слів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В</a:t>
            </a: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.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 систему форм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слів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і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речень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Г</a:t>
            </a: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.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 систему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 Linotype" pitchFamily="18" charset="0"/>
                <a:cs typeface="Times New Roman" pitchFamily="18" charset="0"/>
              </a:rPr>
              <a:t>речень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10.Усі частини мови повнозначні в рядку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  А. іменник, прикметник, сполучник, прислівник,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прийменник ,займенник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  Б. іменник, прикметник, дієслово, прислівник,  займенник,числівник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  В. іменник, прикметник, дієслово, прислівник, числівник, частка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  Г. іменник, прикметник, дієслово, прислівник, частка, займенник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11.Установіть відповідність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1.іменники	А </a:t>
            </a:r>
            <a:r>
              <a:rPr kumimoji="0" lang="uk-UA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.категорії</a:t>
            </a: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часу, способу, особи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    2.дієслова	        Б. категорії, роду (в однині), числа,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      3.займенники	відмінка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4.прикметники	   В. категорії роду, числа, відмінка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  Г. категорія відмінка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  <a:tab pos="923925" algn="l"/>
              </a:tabLs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3" y="4143380"/>
            <a:ext cx="1517080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57158" y="0"/>
            <a:ext cx="8358182" cy="415498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115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115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Поясніть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відмінності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між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лексичним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граматичним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значенням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слова.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11150" algn="l"/>
              </a:tabLst>
            </a:pPr>
            <a:r>
              <a:rPr lang="ru-RU" sz="2400" dirty="0" smtClean="0">
                <a:latin typeface="Arial" pitchFamily="34" charset="0"/>
              </a:rPr>
              <a:t>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115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Назвіть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засоби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вираження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граматичних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значень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115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таке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граматична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категорія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11150" algn="l"/>
              </a:tabLst>
            </a:pPr>
            <a:r>
              <a:rPr lang="ru-RU" sz="2400" dirty="0" smtClean="0">
                <a:latin typeface="Arial" pitchFamily="34" charset="0"/>
              </a:rPr>
              <a:t>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вивчає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морфологія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115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Який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процес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називається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словозміною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115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Поясніть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значення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термінів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«словоформа», «парадигма».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115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Які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слова належать до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групи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модальних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256"/>
            <a:ext cx="2285984" cy="257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 descr="OW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4429132"/>
            <a:ext cx="2500330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 l="9375" t="3778" r="13145" b="9666"/>
          <a:stretch>
            <a:fillRect/>
          </a:stretch>
        </p:blipFill>
        <p:spPr bwMode="auto">
          <a:xfrm>
            <a:off x="7072330" y="4643446"/>
            <a:ext cx="1871662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1000108"/>
            <a:ext cx="778674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1.Скласти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казку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учн</a:t>
            </a:r>
            <a:r>
              <a:rPr kumimoji="0" lang="uk-U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uk-U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середніх класів «</a:t>
            </a:r>
            <a:r>
              <a:rPr kumimoji="0" lang="uk-UA" sz="4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Країна Морфологія</a:t>
            </a:r>
            <a:r>
              <a:rPr kumimoji="0" lang="uk-U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»  або</a:t>
            </a:r>
            <a:r>
              <a:rPr lang="uk-UA" sz="4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«</a:t>
            </a:r>
            <a:r>
              <a:rPr lang="uk-UA" sz="4000" b="1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Подорожуючи Іменником </a:t>
            </a:r>
            <a:r>
              <a:rPr lang="uk-UA" sz="4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»(усно).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2.Опрацювати теоретичний матеріал (с. 283-284 ).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4000" b="1" dirty="0" smtClean="0">
                <a:latin typeface="Calibri" pitchFamily="34" charset="0"/>
                <a:cs typeface="Times New Roman" pitchFamily="18" charset="0"/>
              </a:rPr>
              <a:t>3.Вправа 638(8,9р.)</a:t>
            </a:r>
            <a:endParaRPr kumimoji="0" lang="uk-UA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642938" y="428625"/>
            <a:ext cx="8286750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>
              <a:defRPr/>
            </a:pPr>
            <a:r>
              <a:rPr lang="uk-UA" sz="4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 незакінчених речень</a:t>
            </a:r>
            <a:endParaRPr lang="ru-RU" sz="4400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  <a:p>
            <a:pPr indent="450850" eaLnBrk="0" hangingPunct="0">
              <a:defRPr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eaLnBrk="0" hangingPunct="0">
              <a:defRPr/>
            </a:pPr>
            <a:r>
              <a:rPr lang="ru-RU" sz="4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uk-UA" sz="44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44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зрозумів</a:t>
            </a:r>
            <a:r>
              <a:rPr lang="ru-RU" sz="44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 indent="450850" eaLnBrk="0" hangingPunct="0">
              <a:defRPr/>
            </a:pPr>
            <a:endParaRPr lang="en-US" sz="4400" b="1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eaLnBrk="0" hangingPunct="0">
              <a:defRPr/>
            </a:pPr>
            <a:r>
              <a:rPr lang="ru-RU" sz="44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uk-UA" sz="44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44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4400" b="1" i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вмів</a:t>
            </a:r>
            <a:r>
              <a:rPr lang="ru-RU" sz="44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4400" b="1" i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тепер</a:t>
            </a:r>
            <a:r>
              <a:rPr lang="ru-RU" sz="44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вмію</a:t>
            </a:r>
            <a:r>
              <a:rPr lang="ru-RU" sz="44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br>
              <a:rPr lang="ru-RU" sz="44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indent="450850" eaLnBrk="0" hangingPunct="0">
              <a:defRPr/>
            </a:pPr>
            <a:r>
              <a:rPr lang="ru-RU" sz="44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uk-UA" sz="44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44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знав, а </a:t>
            </a:r>
            <a:r>
              <a:rPr lang="ru-RU" sz="4400" b="1" i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тепер</a:t>
            </a:r>
            <a:r>
              <a:rPr lang="ru-RU" sz="44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знаю...</a:t>
            </a:r>
            <a:br>
              <a:rPr lang="ru-RU" sz="44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indent="450850" eaLnBrk="0" hangingPunct="0">
              <a:defRPr/>
            </a:pPr>
            <a:r>
              <a:rPr lang="en-US" sz="44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--- Мене зацікавило…</a:t>
            </a:r>
            <a:endParaRPr lang="ru-RU" sz="4400" b="1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5214950"/>
            <a:ext cx="1714480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1200" algn="l"/>
              </a:tabLst>
            </a:pPr>
            <a:r>
              <a:rPr kumimoji="0" lang="uk-U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</a:t>
            </a:r>
            <a:r>
              <a:rPr kumimoji="0" lang="uk-UA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981200" algn="l"/>
              </a:tabLst>
            </a:pPr>
            <a:r>
              <a:rPr lang="uk-UA" sz="2800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.Повнозначні та службові частини мови. Вигуки та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981200" algn="l"/>
              </a:tabLst>
            </a:pPr>
            <a:r>
              <a:rPr lang="uk-UA" sz="2800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модальні слова. </a:t>
            </a:r>
            <a:r>
              <a:rPr kumimoji="0" lang="uk-UA" sz="28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Взаємоперехід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частин мови.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981200" algn="l"/>
              </a:tabLst>
            </a:pPr>
            <a:r>
              <a:rPr lang="uk-UA" sz="2800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З історії вивчення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частин мови.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1200" algn="l"/>
              </a:tabLst>
            </a:pPr>
            <a:r>
              <a:rPr lang="uk-UA" sz="2800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.Граматичні категорії, граматичні значення і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1200" algn="l"/>
              </a:tabLst>
            </a:pPr>
            <a:r>
              <a:rPr lang="uk-UA" sz="2800" b="1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2800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граматичні форми.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1200" algn="l"/>
              </a:tabLst>
            </a:pPr>
            <a:r>
              <a:rPr lang="uk-UA" sz="2800" b="1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2800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Основні способи вираження граматичних значень.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1200" algn="l"/>
              </a:tabLst>
            </a:pPr>
            <a:r>
              <a:rPr lang="uk-UA" sz="2800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.Основні поняття морфології.  Словозміна.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1200" algn="l"/>
              </a:tabLst>
            </a:pPr>
            <a:r>
              <a:rPr lang="uk-UA" sz="2800" b="1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2800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Парадигма. Словоформа.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981200" algn="l"/>
              </a:tabLst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4.Морфологічні засоби виразності мови.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981200" algn="l"/>
              </a:tabLst>
            </a:pPr>
            <a:r>
              <a:rPr lang="uk-UA" sz="2800" b="1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2800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Морфологічні норми.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1200" algn="l"/>
              </a:tabLst>
            </a:pP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6" descr="OW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857628"/>
            <a:ext cx="328611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14313" y="357188"/>
            <a:ext cx="8929687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eaLnBrk="0" hangingPunct="0"/>
            <a:r>
              <a:rPr lang="uk-UA" sz="4400" b="1" dirty="0">
                <a:solidFill>
                  <a:srgbClr val="0B5395"/>
                </a:solidFill>
                <a:latin typeface="Times New Roman" pitchFamily="18" charset="0"/>
                <a:cs typeface="Times New Roman" pitchFamily="18" charset="0"/>
              </a:rPr>
              <a:t>Метод незакінчених речень</a:t>
            </a:r>
            <a:endParaRPr lang="ru-RU" sz="4400" dirty="0">
              <a:solidFill>
                <a:srgbClr val="0B5395"/>
              </a:solidFill>
            </a:endParaRPr>
          </a:p>
          <a:p>
            <a:pPr indent="450850" eaLnBrk="0" hangingPunct="0"/>
            <a:r>
              <a:rPr lang="uk-UA" sz="4400" b="1" i="1" dirty="0" err="1">
                <a:solidFill>
                  <a:srgbClr val="546422"/>
                </a:solidFill>
                <a:latin typeface="Times New Roman" pitchFamily="18" charset="0"/>
                <a:cs typeface="Times New Roman" pitchFamily="18" charset="0"/>
              </a:rPr>
              <a:t>--На</a:t>
            </a:r>
            <a:r>
              <a:rPr lang="uk-UA" sz="4400" b="1" i="1" dirty="0">
                <a:solidFill>
                  <a:srgbClr val="546422"/>
                </a:solidFill>
                <a:latin typeface="Times New Roman" pitchFamily="18" charset="0"/>
                <a:cs typeface="Times New Roman" pitchFamily="18" charset="0"/>
              </a:rPr>
              <a:t> уроці ми повинні</a:t>
            </a:r>
          </a:p>
          <a:p>
            <a:pPr indent="450850" eaLnBrk="0" hangingPunct="0"/>
            <a:r>
              <a:rPr lang="uk-UA" sz="4400" b="1" i="1" dirty="0">
                <a:solidFill>
                  <a:srgbClr val="546422"/>
                </a:solidFill>
                <a:latin typeface="Times New Roman" pitchFamily="18" charset="0"/>
                <a:cs typeface="Times New Roman" pitchFamily="18" charset="0"/>
              </a:rPr>
              <a:t>розглянути</a:t>
            </a:r>
            <a:r>
              <a:rPr lang="uk-UA" sz="4400" b="1" i="1" dirty="0">
                <a:solidFill>
                  <a:srgbClr val="546422"/>
                </a:solidFill>
                <a:cs typeface="Times New Roman" pitchFamily="18" charset="0"/>
              </a:rPr>
              <a:t>…</a:t>
            </a:r>
            <a:endParaRPr lang="ru-RU" sz="4400" b="1" dirty="0">
              <a:solidFill>
                <a:srgbClr val="546422"/>
              </a:solidFill>
            </a:endParaRPr>
          </a:p>
          <a:p>
            <a:pPr indent="450850" eaLnBrk="0" hangingPunct="0"/>
            <a:r>
              <a:rPr lang="uk-UA" sz="4400" b="1" i="1" dirty="0" err="1">
                <a:solidFill>
                  <a:srgbClr val="546422"/>
                </a:solidFill>
                <a:latin typeface="Times New Roman" pitchFamily="18" charset="0"/>
                <a:cs typeface="Times New Roman" pitchFamily="18" charset="0"/>
              </a:rPr>
              <a:t>--На</a:t>
            </a:r>
            <a:r>
              <a:rPr lang="uk-UA" sz="4400" b="1" i="1" dirty="0">
                <a:solidFill>
                  <a:srgbClr val="546422"/>
                </a:solidFill>
                <a:latin typeface="Times New Roman" pitchFamily="18" charset="0"/>
                <a:cs typeface="Times New Roman" pitchFamily="18" charset="0"/>
              </a:rPr>
              <a:t> уроці ми повинні навчитися</a:t>
            </a:r>
            <a:r>
              <a:rPr lang="uk-UA" sz="4400" b="1" i="1" dirty="0">
                <a:solidFill>
                  <a:srgbClr val="546422"/>
                </a:solidFill>
                <a:cs typeface="Times New Roman" pitchFamily="18" charset="0"/>
              </a:rPr>
              <a:t>…</a:t>
            </a:r>
            <a:endParaRPr lang="ru-RU" sz="4400" b="1" dirty="0">
              <a:solidFill>
                <a:srgbClr val="546422"/>
              </a:solidFill>
            </a:endParaRPr>
          </a:p>
          <a:p>
            <a:pPr indent="450850" eaLnBrk="0" hangingPunct="0"/>
            <a:r>
              <a:rPr lang="uk-UA" sz="4400" b="1" i="1" dirty="0" err="1">
                <a:solidFill>
                  <a:srgbClr val="546422"/>
                </a:solidFill>
                <a:latin typeface="Times New Roman" pitchFamily="18" charset="0"/>
                <a:cs typeface="Times New Roman" pitchFamily="18" charset="0"/>
              </a:rPr>
              <a:t>--На</a:t>
            </a:r>
            <a:r>
              <a:rPr lang="uk-UA" sz="4400" b="1" i="1" dirty="0">
                <a:solidFill>
                  <a:srgbClr val="546422"/>
                </a:solidFill>
                <a:latin typeface="Times New Roman" pitchFamily="18" charset="0"/>
                <a:cs typeface="Times New Roman" pitchFamily="18" charset="0"/>
              </a:rPr>
              <a:t> уроці ми повинні розвивати</a:t>
            </a:r>
            <a:r>
              <a:rPr lang="uk-UA" sz="4400" b="1" i="1" dirty="0">
                <a:solidFill>
                  <a:srgbClr val="546422"/>
                </a:solidFill>
                <a:cs typeface="Times New Roman" pitchFamily="18" charset="0"/>
              </a:rPr>
              <a:t>…</a:t>
            </a:r>
            <a:endParaRPr lang="uk-UA" sz="4400" b="1" dirty="0">
              <a:solidFill>
                <a:srgbClr val="546422"/>
              </a:solidFill>
            </a:endParaRPr>
          </a:p>
        </p:txBody>
      </p:sp>
      <p:pic>
        <p:nvPicPr>
          <p:cNvPr id="3" name="Picture 6" descr="OW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1571612"/>
            <a:ext cx="3286116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9" y="928672"/>
          <a:ext cx="8286807" cy="5353080"/>
        </p:xfrm>
        <a:graphic>
          <a:graphicData uri="http://schemas.openxmlformats.org/drawingml/2006/table">
            <a:tbl>
              <a:tblPr/>
              <a:tblGrid>
                <a:gridCol w="1893171"/>
                <a:gridCol w="1888503"/>
                <a:gridCol w="1764781"/>
                <a:gridCol w="1400800"/>
                <a:gridCol w="1339552"/>
              </a:tblGrid>
              <a:tr h="1000130">
                <a:tc>
                  <a:txBody>
                    <a:bodyPr/>
                    <a:lstStyle/>
                    <a:p>
                      <a:pPr marL="3302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3302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2800" dirty="0" smtClean="0"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3302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3302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Times New Roman"/>
                          <a:ea typeface="Calibri"/>
                          <a:cs typeface="Century Schoolbook"/>
                        </a:rPr>
                        <a:t>     </a:t>
                      </a:r>
                      <a:r>
                        <a:rPr lang="ru-RU" sz="4000" dirty="0" err="1" smtClean="0">
                          <a:latin typeface="Times New Roman"/>
                          <a:ea typeface="Calibri"/>
                          <a:cs typeface="Century Schoolbook"/>
                        </a:rPr>
                        <a:t>Змінні</a:t>
                      </a:r>
                      <a:endParaRPr lang="ru-RU" sz="4000" dirty="0">
                        <a:latin typeface="Century Schoolbook"/>
                        <a:ea typeface="Calibri"/>
                        <a:cs typeface="Century Schoolbook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2827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12827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12827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2800" baseline="0" dirty="0" smtClean="0"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12827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uk-UA" sz="2800" baseline="0" dirty="0" smtClean="0">
                          <a:latin typeface="Times New Roman"/>
                          <a:ea typeface="Calibri"/>
                          <a:cs typeface="Century Schoolbook"/>
                        </a:rPr>
                        <a:t>      </a:t>
                      </a:r>
                      <a:endParaRPr lang="ru-RU" sz="2800" dirty="0" smtClean="0"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12827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err="1" smtClean="0">
                          <a:latin typeface="Times New Roman"/>
                          <a:ea typeface="Calibri"/>
                          <a:cs typeface="Century Schoolbook"/>
                        </a:rPr>
                        <a:t>Незмінні</a:t>
                      </a:r>
                      <a:endParaRPr lang="ru-RU" sz="4000" dirty="0" smtClean="0"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12827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900" dirty="0" smtClean="0">
                        <a:latin typeface="Century Schoolbook"/>
                        <a:ea typeface="Calibri"/>
                        <a:cs typeface="Century Schoolbook"/>
                      </a:endParaRPr>
                    </a:p>
                    <a:p>
                      <a:pPr marL="12827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entury Schoolbook"/>
                        <a:ea typeface="Calibri"/>
                        <a:cs typeface="Century Schoolbook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2827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entury Schoolbook"/>
                        <a:ea typeface="Calibri"/>
                        <a:cs typeface="Century Schoolbook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14446">
                <a:tc>
                  <a:txBody>
                    <a:bodyPr/>
                    <a:lstStyle/>
                    <a:p>
                      <a:pPr marL="2159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2159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2159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2159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2159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Century Schoolbook"/>
                        </a:rPr>
                        <a:t>   </a:t>
                      </a:r>
                      <a:r>
                        <a:rPr lang="ru-RU" sz="2400" dirty="0" err="1" smtClean="0">
                          <a:latin typeface="Times New Roman"/>
                          <a:ea typeface="Calibri"/>
                          <a:cs typeface="Century Schoolbook"/>
                        </a:rPr>
                        <a:t>Самостійні</a:t>
                      </a:r>
                      <a:endParaRPr lang="ru-RU" sz="2400" dirty="0">
                        <a:latin typeface="Century Schoolbook"/>
                        <a:ea typeface="Calibri"/>
                        <a:cs typeface="Century Schoolbook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32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2032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2032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Century Schoolbook"/>
                        </a:rPr>
                        <a:t>         </a:t>
                      </a:r>
                    </a:p>
                    <a:p>
                      <a:pPr marL="2032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3200" baseline="0" dirty="0" smtClean="0">
                          <a:latin typeface="Times New Roman"/>
                          <a:ea typeface="Calibri"/>
                          <a:cs typeface="Century Schoolbook"/>
                        </a:rPr>
                        <a:t>      </a:t>
                      </a:r>
                    </a:p>
                    <a:p>
                      <a:pPr marL="2032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3200" baseline="0" dirty="0" smtClean="0">
                          <a:latin typeface="Times New Roman"/>
                          <a:ea typeface="Calibri"/>
                          <a:cs typeface="Century Schoolbook"/>
                        </a:rPr>
                        <a:t> </a:t>
                      </a:r>
                      <a:r>
                        <a:rPr lang="ru-RU" sz="2400" dirty="0" err="1" smtClean="0">
                          <a:latin typeface="Times New Roman"/>
                          <a:ea typeface="Calibri"/>
                          <a:cs typeface="Century Schoolbook"/>
                        </a:rPr>
                        <a:t>Самостійні</a:t>
                      </a:r>
                      <a:endParaRPr lang="ru-RU" sz="2400" dirty="0">
                        <a:latin typeface="Century Schoolbook"/>
                        <a:ea typeface="Calibri"/>
                        <a:cs typeface="Century Schoolbook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2540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2540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2540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2540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Century Schoolbook"/>
                        </a:rPr>
                        <a:t> 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Century Schoolbook"/>
                        </a:rPr>
                        <a:t> </a:t>
                      </a:r>
                      <a:r>
                        <a:rPr lang="ru-RU" sz="2400" dirty="0" err="1" smtClean="0">
                          <a:latin typeface="Times New Roman"/>
                          <a:ea typeface="Calibri"/>
                          <a:cs typeface="Century Schoolbook"/>
                        </a:rPr>
                        <a:t>Службові</a:t>
                      </a:r>
                      <a:endParaRPr lang="ru-RU" sz="2400" dirty="0">
                        <a:latin typeface="Century Schoolbook"/>
                        <a:ea typeface="Calibri"/>
                        <a:cs typeface="Century Schoolbook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3200" dirty="0" smtClean="0"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3429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3200" dirty="0" smtClean="0"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3429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3200" dirty="0" smtClean="0"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3429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3200" dirty="0" smtClean="0">
                        <a:latin typeface="Times New Roman"/>
                        <a:ea typeface="Calibri"/>
                        <a:cs typeface="Century Schoolbook"/>
                      </a:endParaRPr>
                    </a:p>
                    <a:p>
                      <a:pPr marL="3429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Century Schoolbook"/>
                        </a:rPr>
                        <a:t>   </a:t>
                      </a:r>
                      <a:r>
                        <a:rPr lang="ru-RU" sz="2400" dirty="0" err="1" smtClean="0">
                          <a:latin typeface="Times New Roman"/>
                          <a:ea typeface="Calibri"/>
                          <a:cs typeface="Century Schoolbook"/>
                        </a:rPr>
                        <a:t>Вигук</a:t>
                      </a:r>
                      <a:endParaRPr lang="ru-RU" sz="2400" dirty="0">
                        <a:latin typeface="Century Schoolbook"/>
                        <a:ea typeface="Calibri"/>
                        <a:cs typeface="Century Schoolbook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863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entury Schoolbook"/>
                        <a:ea typeface="Calibri"/>
                        <a:cs typeface="Century Schoolbook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71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6412" y="4679950"/>
            <a:ext cx="2206609" cy="2168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85918" y="2143117"/>
            <a:ext cx="6000792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1200" algn="l"/>
              </a:tabLst>
            </a:pPr>
            <a:r>
              <a:rPr kumimoji="0" lang="uk-UA" sz="6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1200" algn="l"/>
              </a:tabLst>
            </a:pPr>
            <a:r>
              <a:rPr lang="uk-UA" sz="6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6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1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643306" y="274638"/>
            <a:ext cx="5500694" cy="14398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Чи ти задумувавсь, </a:t>
            </a:r>
            <a:r>
              <a:rPr kumimoji="0" lang="uk-UA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відкіль</a:t>
            </a: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оті у нашій мові злитки золоті.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Д.</a:t>
            </a:r>
            <a:r>
              <a:rPr kumimoji="0" lang="uk-UA" sz="2800" b="1" i="0" u="none" strike="noStrike" kern="1200" cap="none" spc="0" normalizeH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Білоус.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827088" y="2854325"/>
            <a:ext cx="649287" cy="1727200"/>
            <a:chOff x="567" y="1797"/>
            <a:chExt cx="409" cy="1088"/>
          </a:xfrm>
        </p:grpSpPr>
        <p:sp>
          <p:nvSpPr>
            <p:cNvPr id="9" name="Oval 4"/>
            <p:cNvSpPr>
              <a:spLocks noChangeArrowheads="1"/>
            </p:cNvSpPr>
            <p:nvPr/>
          </p:nvSpPr>
          <p:spPr bwMode="auto">
            <a:xfrm>
              <a:off x="567" y="1797"/>
              <a:ext cx="409" cy="1088"/>
            </a:xfrm>
            <a:prstGeom prst="ellips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 rot="10800000">
              <a:off x="600" y="2021"/>
              <a:ext cx="289" cy="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r>
                <a:rPr lang="uk-UA" b="1">
                  <a:solidFill>
                    <a:srgbClr val="993300"/>
                  </a:solidFill>
                </a:rPr>
                <a:t>іменник</a:t>
              </a:r>
              <a:endParaRPr lang="ru-RU" b="1">
                <a:solidFill>
                  <a:srgbClr val="993300"/>
                </a:solidFill>
              </a:endParaRPr>
            </a:p>
          </p:txBody>
        </p:sp>
      </p:grpSp>
      <p:grpSp>
        <p:nvGrpSpPr>
          <p:cNvPr id="11" name="Group 42"/>
          <p:cNvGrpSpPr>
            <a:grpSpLocks/>
          </p:cNvGrpSpPr>
          <p:nvPr/>
        </p:nvGrpSpPr>
        <p:grpSpPr bwMode="auto">
          <a:xfrm>
            <a:off x="1690688" y="2781300"/>
            <a:ext cx="649287" cy="1727200"/>
            <a:chOff x="1020" y="1797"/>
            <a:chExt cx="409" cy="1088"/>
          </a:xfrm>
        </p:grpSpPr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1020" y="1797"/>
              <a:ext cx="409" cy="1088"/>
            </a:xfrm>
            <a:prstGeom prst="ellips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 rot="10800000">
              <a:off x="1052" y="1895"/>
              <a:ext cx="289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r>
                <a:rPr lang="uk-UA" b="1">
                  <a:solidFill>
                    <a:srgbClr val="993300"/>
                  </a:solidFill>
                </a:rPr>
                <a:t>прикметник</a:t>
              </a:r>
              <a:endParaRPr lang="ru-RU" b="1">
                <a:solidFill>
                  <a:srgbClr val="993300"/>
                </a:solidFill>
              </a:endParaRPr>
            </a:p>
          </p:txBody>
        </p:sp>
      </p:grpSp>
      <p:grpSp>
        <p:nvGrpSpPr>
          <p:cNvPr id="14" name="Group 41"/>
          <p:cNvGrpSpPr>
            <a:grpSpLocks/>
          </p:cNvGrpSpPr>
          <p:nvPr/>
        </p:nvGrpSpPr>
        <p:grpSpPr bwMode="auto">
          <a:xfrm>
            <a:off x="2482850" y="2781300"/>
            <a:ext cx="649288" cy="1727200"/>
            <a:chOff x="1474" y="1797"/>
            <a:chExt cx="409" cy="1088"/>
          </a:xfrm>
        </p:grpSpPr>
        <p:sp>
          <p:nvSpPr>
            <p:cNvPr id="15" name="Oval 11"/>
            <p:cNvSpPr>
              <a:spLocks noChangeArrowheads="1"/>
            </p:cNvSpPr>
            <p:nvPr/>
          </p:nvSpPr>
          <p:spPr bwMode="auto">
            <a:xfrm>
              <a:off x="1474" y="1797"/>
              <a:ext cx="409" cy="1088"/>
            </a:xfrm>
            <a:prstGeom prst="ellips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 rot="10800000">
              <a:off x="1506" y="1925"/>
              <a:ext cx="289" cy="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r>
                <a:rPr lang="uk-UA" b="1">
                  <a:solidFill>
                    <a:srgbClr val="993300"/>
                  </a:solidFill>
                </a:rPr>
                <a:t>числівник</a:t>
              </a:r>
              <a:endParaRPr lang="ru-RU" b="1">
                <a:solidFill>
                  <a:srgbClr val="993300"/>
                </a:solidFill>
              </a:endParaRPr>
            </a:p>
          </p:txBody>
        </p:sp>
      </p:grpSp>
      <p:grpSp>
        <p:nvGrpSpPr>
          <p:cNvPr id="17" name="Group 40"/>
          <p:cNvGrpSpPr>
            <a:grpSpLocks/>
          </p:cNvGrpSpPr>
          <p:nvPr/>
        </p:nvGrpSpPr>
        <p:grpSpPr bwMode="auto">
          <a:xfrm>
            <a:off x="3346450" y="2781300"/>
            <a:ext cx="649288" cy="1727200"/>
            <a:chOff x="1927" y="1797"/>
            <a:chExt cx="409" cy="1088"/>
          </a:xfrm>
        </p:grpSpPr>
        <p:sp>
          <p:nvSpPr>
            <p:cNvPr id="18" name="Oval 14"/>
            <p:cNvSpPr>
              <a:spLocks noChangeArrowheads="1"/>
            </p:cNvSpPr>
            <p:nvPr/>
          </p:nvSpPr>
          <p:spPr bwMode="auto">
            <a:xfrm>
              <a:off x="1927" y="1797"/>
              <a:ext cx="409" cy="1088"/>
            </a:xfrm>
            <a:prstGeom prst="ellips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 rot="10800000">
              <a:off x="1980" y="1918"/>
              <a:ext cx="289" cy="8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r>
                <a:rPr lang="uk-UA" b="1" dirty="0">
                  <a:solidFill>
                    <a:srgbClr val="993300"/>
                  </a:solidFill>
                </a:rPr>
                <a:t>займенник</a:t>
              </a:r>
              <a:endParaRPr lang="ru-RU" b="1" dirty="0">
                <a:solidFill>
                  <a:srgbClr val="993300"/>
                </a:solidFill>
              </a:endParaRPr>
            </a:p>
          </p:txBody>
        </p:sp>
      </p:grpSp>
      <p:grpSp>
        <p:nvGrpSpPr>
          <p:cNvPr id="20" name="Group 39"/>
          <p:cNvGrpSpPr>
            <a:grpSpLocks/>
          </p:cNvGrpSpPr>
          <p:nvPr/>
        </p:nvGrpSpPr>
        <p:grpSpPr bwMode="auto">
          <a:xfrm>
            <a:off x="4138613" y="2781300"/>
            <a:ext cx="649287" cy="1727200"/>
            <a:chOff x="2380" y="1797"/>
            <a:chExt cx="409" cy="1088"/>
          </a:xfrm>
        </p:grpSpPr>
        <p:sp>
          <p:nvSpPr>
            <p:cNvPr id="21" name="Oval 17"/>
            <p:cNvSpPr>
              <a:spLocks noChangeArrowheads="1"/>
            </p:cNvSpPr>
            <p:nvPr/>
          </p:nvSpPr>
          <p:spPr bwMode="auto">
            <a:xfrm>
              <a:off x="2380" y="1797"/>
              <a:ext cx="409" cy="1088"/>
            </a:xfrm>
            <a:prstGeom prst="ellips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 rot="10800000">
              <a:off x="2412" y="1936"/>
              <a:ext cx="289" cy="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r>
                <a:rPr lang="uk-UA" b="1">
                  <a:solidFill>
                    <a:srgbClr val="993300"/>
                  </a:solidFill>
                </a:rPr>
                <a:t>дієслово</a:t>
              </a:r>
              <a:endParaRPr lang="ru-RU" b="1">
                <a:solidFill>
                  <a:srgbClr val="993300"/>
                </a:solidFill>
              </a:endParaRPr>
            </a:p>
          </p:txBody>
        </p:sp>
      </p:grpSp>
      <p:grpSp>
        <p:nvGrpSpPr>
          <p:cNvPr id="23" name="Group 38"/>
          <p:cNvGrpSpPr>
            <a:grpSpLocks/>
          </p:cNvGrpSpPr>
          <p:nvPr/>
        </p:nvGrpSpPr>
        <p:grpSpPr bwMode="auto">
          <a:xfrm>
            <a:off x="5002213" y="2781300"/>
            <a:ext cx="649287" cy="1727200"/>
            <a:chOff x="2834" y="1797"/>
            <a:chExt cx="409" cy="1088"/>
          </a:xfrm>
        </p:grpSpPr>
        <p:sp>
          <p:nvSpPr>
            <p:cNvPr id="24" name="Oval 20"/>
            <p:cNvSpPr>
              <a:spLocks noChangeArrowheads="1"/>
            </p:cNvSpPr>
            <p:nvPr/>
          </p:nvSpPr>
          <p:spPr bwMode="auto">
            <a:xfrm>
              <a:off x="2834" y="1797"/>
              <a:ext cx="409" cy="1088"/>
            </a:xfrm>
            <a:prstGeom prst="ellips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25" name="Text Box 21"/>
            <p:cNvSpPr txBox="1">
              <a:spLocks noChangeArrowheads="1"/>
            </p:cNvSpPr>
            <p:nvPr/>
          </p:nvSpPr>
          <p:spPr bwMode="auto">
            <a:xfrm rot="10800000">
              <a:off x="2866" y="1880"/>
              <a:ext cx="289" cy="8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r>
                <a:rPr lang="uk-UA" b="1">
                  <a:solidFill>
                    <a:srgbClr val="993300"/>
                  </a:solidFill>
                </a:rPr>
                <a:t>прислівник</a:t>
              </a:r>
              <a:endParaRPr lang="ru-RU" b="1">
                <a:solidFill>
                  <a:srgbClr val="993300"/>
                </a:solidFill>
              </a:endParaRPr>
            </a:p>
          </p:txBody>
        </p:sp>
      </p:grpSp>
      <p:grpSp>
        <p:nvGrpSpPr>
          <p:cNvPr id="26" name="Group 37"/>
          <p:cNvGrpSpPr>
            <a:grpSpLocks/>
          </p:cNvGrpSpPr>
          <p:nvPr/>
        </p:nvGrpSpPr>
        <p:grpSpPr bwMode="auto">
          <a:xfrm>
            <a:off x="5794375" y="2781300"/>
            <a:ext cx="649288" cy="1727200"/>
            <a:chOff x="3380" y="1752"/>
            <a:chExt cx="409" cy="1088"/>
          </a:xfrm>
        </p:grpSpPr>
        <p:sp>
          <p:nvSpPr>
            <p:cNvPr id="27" name="Oval 23"/>
            <p:cNvSpPr>
              <a:spLocks noChangeArrowheads="1"/>
            </p:cNvSpPr>
            <p:nvPr/>
          </p:nvSpPr>
          <p:spPr bwMode="auto">
            <a:xfrm>
              <a:off x="3380" y="1752"/>
              <a:ext cx="409" cy="1088"/>
            </a:xfrm>
            <a:prstGeom prst="ellips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28" name="Text Box 24"/>
            <p:cNvSpPr txBox="1">
              <a:spLocks noChangeArrowheads="1"/>
            </p:cNvSpPr>
            <p:nvPr/>
          </p:nvSpPr>
          <p:spPr bwMode="auto">
            <a:xfrm rot="10800000">
              <a:off x="3412" y="1817"/>
              <a:ext cx="289" cy="9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r>
                <a:rPr lang="uk-UA" b="1">
                  <a:solidFill>
                    <a:srgbClr val="993300"/>
                  </a:solidFill>
                </a:rPr>
                <a:t>прийменник</a:t>
              </a:r>
              <a:endParaRPr lang="ru-RU" b="1">
                <a:solidFill>
                  <a:srgbClr val="993300"/>
                </a:solidFill>
              </a:endParaRPr>
            </a:p>
          </p:txBody>
        </p:sp>
      </p:grpSp>
      <p:grpSp>
        <p:nvGrpSpPr>
          <p:cNvPr id="29" name="Group 36"/>
          <p:cNvGrpSpPr>
            <a:grpSpLocks/>
          </p:cNvGrpSpPr>
          <p:nvPr/>
        </p:nvGrpSpPr>
        <p:grpSpPr bwMode="auto">
          <a:xfrm>
            <a:off x="6586538" y="2781300"/>
            <a:ext cx="649287" cy="1727200"/>
            <a:chOff x="3833" y="1752"/>
            <a:chExt cx="409" cy="1088"/>
          </a:xfrm>
        </p:grpSpPr>
        <p:sp>
          <p:nvSpPr>
            <p:cNvPr id="30" name="Oval 26"/>
            <p:cNvSpPr>
              <a:spLocks noChangeArrowheads="1"/>
            </p:cNvSpPr>
            <p:nvPr/>
          </p:nvSpPr>
          <p:spPr bwMode="auto">
            <a:xfrm>
              <a:off x="3833" y="1752"/>
              <a:ext cx="409" cy="1088"/>
            </a:xfrm>
            <a:prstGeom prst="ellips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1" name="Text Box 27"/>
            <p:cNvSpPr txBox="1">
              <a:spLocks noChangeArrowheads="1"/>
            </p:cNvSpPr>
            <p:nvPr/>
          </p:nvSpPr>
          <p:spPr bwMode="auto">
            <a:xfrm rot="10800000">
              <a:off x="3865" y="1888"/>
              <a:ext cx="289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pPr algn="ctr"/>
              <a:r>
                <a:rPr lang="uk-UA" b="1">
                  <a:solidFill>
                    <a:srgbClr val="993300"/>
                  </a:solidFill>
                </a:rPr>
                <a:t>сполучник</a:t>
              </a:r>
              <a:endParaRPr lang="ru-RU" b="1">
                <a:solidFill>
                  <a:srgbClr val="993300"/>
                </a:solidFill>
              </a:endParaRPr>
            </a:p>
          </p:txBody>
        </p:sp>
      </p:grpSp>
      <p:grpSp>
        <p:nvGrpSpPr>
          <p:cNvPr id="32" name="Group 35"/>
          <p:cNvGrpSpPr>
            <a:grpSpLocks/>
          </p:cNvGrpSpPr>
          <p:nvPr/>
        </p:nvGrpSpPr>
        <p:grpSpPr bwMode="auto">
          <a:xfrm>
            <a:off x="7378700" y="2781300"/>
            <a:ext cx="649288" cy="1727200"/>
            <a:chOff x="4287" y="1752"/>
            <a:chExt cx="409" cy="1088"/>
          </a:xfrm>
        </p:grpSpPr>
        <p:sp>
          <p:nvSpPr>
            <p:cNvPr id="33" name="Oval 29"/>
            <p:cNvSpPr>
              <a:spLocks noChangeArrowheads="1"/>
            </p:cNvSpPr>
            <p:nvPr/>
          </p:nvSpPr>
          <p:spPr bwMode="auto">
            <a:xfrm>
              <a:off x="4287" y="1752"/>
              <a:ext cx="409" cy="1088"/>
            </a:xfrm>
            <a:prstGeom prst="ellips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4" name="Text Box 30"/>
            <p:cNvSpPr txBox="1">
              <a:spLocks noChangeArrowheads="1"/>
            </p:cNvSpPr>
            <p:nvPr/>
          </p:nvSpPr>
          <p:spPr bwMode="auto">
            <a:xfrm rot="10800000">
              <a:off x="4321" y="2071"/>
              <a:ext cx="289" cy="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r>
                <a:rPr lang="uk-UA" b="1">
                  <a:solidFill>
                    <a:srgbClr val="993300"/>
                  </a:solidFill>
                </a:rPr>
                <a:t>частка</a:t>
              </a:r>
              <a:endParaRPr lang="ru-RU" b="1">
                <a:solidFill>
                  <a:srgbClr val="993300"/>
                </a:solidFill>
              </a:endParaRPr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8170863" y="2781300"/>
            <a:ext cx="649287" cy="1727200"/>
            <a:chOff x="4876" y="1752"/>
            <a:chExt cx="409" cy="1088"/>
          </a:xfrm>
        </p:grpSpPr>
        <p:sp>
          <p:nvSpPr>
            <p:cNvPr id="36" name="Oval 32"/>
            <p:cNvSpPr>
              <a:spLocks noChangeArrowheads="1"/>
            </p:cNvSpPr>
            <p:nvPr/>
          </p:nvSpPr>
          <p:spPr bwMode="auto">
            <a:xfrm>
              <a:off x="4876" y="1752"/>
              <a:ext cx="409" cy="1088"/>
            </a:xfrm>
            <a:prstGeom prst="ellips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7" name="Text Box 33"/>
            <p:cNvSpPr txBox="1">
              <a:spLocks noChangeArrowheads="1"/>
            </p:cNvSpPr>
            <p:nvPr/>
          </p:nvSpPr>
          <p:spPr bwMode="auto">
            <a:xfrm rot="10800000">
              <a:off x="4921" y="2069"/>
              <a:ext cx="289" cy="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pPr algn="ctr"/>
              <a:r>
                <a:rPr lang="uk-UA" b="1">
                  <a:solidFill>
                    <a:srgbClr val="993300"/>
                  </a:solidFill>
                </a:rPr>
                <a:t>вигук</a:t>
              </a:r>
              <a:endParaRPr lang="ru-RU" b="1">
                <a:solidFill>
                  <a:srgbClr val="993300"/>
                </a:solidFill>
              </a:endParaRPr>
            </a:p>
          </p:txBody>
        </p:sp>
      </p:grpSp>
      <p:sp>
        <p:nvSpPr>
          <p:cNvPr id="38" name="AutoShape 44"/>
          <p:cNvSpPr>
            <a:spLocks/>
          </p:cNvSpPr>
          <p:nvPr/>
        </p:nvSpPr>
        <p:spPr bwMode="auto">
          <a:xfrm rot="16200000">
            <a:off x="2573338" y="422275"/>
            <a:ext cx="541337" cy="4176713"/>
          </a:xfrm>
          <a:prstGeom prst="rightBrace">
            <a:avLst>
              <a:gd name="adj1" fmla="val 64296"/>
              <a:gd name="adj2" fmla="val 50000"/>
            </a:avLst>
          </a:prstGeom>
          <a:noFill/>
          <a:ln w="31750">
            <a:solidFill>
              <a:srgbClr val="66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" name="AutoShape 45"/>
          <p:cNvSpPr>
            <a:spLocks/>
          </p:cNvSpPr>
          <p:nvPr/>
        </p:nvSpPr>
        <p:spPr bwMode="auto">
          <a:xfrm rot="16200000">
            <a:off x="6731794" y="584994"/>
            <a:ext cx="541337" cy="3851275"/>
          </a:xfrm>
          <a:prstGeom prst="rightBrace">
            <a:avLst>
              <a:gd name="adj1" fmla="val 59286"/>
              <a:gd name="adj2" fmla="val 50000"/>
            </a:avLst>
          </a:prstGeom>
          <a:noFill/>
          <a:ln w="31750">
            <a:solidFill>
              <a:srgbClr val="66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46"/>
          <p:cNvSpPr>
            <a:spLocks/>
          </p:cNvSpPr>
          <p:nvPr/>
        </p:nvSpPr>
        <p:spPr bwMode="auto">
          <a:xfrm rot="5400000">
            <a:off x="2968625" y="2439988"/>
            <a:ext cx="541338" cy="4824412"/>
          </a:xfrm>
          <a:prstGeom prst="rightBrace">
            <a:avLst>
              <a:gd name="adj1" fmla="val 74267"/>
              <a:gd name="adj2" fmla="val 50000"/>
            </a:avLst>
          </a:prstGeom>
          <a:noFill/>
          <a:ln w="31750">
            <a:solidFill>
              <a:srgbClr val="66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47"/>
          <p:cNvSpPr>
            <a:spLocks/>
          </p:cNvSpPr>
          <p:nvPr/>
        </p:nvSpPr>
        <p:spPr bwMode="auto">
          <a:xfrm rot="5400000">
            <a:off x="6641306" y="3807619"/>
            <a:ext cx="541338" cy="2089150"/>
          </a:xfrm>
          <a:prstGeom prst="rightBrace">
            <a:avLst>
              <a:gd name="adj1" fmla="val 32160"/>
              <a:gd name="adj2" fmla="val 50000"/>
            </a:avLst>
          </a:prstGeom>
          <a:noFill/>
          <a:ln w="31750">
            <a:solidFill>
              <a:srgbClr val="66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AutoShape 48"/>
          <p:cNvSpPr>
            <a:spLocks/>
          </p:cNvSpPr>
          <p:nvPr/>
        </p:nvSpPr>
        <p:spPr bwMode="auto">
          <a:xfrm rot="5400000">
            <a:off x="8208962" y="4473576"/>
            <a:ext cx="576263" cy="792162"/>
          </a:xfrm>
          <a:prstGeom prst="rightBrace">
            <a:avLst>
              <a:gd name="adj1" fmla="val 11455"/>
              <a:gd name="adj2" fmla="val 50000"/>
            </a:avLst>
          </a:prstGeom>
          <a:noFill/>
          <a:ln w="31750">
            <a:solidFill>
              <a:srgbClr val="66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Rectangle 49"/>
          <p:cNvSpPr>
            <a:spLocks noChangeArrowheads="1"/>
          </p:cNvSpPr>
          <p:nvPr/>
        </p:nvSpPr>
        <p:spPr bwMode="auto">
          <a:xfrm>
            <a:off x="2051050" y="1700213"/>
            <a:ext cx="16557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400" b="1">
                <a:solidFill>
                  <a:srgbClr val="993300"/>
                </a:solidFill>
              </a:rPr>
              <a:t>змінні</a:t>
            </a:r>
            <a:endParaRPr lang="ru-RU" sz="2400" b="1">
              <a:solidFill>
                <a:srgbClr val="993300"/>
              </a:solidFill>
            </a:endParaRPr>
          </a:p>
        </p:txBody>
      </p:sp>
      <p:sp>
        <p:nvSpPr>
          <p:cNvPr id="44" name="Rectangle 50"/>
          <p:cNvSpPr>
            <a:spLocks noChangeArrowheads="1"/>
          </p:cNvSpPr>
          <p:nvPr/>
        </p:nvSpPr>
        <p:spPr bwMode="auto">
          <a:xfrm>
            <a:off x="6229350" y="1700213"/>
            <a:ext cx="16557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400" b="1">
                <a:solidFill>
                  <a:srgbClr val="993300"/>
                </a:solidFill>
              </a:rPr>
              <a:t>незмінні</a:t>
            </a:r>
            <a:endParaRPr lang="ru-RU" sz="2400" b="1">
              <a:solidFill>
                <a:srgbClr val="993300"/>
              </a:solidFill>
            </a:endParaRPr>
          </a:p>
        </p:txBody>
      </p:sp>
      <p:sp>
        <p:nvSpPr>
          <p:cNvPr id="45" name="Rectangle 51"/>
          <p:cNvSpPr>
            <a:spLocks noChangeArrowheads="1"/>
          </p:cNvSpPr>
          <p:nvPr/>
        </p:nvSpPr>
        <p:spPr bwMode="auto">
          <a:xfrm>
            <a:off x="2484438" y="5157788"/>
            <a:ext cx="16557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400" b="1">
                <a:solidFill>
                  <a:srgbClr val="993300"/>
                </a:solidFill>
              </a:rPr>
              <a:t>самостійні</a:t>
            </a:r>
            <a:endParaRPr lang="ru-RU" sz="2400" b="1">
              <a:solidFill>
                <a:srgbClr val="993300"/>
              </a:solidFill>
            </a:endParaRPr>
          </a:p>
        </p:txBody>
      </p:sp>
      <p:sp>
        <p:nvSpPr>
          <p:cNvPr id="46" name="Rectangle 52"/>
          <p:cNvSpPr>
            <a:spLocks noChangeArrowheads="1"/>
          </p:cNvSpPr>
          <p:nvPr/>
        </p:nvSpPr>
        <p:spPr bwMode="auto">
          <a:xfrm>
            <a:off x="5940425" y="5157788"/>
            <a:ext cx="16557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400" b="1">
                <a:solidFill>
                  <a:srgbClr val="993300"/>
                </a:solidFill>
              </a:rPr>
              <a:t>службові</a:t>
            </a:r>
            <a:endParaRPr lang="ru-RU" sz="2400" b="1">
              <a:solidFill>
                <a:srgbClr val="993300"/>
              </a:solidFill>
            </a:endParaRPr>
          </a:p>
        </p:txBody>
      </p:sp>
      <p:sp>
        <p:nvSpPr>
          <p:cNvPr id="47" name="Rectangle 53"/>
          <p:cNvSpPr>
            <a:spLocks noChangeArrowheads="1"/>
          </p:cNvSpPr>
          <p:nvPr/>
        </p:nvSpPr>
        <p:spPr bwMode="auto">
          <a:xfrm>
            <a:off x="7488238" y="5157788"/>
            <a:ext cx="16557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400" b="1">
                <a:solidFill>
                  <a:srgbClr val="993300"/>
                </a:solidFill>
              </a:rPr>
              <a:t>особлива</a:t>
            </a:r>
            <a:endParaRPr lang="ru-RU" sz="2400" b="1">
              <a:solidFill>
                <a:srgbClr val="993300"/>
              </a:solidFill>
            </a:endParaRPr>
          </a:p>
        </p:txBody>
      </p:sp>
      <p:pic>
        <p:nvPicPr>
          <p:cNvPr id="48" name="Picture 6" descr="OW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857760"/>
            <a:ext cx="1143008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4415" y="1214423"/>
            <a:ext cx="642941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6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Вправа </a:t>
            </a:r>
            <a:r>
              <a:rPr lang="uk-UA" sz="6000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638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1р.—</a:t>
            </a:r>
            <a:r>
              <a:rPr lang="uk-UA" sz="6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1,2</a:t>
            </a:r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 речення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2р.—</a:t>
            </a:r>
            <a:r>
              <a:rPr lang="uk-UA" sz="6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3,4,5 </a:t>
            </a:r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речення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3р.—</a:t>
            </a:r>
            <a:r>
              <a:rPr lang="uk-UA" sz="6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6,7 </a:t>
            </a:r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речення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 sz="60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sz="60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sz="6000" dirty="0" smtClean="0">
              <a:latin typeface="Arial" pitchFamily="34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6412" y="4786322"/>
            <a:ext cx="2206609" cy="2062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31-Соловейко щебетав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1000100" y="714356"/>
            <a:ext cx="304800" cy="304800"/>
          </a:xfrm>
          <a:prstGeom prst="rect">
            <a:avLst/>
          </a:prstGeom>
        </p:spPr>
      </p:pic>
      <p:pic>
        <p:nvPicPr>
          <p:cNvPr id="3" name="Kvіtka_TSіsik_-_CHuiesh_brate_mіy_(get-tune.net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1285852" y="5143512"/>
            <a:ext cx="304800" cy="304800"/>
          </a:xfrm>
          <a:prstGeom prst="rect">
            <a:avLst/>
          </a:prstGeom>
        </p:spPr>
      </p:pic>
      <p:pic>
        <p:nvPicPr>
          <p:cNvPr id="4" name="Track_01_01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7"/>
          <a:stretch>
            <a:fillRect/>
          </a:stretch>
        </p:blipFill>
        <p:spPr>
          <a:xfrm>
            <a:off x="7000892" y="5214950"/>
            <a:ext cx="304800" cy="304800"/>
          </a:xfrm>
          <a:prstGeom prst="rect">
            <a:avLst/>
          </a:prstGeom>
        </p:spPr>
      </p:pic>
      <p:pic>
        <p:nvPicPr>
          <p:cNvPr id="5" name="Picture 6" descr="OWL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72264" y="0"/>
            <a:ext cx="2571736" cy="457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4282" y="1357298"/>
            <a:ext cx="392909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288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5579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35612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28662" y="1500174"/>
            <a:ext cx="7215238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292100" fontAlgn="base">
              <a:spcBef>
                <a:spcPct val="0"/>
              </a:spcBef>
              <a:spcAft>
                <a:spcPct val="0"/>
              </a:spcAft>
            </a:pPr>
            <a:r>
              <a:rPr lang="uk-UA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ВЗАЄМОПЕРЕХІД  ЧАСТИН МОВИ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28662" y="500042"/>
            <a:ext cx="7215238" cy="113877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921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Arial Black" pitchFamily="34" charset="0"/>
                <a:cs typeface="Times New Roman" pitchFamily="18" charset="0"/>
              </a:rPr>
              <a:t>Повідомлення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Arial Black" pitchFamily="34" charset="0"/>
                <a:cs typeface="Times New Roman" pitchFamily="18" charset="0"/>
              </a:rPr>
              <a:t>   </a:t>
            </a:r>
          </a:p>
          <a:p>
            <a:pPr marL="0" marR="0" lvl="0" indent="2921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Times New Roman" pitchFamily="18" charset="0"/>
              <a:ea typeface="Arial Black" pitchFamily="34" charset="0"/>
              <a:cs typeface="Times New Roman" pitchFamily="18" charset="0"/>
            </a:endParaRPr>
          </a:p>
          <a:p>
            <a:pPr marL="0" marR="0" lvl="0" indent="2921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Black" pitchFamily="34" charset="0"/>
              <a:cs typeface="Times New Roman" pitchFamily="18" charset="0"/>
            </a:endParaRPr>
          </a:p>
        </p:txBody>
      </p:sp>
      <p:pic>
        <p:nvPicPr>
          <p:cNvPr id="4" name="Picture 6" descr="OW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928934"/>
            <a:ext cx="478634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955</Words>
  <Application>Microsoft Office PowerPoint</Application>
  <PresentationFormat>Экран (4:3)</PresentationFormat>
  <Paragraphs>321</Paragraphs>
  <Slides>28</Slides>
  <Notes>1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XTreme</cp:lastModifiedBy>
  <cp:revision>57</cp:revision>
  <dcterms:created xsi:type="dcterms:W3CDTF">2012-04-07T12:58:43Z</dcterms:created>
  <dcterms:modified xsi:type="dcterms:W3CDTF">2012-04-12T17:34:21Z</dcterms:modified>
</cp:coreProperties>
</file>