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28C-ED15-4254-9811-95D122F11A5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B8ED-48BB-4D3D-91A7-A7C152D5B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28C-ED15-4254-9811-95D122F11A5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B8ED-48BB-4D3D-91A7-A7C152D5B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28C-ED15-4254-9811-95D122F11A5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B8ED-48BB-4D3D-91A7-A7C152D5B84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28C-ED15-4254-9811-95D122F11A5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B8ED-48BB-4D3D-91A7-A7C152D5B84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28C-ED15-4254-9811-95D122F11A5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B8ED-48BB-4D3D-91A7-A7C152D5B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28C-ED15-4254-9811-95D122F11A5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B8ED-48BB-4D3D-91A7-A7C152D5B84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28C-ED15-4254-9811-95D122F11A5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B8ED-48BB-4D3D-91A7-A7C152D5B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28C-ED15-4254-9811-95D122F11A5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B8ED-48BB-4D3D-91A7-A7C152D5B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28C-ED15-4254-9811-95D122F11A5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B8ED-48BB-4D3D-91A7-A7C152D5B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28C-ED15-4254-9811-95D122F11A5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B8ED-48BB-4D3D-91A7-A7C152D5B84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28C-ED15-4254-9811-95D122F11A5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B8ED-48BB-4D3D-91A7-A7C152D5B84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FD3228C-ED15-4254-9811-95D122F11A5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EBB8ED-48BB-4D3D-91A7-A7C152D5B84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000391"/>
            <a:ext cx="69847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пізнавальних психічних процесів як запорука позитивної динаміки становлення дітей з особливими потребами</a:t>
            </a:r>
            <a:endParaRPr lang="ru-RU" sz="24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48680"/>
            <a:ext cx="775907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i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роботи вихователя ТДНЗ №2</a:t>
            </a:r>
          </a:p>
          <a:p>
            <a:pPr algn="ctr"/>
            <a:r>
              <a:rPr lang="uk-UA" sz="3200" b="1" i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i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Грелі</a:t>
            </a:r>
            <a:r>
              <a:rPr lang="uk-UA" sz="3200" b="1" i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Романії Петрівни</a:t>
            </a:r>
            <a:endParaRPr lang="ru-RU" sz="3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:\парадигма\detki_v_sol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52" y="3226836"/>
            <a:ext cx="3283435" cy="33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0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DM\Desktop\Новая папка\100MEDIA\IMAG0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48791"/>
            <a:ext cx="3888432" cy="2184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DM\Desktop\Новая папка\100MEDIA\IMAG0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55" y="580329"/>
            <a:ext cx="3859733" cy="2168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1730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>
                <a:solidFill>
                  <a:schemeClr val="bg1"/>
                </a:solidFill>
              </a:rPr>
              <a:t>Пізнавальні психічні процеси активізую  через:</a:t>
            </a:r>
            <a:endParaRPr lang="ru-RU" b="1" i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гудзикотерапію</a:t>
            </a: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(ігри «акваріум», «рибалка», «ґудзикове лото» та інші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«гороховий» 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басейн </a:t>
            </a:r>
            <a:r>
              <a:rPr lang="uk-UA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сендплей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занять, бесід, спостережень, простих експериментів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дидактичні, </a:t>
            </a:r>
            <a:r>
              <a:rPr lang="uk-UA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конструкторсько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будівельні та настільні ігри (на сортування, перебирання, нанизування, шнурування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театралізовану 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діяльність;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ігри-драматизації;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нюхання </a:t>
            </a:r>
            <a:r>
              <a:rPr lang="uk-UA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аромоподушечок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аудіо записів музичних творів, звуків живої 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природи.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DM\Desktop\Новая папка\100MEDIA\IMAG04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264" y="2443887"/>
            <a:ext cx="2308451" cy="4109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M\Desktop\Новая папка\100MEDIA\IMAG04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2479463"/>
            <a:ext cx="2308216" cy="4109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7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M\Desktop\Новая папка\100MEDIA\IMAG0466_BURST002_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23" y="702527"/>
            <a:ext cx="4776247" cy="3643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346" y="1370154"/>
            <a:ext cx="42936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співпраці із сім’єю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консультування 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індивідуальні бесіди 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 на батьківських зборах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 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 </a:t>
            </a:r>
          </a:p>
          <a:p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бюлетенів  у «Осередку  для </a:t>
            </a: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айстер-класи для батьків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Sergej\Downloads\рома п. 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73" y="4077072"/>
            <a:ext cx="38100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16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4898" y="836712"/>
            <a:ext cx="79208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</a:t>
            </a:r>
            <a:r>
              <a:rPr lang="uk-UA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власного досвіду можу зробити такі висновки</a:t>
            </a: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наявність комфортного освітнього 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тісна співпраця педагогів є запорукою очікуваних результатів;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результатом роботи з дітьми є покращення зорово-моторної координації, слухової та зорової уваги, мислення, поповнення активного та пасивного словника за рахунок використання різноманітних вправ;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заняття  з опорою на чуттєвий досвід сприяють не лише пізнавальному, а й загальному психоемоційному розвитку;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моніторинг дослідження змін 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пізнавальних </a:t>
            </a: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психічних процесах дітей з ЗПР 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засвідчує  </a:t>
            </a:r>
            <a:r>
              <a:rPr lang="uk-UA" b="1" i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прогресивну динаміку у </a:t>
            </a: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емоційній, мовленнєвій сфері;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неабияке значення для розвитку соціалізації дошкільнят мають організовані форми роботи (заняття-тренінги, групові консультації) з батьками вихованців.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149080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Легше </a:t>
            </a:r>
            <a:r>
              <a:rPr lang="uk-UA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запалити маленьку свічку, </a:t>
            </a:r>
            <a:endParaRPr lang="uk-UA" sz="2800" b="1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 </a:t>
            </a:r>
            <a:r>
              <a:rPr lang="uk-UA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проклинати темряву</a:t>
            </a:r>
            <a:r>
              <a:rPr lang="uk-UA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pPr algn="r"/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</a:rPr>
              <a:t>                        Конфуцій</a:t>
            </a:r>
            <a:r>
              <a:rPr lang="uk-UA" i="1" dirty="0">
                <a:solidFill>
                  <a:schemeClr val="bg2">
                    <a:lumMod val="25000"/>
                  </a:schemeClr>
                </a:solidFill>
              </a:rPr>
              <a:t> (6л. 551 — 479 до н. е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</a:rPr>
              <a:t>.)</a:t>
            </a:r>
          </a:p>
          <a:p>
            <a:pPr algn="r"/>
            <a:r>
              <a:rPr lang="uk-UA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i="1" dirty="0" err="1" smtClean="0">
                <a:solidFill>
                  <a:schemeClr val="bg2">
                    <a:lumMod val="25000"/>
                  </a:schemeClr>
                </a:solidFill>
              </a:rPr>
              <a:t>давньокитайський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uk-UA" i="1" dirty="0">
                <a:solidFill>
                  <a:schemeClr val="bg2">
                    <a:lumMod val="25000"/>
                  </a:schemeClr>
                </a:solidFill>
              </a:rPr>
              <a:t>мислитель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 descr="C:\Users\Sergej\Downloads\рома п.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408712" cy="3888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31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1835696" y="548680"/>
            <a:ext cx="59039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3600" b="1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Дякую за увагу! </a:t>
            </a:r>
            <a:endParaRPr lang="uk-UA" altLang="ru-RU" sz="3600" b="1" i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1" hangingPunct="1"/>
            <a:r>
              <a:rPr lang="uk-UA" altLang="ru-RU" sz="36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Вірю – у них</a:t>
            </a:r>
          </a:p>
          <a:p>
            <a:pPr algn="ctr" eaLnBrk="1" hangingPunct="1"/>
            <a:r>
              <a:rPr lang="uk-UA" altLang="ru-RU" sz="36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все буде добре.</a:t>
            </a:r>
            <a:endParaRPr lang="uk-UA" altLang="ru-RU" sz="3600" b="1" i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Sergej\Desktop\Рома Петрівна\20170210_1147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32" y="2487017"/>
            <a:ext cx="6120765" cy="4086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07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«Здібності дітей набагато важливіші за її недоліки». </a:t>
            </a:r>
            <a:endParaRPr lang="uk-UA" sz="40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Девід </a:t>
            </a:r>
            <a:r>
              <a:rPr lang="uk-UA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Вернер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Картинки по запросу долоньки малю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57" y="2636912"/>
            <a:ext cx="3530327" cy="312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16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76672"/>
            <a:ext cx="4572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ЗПР – це  тимчасове відставання психомоторних функцій дитини, яке виражається  в проблемах спілкування, у відставанні пізнавальних психічних процесів (сприймання, пам’яті, мислення, уваги тощо)</a:t>
            </a:r>
            <a:endParaRPr lang="ru-RU" sz="1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132856"/>
            <a:ext cx="3995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Людина з особливими потребами – особа, яка внаслідок порушення </a:t>
            </a:r>
            <a:r>
              <a:rPr lang="uk-UA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здоров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’</a:t>
            </a: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потребує спеціальних умов життя, організації сімейного й соціального оточення та самореалізації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083" y="3933600"/>
            <a:ext cx="8353785" cy="276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Адаптація – це складний процес пристосування індивіда до нових умов через набуття нових або зміни уже існуючих форм поведінки. Проблемну адаптацію в суспільстві не можна вважати «провиною» лише однієї конкретної особистості. Важливим фактором є також вплив зовнішнього соціального середовища, зокрема недостатня соціалізація.</a:t>
            </a:r>
            <a:endParaRPr lang="ru-RU" b="1" i="1" dirty="0">
              <a:solidFill>
                <a:srgbClr val="00B05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Соціалізація – це процес, у якому людина набуває властивостей, необхідних для життєдіяльності в суспільстві, процес, що забезпечує входження людини до певної соціальної групи; один із головних процесів формування особистості.</a:t>
            </a:r>
            <a:endParaRPr lang="ru-RU" b="1" i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4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96752"/>
            <a:ext cx="77768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u="sng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Мета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:  </a:t>
            </a: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визначити особливості роботи вихователя (у тісній взаємодії з практичним психологом, учителем-логопедом та батьками) щодо формування пізнавальних психічних процесів у  дітей, які потребують не лише знань, а й величезного терпіння, любові, складної і копіткої праці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454805"/>
            <a:ext cx="7632848" cy="2111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i="1" u="sng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Завдання</a:t>
            </a:r>
            <a:r>
              <a:rPr lang="uk-UA" b="1" i="1" u="sng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400" b="1" i="1" u="sng" dirty="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дослідити теоретичні напрацювання про особливості  розвитку пізнавальних процесів дошкільнят з особливими освітніми потребами;</a:t>
            </a:r>
            <a:endParaRPr lang="ru-RU" sz="1400" b="1" i="1" dirty="0">
              <a:solidFill>
                <a:schemeClr val="bg2">
                  <a:lumMod val="2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експериментально виявити прийоми активізації пізнавальної діяльності дошкільнят з затримкою психічного розвитку.</a:t>
            </a:r>
            <a:endParaRPr lang="ru-RU" sz="1400" b="1" i="1" dirty="0">
              <a:solidFill>
                <a:schemeClr val="bg2">
                  <a:lumMod val="2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3738" y="4797152"/>
            <a:ext cx="7476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b="1" i="1" u="sng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Предметом </a:t>
            </a: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мого досвіду є як розробка  дидактичного матеріалу, так і апробація прийомів оптимізації роботи з розвитку пізнавальних процесів дошкільників.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3"/>
          <p:cNvSpPr>
            <a:spLocks noChangeArrowheads="1"/>
          </p:cNvSpPr>
          <p:nvPr/>
        </p:nvSpPr>
        <p:spPr bwMode="auto">
          <a:xfrm>
            <a:off x="3779912" y="1124744"/>
            <a:ext cx="2076450" cy="1152525"/>
          </a:xfrm>
          <a:prstGeom prst="rect">
            <a:avLst/>
          </a:prstGeom>
          <a:solidFill>
            <a:srgbClr val="FFFF00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22017" y="1124744"/>
            <a:ext cx="2562151" cy="120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ПСИХІЧНІ    ПРОЦЕСИ</a:t>
            </a:r>
            <a:endParaRPr lang="ru-RU" alt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Овал 44"/>
          <p:cNvSpPr>
            <a:spLocks noChangeArrowheads="1"/>
          </p:cNvSpPr>
          <p:nvPr/>
        </p:nvSpPr>
        <p:spPr bwMode="auto">
          <a:xfrm>
            <a:off x="1259632" y="1571625"/>
            <a:ext cx="1695450" cy="971550"/>
          </a:xfrm>
          <a:prstGeom prst="ellipse">
            <a:avLst/>
          </a:prstGeom>
          <a:solidFill>
            <a:srgbClr val="8064A2"/>
          </a:solidFill>
          <a:ln w="25400">
            <a:solidFill>
              <a:srgbClr val="5C477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увага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Овал 37"/>
          <p:cNvSpPr>
            <a:spLocks noChangeArrowheads="1"/>
          </p:cNvSpPr>
          <p:nvPr/>
        </p:nvSpPr>
        <p:spPr bwMode="auto">
          <a:xfrm>
            <a:off x="2308760" y="2644157"/>
            <a:ext cx="2190750" cy="1076325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сприймання</a:t>
            </a:r>
            <a:endParaRPr kumimoji="0" lang="uk-UA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38"/>
          <p:cNvSpPr>
            <a:spLocks noChangeArrowheads="1"/>
          </p:cNvSpPr>
          <p:nvPr/>
        </p:nvSpPr>
        <p:spPr bwMode="auto">
          <a:xfrm>
            <a:off x="1550342" y="3429000"/>
            <a:ext cx="1971675" cy="1057275"/>
          </a:xfrm>
          <a:prstGeom prst="ellipse">
            <a:avLst/>
          </a:prstGeom>
          <a:solidFill>
            <a:srgbClr val="9BBB59"/>
          </a:solidFill>
          <a:ln w="25400">
            <a:solidFill>
              <a:srgbClr val="71893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відчуття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48"/>
          <p:cNvSpPr>
            <a:spLocks noChangeArrowheads="1"/>
          </p:cNvSpPr>
          <p:nvPr/>
        </p:nvSpPr>
        <p:spPr bwMode="auto">
          <a:xfrm>
            <a:off x="4499510" y="2685760"/>
            <a:ext cx="2016139" cy="1042764"/>
          </a:xfrm>
          <a:prstGeom prst="ellipse">
            <a:avLst/>
          </a:prstGeom>
          <a:solidFill>
            <a:srgbClr val="4BACC6"/>
          </a:solidFill>
          <a:ln w="25400">
            <a:solidFill>
              <a:srgbClr val="357D9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пам'ять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46"/>
          <p:cNvSpPr>
            <a:spLocks noChangeArrowheads="1"/>
          </p:cNvSpPr>
          <p:nvPr/>
        </p:nvSpPr>
        <p:spPr bwMode="auto">
          <a:xfrm>
            <a:off x="6372200" y="2205508"/>
            <a:ext cx="1685925" cy="1019175"/>
          </a:xfrm>
          <a:prstGeom prst="ellipse">
            <a:avLst/>
          </a:prstGeom>
          <a:solidFill>
            <a:srgbClr val="C0504D"/>
          </a:solidFill>
          <a:ln w="25400">
            <a:solidFill>
              <a:srgbClr val="8C383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мова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Овал 47"/>
          <p:cNvSpPr>
            <a:spLocks noChangeArrowheads="1"/>
          </p:cNvSpPr>
          <p:nvPr/>
        </p:nvSpPr>
        <p:spPr bwMode="auto">
          <a:xfrm>
            <a:off x="7048951" y="1048365"/>
            <a:ext cx="1638300" cy="1047750"/>
          </a:xfrm>
          <a:prstGeom prst="ellipse">
            <a:avLst/>
          </a:prstGeom>
          <a:solidFill>
            <a:srgbClr val="F79646"/>
          </a:solidFill>
          <a:ln w="25400">
            <a:solidFill>
              <a:srgbClr val="B66D3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уява      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>
            <a:stCxn id="12" idx="2"/>
          </p:cNvCxnSpPr>
          <p:nvPr/>
        </p:nvCxnSpPr>
        <p:spPr>
          <a:xfrm flipH="1">
            <a:off x="2955082" y="1725960"/>
            <a:ext cx="566935" cy="190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6" idx="0"/>
          </p:cNvCxnSpPr>
          <p:nvPr/>
        </p:nvCxnSpPr>
        <p:spPr>
          <a:xfrm flipH="1">
            <a:off x="3404135" y="2205508"/>
            <a:ext cx="375777" cy="438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4"/>
          </p:cNvCxnSpPr>
          <p:nvPr/>
        </p:nvCxnSpPr>
        <p:spPr>
          <a:xfrm>
            <a:off x="4803093" y="2327176"/>
            <a:ext cx="344971" cy="387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856362" y="2277269"/>
            <a:ext cx="659287" cy="243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2" idx="6"/>
          </p:cNvCxnSpPr>
          <p:nvPr/>
        </p:nvCxnSpPr>
        <p:spPr>
          <a:xfrm flipV="1">
            <a:off x="6084168" y="1701006"/>
            <a:ext cx="936104" cy="24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382970" y="2096115"/>
            <a:ext cx="1396942" cy="1332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45"/>
          <p:cNvSpPr>
            <a:spLocks noChangeArrowheads="1"/>
          </p:cNvSpPr>
          <p:nvPr/>
        </p:nvSpPr>
        <p:spPr bwMode="auto">
          <a:xfrm>
            <a:off x="6009426" y="3243338"/>
            <a:ext cx="2079050" cy="1073140"/>
          </a:xfrm>
          <a:prstGeom prst="ellipse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мислення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364088" y="2277269"/>
            <a:ext cx="1464488" cy="11517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документ 42"/>
          <p:cNvSpPr>
            <a:spLocks noChangeArrowheads="1"/>
          </p:cNvSpPr>
          <p:nvPr/>
        </p:nvSpPr>
        <p:spPr bwMode="auto">
          <a:xfrm>
            <a:off x="5724128" y="4396660"/>
            <a:ext cx="3097773" cy="1408604"/>
          </a:xfrm>
          <a:prstGeom prst="flowChartDocument">
            <a:avLst/>
          </a:prstGeom>
          <a:solidFill>
            <a:srgbClr val="C0504D"/>
          </a:solidFill>
          <a:ln w="25400">
            <a:solidFill>
              <a:srgbClr val="8C383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Діалог монолог</a:t>
            </a:r>
            <a:endParaRPr lang="ru-RU" b="1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0" name="Блок-схема: несколько документов 40"/>
          <p:cNvSpPr>
            <a:spLocks noChangeArrowheads="1"/>
          </p:cNvSpPr>
          <p:nvPr/>
        </p:nvSpPr>
        <p:spPr bwMode="auto">
          <a:xfrm>
            <a:off x="313359" y="4577698"/>
            <a:ext cx="5014964" cy="1964673"/>
          </a:xfrm>
          <a:prstGeom prst="flowChartMultidocument">
            <a:avLst/>
          </a:prstGeom>
          <a:solidFill>
            <a:srgbClr val="9BBB59"/>
          </a:solidFill>
          <a:ln w="25400">
            <a:solidFill>
              <a:srgbClr val="71893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uk-UA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зорові </a:t>
            </a:r>
            <a:r>
              <a:rPr lang="uk-UA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(колір</a:t>
            </a:r>
            <a:r>
              <a:rPr lang="uk-UA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світло</a:t>
            </a:r>
            <a:r>
              <a:rPr lang="uk-UA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віддаль), </a:t>
            </a:r>
            <a:endParaRPr lang="uk-UA" b="1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uk-UA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слухові</a:t>
            </a:r>
            <a:r>
              <a:rPr lang="uk-UA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нюхові, смакові</a:t>
            </a:r>
            <a:r>
              <a:rPr lang="uk-UA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uk-UA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тактильні </a:t>
            </a:r>
            <a:r>
              <a:rPr lang="uk-UA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 </a:t>
            </a:r>
            <a:r>
              <a:rPr lang="uk-UA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дотик</a:t>
            </a:r>
            <a:r>
              <a:rPr lang="uk-UA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вага</a:t>
            </a:r>
            <a:r>
              <a:rPr lang="uk-UA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ru-RU" b="1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32" name="Соединительная линия уступом 31"/>
          <p:cNvCxnSpPr>
            <a:stCxn id="9" idx="6"/>
          </p:cNvCxnSpPr>
          <p:nvPr/>
        </p:nvCxnSpPr>
        <p:spPr>
          <a:xfrm>
            <a:off x="8058125" y="2715096"/>
            <a:ext cx="330299" cy="16815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7" idx="3"/>
          </p:cNvCxnSpPr>
          <p:nvPr/>
        </p:nvCxnSpPr>
        <p:spPr>
          <a:xfrm flipH="1">
            <a:off x="1403648" y="4331441"/>
            <a:ext cx="435439" cy="246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7" idx="3"/>
          </p:cNvCxnSpPr>
          <p:nvPr/>
        </p:nvCxnSpPr>
        <p:spPr>
          <a:xfrm flipH="1">
            <a:off x="1550342" y="4331441"/>
            <a:ext cx="288745" cy="393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7" idx="3"/>
          </p:cNvCxnSpPr>
          <p:nvPr/>
        </p:nvCxnSpPr>
        <p:spPr>
          <a:xfrm>
            <a:off x="1839087" y="4331441"/>
            <a:ext cx="0" cy="609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1107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38"/>
          <p:cNvSpPr>
            <a:spLocks noChangeArrowheads="1"/>
          </p:cNvSpPr>
          <p:nvPr/>
        </p:nvSpPr>
        <p:spPr bwMode="auto">
          <a:xfrm>
            <a:off x="5004048" y="923252"/>
            <a:ext cx="1971675" cy="1057275"/>
          </a:xfrm>
          <a:prstGeom prst="ellipse">
            <a:avLst/>
          </a:prstGeom>
          <a:solidFill>
            <a:srgbClr val="9BBB59"/>
          </a:solidFill>
          <a:ln w="25400">
            <a:solidFill>
              <a:srgbClr val="71893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відчуття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37"/>
          <p:cNvSpPr>
            <a:spLocks noChangeArrowheads="1"/>
          </p:cNvSpPr>
          <p:nvPr/>
        </p:nvSpPr>
        <p:spPr bwMode="auto">
          <a:xfrm>
            <a:off x="5880348" y="295462"/>
            <a:ext cx="2190750" cy="1076325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сприймання</a:t>
            </a:r>
            <a:endParaRPr kumimoji="0" lang="uk-UA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44"/>
          <p:cNvSpPr>
            <a:spLocks noChangeArrowheads="1"/>
          </p:cNvSpPr>
          <p:nvPr/>
        </p:nvSpPr>
        <p:spPr bwMode="auto">
          <a:xfrm>
            <a:off x="1083113" y="480337"/>
            <a:ext cx="2088232" cy="1123879"/>
          </a:xfrm>
          <a:prstGeom prst="ellipse">
            <a:avLst/>
          </a:prstGeom>
          <a:solidFill>
            <a:srgbClr val="8064A2"/>
          </a:solidFill>
          <a:ln w="25400">
            <a:solidFill>
              <a:srgbClr val="5C477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увага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DM\Desktop\Новая папка\100MEDIA\IMAG04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5755"/>
            <a:ext cx="3895434" cy="1984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M\Desktop\Новая папка\100MEDIA\IMAG0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0" y="2359511"/>
            <a:ext cx="3768748" cy="1984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M\Desktop\Новая папка\100MEDIA\IMAG04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" y="3294142"/>
            <a:ext cx="3859760" cy="2168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M\Desktop\Новая папка\100MEDIA\IMAG04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94" y="4227265"/>
            <a:ext cx="3600400" cy="2022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DM\Desktop\Новая папка\100MEDIA\IMAG02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592" y="2381215"/>
            <a:ext cx="2432180" cy="4329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:\греля\р.п\foto\IMG_20170113_1159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16" y="1919092"/>
            <a:ext cx="2531752" cy="4312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:\греля\р.п\IMG_20170113_12103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9140"/>
            <a:ext cx="2216844" cy="4053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4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8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M\Desktop\Новая папка\100MEDIA\IMAG0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771910"/>
            <a:ext cx="2746480" cy="4889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332656"/>
            <a:ext cx="5112568" cy="415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5270" algn="ctr">
              <a:lnSpc>
                <a:spcPct val="115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  рекомендаціями  учителя-логопеда </a:t>
            </a:r>
            <a:r>
              <a:rPr lang="uk-UA" b="1" i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         працюю </a:t>
            </a:r>
            <a:r>
              <a:rPr lang="uk-UA" b="1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 дітьми над</a:t>
            </a:r>
            <a:r>
              <a:rPr lang="uk-UA" sz="2800" b="1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R="255270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Збагаченням  словникового запасу,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Розвитком розуміння  </a:t>
            </a:r>
            <a:endParaRPr lang="uk-UA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та 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активного мовлення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Розвитком моторики</a:t>
            </a:r>
          </a:p>
          <a:p>
            <a:pPr algn="just">
              <a:spcAft>
                <a:spcPts val="1000"/>
              </a:spcAft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та мовленнєвим диханням</a:t>
            </a:r>
            <a:endParaRPr lang="en-US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en-US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DM\Desktop\Новая папка\100MEDIA\IMAG0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2574238" cy="4582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4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Разом </a:t>
            </a: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практичним психологом оформляємо таблицю оцінювання сформованості когнітивної складової особистісно-оцінної компетентності дитини з ООП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SC_007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821017"/>
            <a:ext cx="3744416" cy="3264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06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27534"/>
            <a:ext cx="2870835" cy="394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4660" y="5407439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marR="255270"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фективним </a:t>
            </a: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є поєднання статичних та динамічних вправ, 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ігор.</a:t>
            </a:r>
            <a:endParaRPr lang="ru-RU" sz="1200" dirty="0">
              <a:solidFill>
                <a:schemeClr val="bg2">
                  <a:lumMod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06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греля\р.п\IMG_20170113_120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517" y="481190"/>
            <a:ext cx="2171840" cy="3861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греля\р.п\foto\IMAG0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22213"/>
            <a:ext cx="2160240" cy="3845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греля\р.п\foto\IMG_20170113_1136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4" y="578397"/>
            <a:ext cx="2100000" cy="3733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греля\р.п\foto\IMAG02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92" y="3913626"/>
            <a:ext cx="4982265" cy="2798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6408"/>
            <a:ext cx="3223331" cy="671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endParaRPr lang="uk-UA" b="1" i="1" dirty="0" smtClean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Особливості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корекційної роботи вихователя з дітьми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/>
              <a:buChar char="-"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встановлюю тісний емоційний контакт</a:t>
            </a:r>
            <a:endParaRPr lang="ru-RU" sz="14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/>
              <a:buChar char="-"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застосовую  індивідуальний підхід до кожної дитини, ураховуючи темп засвоєння інформації, рівень розвитку психічних процесів</a:t>
            </a:r>
            <a:endParaRPr lang="ru-RU" sz="14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/>
              <a:buChar char="-"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щодня використовую в роботі дидактичні ігри, вправи на розвиток пізнавальних психічних процесів, дрібної моторики</a:t>
            </a:r>
            <a:endParaRPr lang="ru-RU" sz="14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Times New Roman"/>
              <a:buChar char="-"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«трансформую» навчальну діяльність в ігровий процес, в якому передбачаю вплив на різні аналізатори</a:t>
            </a:r>
            <a:endParaRPr lang="ru-RU" sz="1400" b="1" i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301</TotalTime>
  <Words>634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</dc:creator>
  <cp:lastModifiedBy>DM</cp:lastModifiedBy>
  <cp:revision>30</cp:revision>
  <dcterms:created xsi:type="dcterms:W3CDTF">2017-02-01T14:03:47Z</dcterms:created>
  <dcterms:modified xsi:type="dcterms:W3CDTF">2017-02-12T19:35:06Z</dcterms:modified>
</cp:coreProperties>
</file>