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1" r:id="rId2"/>
    <p:sldId id="262" r:id="rId3"/>
    <p:sldId id="275" r:id="rId4"/>
    <p:sldId id="276" r:id="rId5"/>
    <p:sldId id="264" r:id="rId6"/>
    <p:sldId id="266" r:id="rId7"/>
    <p:sldId id="278" r:id="rId8"/>
    <p:sldId id="268" r:id="rId9"/>
    <p:sldId id="269" r:id="rId10"/>
    <p:sldId id="270" r:id="rId11"/>
    <p:sldId id="273" r:id="rId12"/>
    <p:sldId id="271" r:id="rId13"/>
    <p:sldId id="272" r:id="rId14"/>
    <p:sldId id="279" r:id="rId15"/>
    <p:sldId id="280" r:id="rId16"/>
    <p:sldId id="277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281" r:id="rId25"/>
    <p:sldId id="282" r:id="rId26"/>
    <p:sldId id="284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302" r:id="rId35"/>
    <p:sldId id="301" r:id="rId36"/>
    <p:sldId id="300" r:id="rId37"/>
    <p:sldId id="303" r:id="rId38"/>
    <p:sldId id="292" r:id="rId39"/>
    <p:sldId id="257" r:id="rId40"/>
    <p:sldId id="259" r:id="rId41"/>
    <p:sldId id="274" r:id="rId42"/>
    <p:sldId id="260" r:id="rId4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926D1-8041-4B32-91A6-32594B499E14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FE6E8-B1E4-4FA5-B8A6-ECEDEA5B181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0687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EEE2BF37-5E22-4D82-A066-A3E8AAE59379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9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uk-UA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r" eaLnBrk="1" hangingPunct="1">
              <a:buFont typeface="Times New Roman" pitchFamily="18" charset="0"/>
              <a:buNone/>
            </a:pPr>
            <a:fld id="{F9FC1B67-4DB2-4B2B-A7F0-43E4E5A9D85F}" type="slidenum">
              <a:rPr lang="ru-RU" sz="1200">
                <a:latin typeface="Times New Roman" pitchFamily="18" charset="0"/>
              </a:rPr>
              <a:pPr algn="r" eaLnBrk="1" hangingPunct="1">
                <a:buFont typeface="Times New Roman" pitchFamily="18" charset="0"/>
                <a:buNone/>
              </a:pPr>
              <a:t>39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eaLnBrk="1" hangingPunct="1"/>
            <a:endParaRPr lang="uk-UA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fld id="{6CBAE3F7-3B67-4D01-B884-DF8D8C0CC9C2}" type="slidenum">
              <a:rPr lang="ru-RU" sz="1200" smtClean="0">
                <a:latin typeface="Times New Roman" pitchFamily="18" charset="0"/>
              </a:rPr>
              <a:pPr eaLnBrk="1" hangingPunct="1">
                <a:buFont typeface="Times New Roman" pitchFamily="18" charset="0"/>
                <a:buNone/>
              </a:pPr>
              <a:t>42</a:t>
            </a:fld>
            <a:endParaRPr lang="ru-RU" sz="1200" smtClean="0">
              <a:latin typeface="Times New Roman" pitchFamily="18" charset="0"/>
            </a:endParaRPr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eaLnBrk="1" hangingPunct="1"/>
            <a:endParaRPr lang="uk-UA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07660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403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81226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553B1-2382-4B16-BB80-261206D9E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2690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078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72483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92782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105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52774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6971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742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1C900-BAA8-4198-ACC5-ED75A8F37643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0AF4D-0292-48C9-A1B9-DE0B4EA6A4B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8843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H:\&#1052;&#1072;&#1081;&#1089;&#1090;&#1077;&#1088;-&#1082;&#1083;&#1072;&#1089;%20&#1049;&#1086;&#1083;&#1090;&#1091;&#1093;&#1110;&#1074;&#1089;&#1100;&#1082;&#1086;&#1111;%20&#1053;.%20&#1052;\&#1056;&#1086;&#1079;&#1074;&#1080;&#1090;&#1086;&#1082;%20&#1084;&#1086;&#1074;&#1083;&#1077;&#1085;&#1085;&#1103;.mp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microsoft.com/office/2007/relationships/hdphoto" Target="../media/hdphoto8.wdp"/><Relationship Id="rId2" Type="http://schemas.openxmlformats.org/officeDocument/2006/relationships/image" Target="../media/image3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4.wdp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9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&#1059;&#1088;&#1086;&#1082;%20&#1085;&#1072;&#1074;&#1095;&#1072;&#1085;&#1085;&#1103;%20&#1075;&#1088;&#1072;&#1084;&#1086;&#1090;&#1080;%20&#1091;%201%20&#1082;&#1083;&#1072;&#1089;&#1110;" TargetMode="External"/><Relationship Id="rId13" Type="http://schemas.openxmlformats.org/officeDocument/2006/relationships/hyperlink" Target="2477_&#1071;%20&#1110;%20&#1059;&#1082;&#1088;&#1072;&#1111;&#1085;&#1072;%201%20&#1082;&#1083;&#1072;&#1089;%20&#1091;&#1088;&#1086;&#1082;%203.ppt" TargetMode="External"/><Relationship Id="rId18" Type="http://schemas.openxmlformats.org/officeDocument/2006/relationships/image" Target="../media/image13.jpeg"/><Relationship Id="rId3" Type="http://schemas.openxmlformats.org/officeDocument/2006/relationships/image" Target="../media/image1.png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0.bin"/><Relationship Id="rId20" Type="http://schemas.openxmlformats.org/officeDocument/2006/relationships/image" Target="../media/image15.gi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4.gif"/><Relationship Id="rId4" Type="http://schemas.openxmlformats.org/officeDocument/2006/relationships/oleObject" Target="../embeddings/oleObject1.bin"/><Relationship Id="rId9" Type="http://schemas.openxmlformats.org/officeDocument/2006/relationships/hyperlink" Target="&#1084;&#1072;&#1090;&#1077;&#1084;&#1072;&#1090;&#1080;&#1082;&#1072;.doc" TargetMode="External"/><Relationship Id="rId1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hyperlink" Target="&#1043;&#1088;&#1086;&#1084;&#1072;&#1076;&#1103;&#1085;&#1089;&#1100;&#1082;&#1072;%20&#1086;&#1089;&#1074;&#1110;&#1090;&#1072;.do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&#1059;&#1082;&#1088;&#1072;&#1111;&#1085;&#1089;&#1100;&#1082;&#1072;%20&#1084;&#1086;&#1074;&#1072;" TargetMode="External"/><Relationship Id="rId5" Type="http://schemas.openxmlformats.org/officeDocument/2006/relationships/image" Target="../media/image17.gif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1472" y="857232"/>
            <a:ext cx="6755118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Майстер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вчителя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Мишковицької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ЗОШ</a:t>
            </a:r>
          </a:p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І-ІІІ ступенів</a:t>
            </a:r>
            <a:b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Івах</a:t>
            </a:r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Г.З.</a:t>
            </a:r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13" descr="F:\Мої фото\P4103293_10_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357430"/>
            <a:ext cx="23749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428604"/>
            <a:ext cx="8029604" cy="1470025"/>
          </a:xfrm>
        </p:spPr>
        <p:txBody>
          <a:bodyPr/>
          <a:lstStyle/>
          <a:p>
            <a:r>
              <a:rPr lang="uk-UA" b="1" dirty="0" smtClean="0"/>
              <a:t>Проекти : “ Юні поети і казкарі ”</a:t>
            </a:r>
            <a:endParaRPr lang="ru-RU" b="1" dirty="0"/>
          </a:p>
        </p:txBody>
      </p:sp>
      <p:pic>
        <p:nvPicPr>
          <p:cNvPr id="4" name="Picture 10" descr="F:\PLAjqh35D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785926"/>
            <a:ext cx="3000396" cy="399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214554"/>
            <a:ext cx="2963164" cy="394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/>
          <a:lstStyle/>
          <a:p>
            <a:r>
              <a:rPr lang="uk-UA" b="1" dirty="0" smtClean="0"/>
              <a:t>Проекти : “ Юні актори “</a:t>
            </a:r>
            <a:endParaRPr lang="ru-RU" dirty="0"/>
          </a:p>
        </p:txBody>
      </p:sp>
      <p:pic>
        <p:nvPicPr>
          <p:cNvPr id="4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393576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003463" cy="400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7772400" cy="1470025"/>
          </a:xfrm>
        </p:spPr>
        <p:txBody>
          <a:bodyPr/>
          <a:lstStyle/>
          <a:p>
            <a:r>
              <a:rPr lang="uk-UA" b="1" dirty="0" smtClean="0"/>
              <a:t>Проекти : “ Юні художники “</a:t>
            </a:r>
            <a:endParaRPr lang="ru-RU" dirty="0"/>
          </a:p>
        </p:txBody>
      </p:sp>
      <p:pic>
        <p:nvPicPr>
          <p:cNvPr id="4" name="Picture 9" descr="C:\Users\admin\Desktop\SAM_1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500174"/>
            <a:ext cx="3143272" cy="263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P2080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785926"/>
            <a:ext cx="3143272" cy="4191030"/>
          </a:xfrm>
          <a:prstGeom prst="rect">
            <a:avLst/>
          </a:prstGeom>
          <a:noFill/>
        </p:spPr>
      </p:pic>
      <p:pic>
        <p:nvPicPr>
          <p:cNvPr id="7" name="Picture 7" descr="P20800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14818"/>
            <a:ext cx="3240087" cy="243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470025"/>
          </a:xfrm>
        </p:spPr>
        <p:txBody>
          <a:bodyPr/>
          <a:lstStyle/>
          <a:p>
            <a:r>
              <a:rPr lang="uk-UA" b="1" dirty="0" smtClean="0"/>
              <a:t>Проекти : “ Юні </a:t>
            </a:r>
            <a:r>
              <a:rPr lang="uk-UA" b="1" dirty="0" err="1" smtClean="0"/>
              <a:t>умільці”</a:t>
            </a:r>
            <a:endParaRPr lang="ru-RU" dirty="0"/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857496"/>
            <a:ext cx="4326841" cy="324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IMG_31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643050"/>
            <a:ext cx="3959225" cy="2968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Пов’язане зображення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90" y="-243408"/>
            <a:ext cx="9126810" cy="73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643" r="79789" b="30134"/>
          <a:stretch/>
        </p:blipFill>
        <p:spPr>
          <a:xfrm>
            <a:off x="4932040" y="4293096"/>
            <a:ext cx="1914014" cy="1584176"/>
          </a:xfrm>
          <a:prstGeom prst="roundRect">
            <a:avLst>
              <a:gd name="adj" fmla="val 2523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Управляющая кнопка: фильм 2">
            <a:hlinkClick r:id="rId4" action="ppaction://hlinkfile" highlightClick="1"/>
          </p:cNvPr>
          <p:cNvSpPr/>
          <p:nvPr/>
        </p:nvSpPr>
        <p:spPr>
          <a:xfrm>
            <a:off x="3059832" y="5885096"/>
            <a:ext cx="792088" cy="836712"/>
          </a:xfrm>
          <a:prstGeom prst="actionButtonMovi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667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0" b="97500" l="3344" r="989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06" r="10090" b="16018"/>
          <a:stretch/>
        </p:blipFill>
        <p:spPr>
          <a:xfrm>
            <a:off x="695927" y="100667"/>
            <a:ext cx="1166612" cy="1950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200" b="97800" l="10200" r="92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01" r="17108"/>
          <a:stretch/>
        </p:blipFill>
        <p:spPr>
          <a:xfrm>
            <a:off x="7596336" y="70771"/>
            <a:ext cx="1117175" cy="2073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735" l="0" r="99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4434" y="3194844"/>
            <a:ext cx="1087611" cy="1677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4111" b="90000" l="9970" r="93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6" t="5443" r="12798" b="17302"/>
          <a:stretch/>
        </p:blipFill>
        <p:spPr>
          <a:xfrm>
            <a:off x="467544" y="4359742"/>
            <a:ext cx="1109311" cy="1715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97" b="99079" l="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075983"/>
            <a:ext cx="2499152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645024"/>
            <a:ext cx="2276317" cy="1572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642" r="996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6976" y="4763777"/>
            <a:ext cx="1745069" cy="19607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9469" l="24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6919" y="1075983"/>
            <a:ext cx="2889009" cy="193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923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6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24947 0.00115 C -0.25694 -0.1345 -0.16267 -0.25209 -0.03628 -0.25996 C 0.08455 -0.27014 0.1974 -0.17894 0.20504 -0.04769 C 0.21459 0.0743 0.13525 0.1875 0.02188 0.19606 C -0.08159 0.20231 -0.17968 0.12708 -0.18732 0.01342 C -0.19479 -0.08982 -0.12864 -0.1875 -0.03281 -0.19538 C 0.05608 -0.20139 0.13924 -0.13889 0.1448 -0.04329 C 0.15035 0.04166 0.09757 0.125 0.01841 0.12893 C -0.05329 0.13495 -0.12118 0.08634 -0.12708 0.00902 C -0.13055 -0.05973 -0.09097 -0.12639 -0.02881 -0.13056 C 0.02587 -0.1345 0.08056 -0.09815 0.08455 -0.03913 C 0.08803 0.01157 0.0599 0.05995 0.01441 0.06412 C -0.02326 0.06828 -0.06284 0.0456 -0.06475 0.00555 C -0.0684 -0.02686 -0.05329 -0.06158 -0.02517 -0.06575 C -0.00225 -0.06575 0.02032 -0.05741 0.02396 -0.03542 C 0.02587 -0.0213 0.02188 -0.00695 0.01077 -0.0007 C 0.00521 0.00115 0.00139 0.00115 -0.00416 -0.0007 " pathEditMode="relative" rAng="0" ptsTypes="fffffffffffffffff">
                                      <p:cBhvr>
                                        <p:cTn id="13" dur="4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35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053 0.14328 C -0.20747 0.01227 -0.11928 -0.10139 -0.00122 -0.1088 C 0.11163 -0.11875 0.21736 -0.03056 0.2243 0.09606 C 0.2335 0.21389 0.1592 0.32338 0.05329 0.33125 C -0.04341 0.3375 -0.13542 0.26481 -0.14237 0.15509 C -0.14948 0.05555 -0.0875 -0.03866 0.00225 -0.04653 C 0.08507 -0.05232 0.16302 0.00833 0.16805 0.10023 C 0.17326 0.1824 0.12395 0.26296 0.04982 0.26666 C -0.01719 0.27245 -0.08056 0.22546 -0.08594 0.15115 C -0.08941 0.08449 -0.05243 0.02014 0.00572 0.01597 C 0.05711 0.01227 0.10816 0.04722 0.11163 0.1044 C 0.1151 0.15324 0.08888 0.2 0.04635 0.20393 C 0.01111 0.2081 -0.02605 0.18634 -0.02796 0.14745 C -0.03108 0.11597 -0.01719 0.08264 0.0092 0.0787 C 0.03072 0.0787 0.05173 0.08657 0.0552 0.1081 C 0.05711 0.12176 0.05329 0.13565 0.04288 0.14143 C 0.03767 0.14328 0.03402 0.14328 0.02882 0.14143 " pathEditMode="relative" rAng="0" ptsTypes="fffffffffffffffff">
                                      <p:cBhvr>
                                        <p:cTn id="15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4" y="-340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25886 0.10325 C -0.26615 -0.01087 -0.17327 -0.10972 -0.04861 -0.11643 C 0.07048 -0.125 0.18194 -0.04814 0.18941 0.06227 C 0.19878 0.16482 0.12048 0.26019 0.00885 0.26713 C -0.09323 0.27246 -0.19011 0.20926 -0.1974 0.11343 C -0.20486 0.02686 -0.13959 -0.05532 -0.04514 -0.06203 C 0.04236 -0.06736 0.12448 -0.01435 0.12986 0.06575 C 0.13541 0.13727 0.0835 0.20764 0.00538 0.21065 C -0.06545 0.21575 -0.13229 0.17477 -0.13802 0.10996 C -0.14167 0.05186 -0.10261 -0.00416 -0.04115 -0.00763 C 0.01267 -0.01087 0.06666 0.01968 0.07048 0.06922 C 0.07413 0.11204 0.04635 0.15278 0.00139 0.15625 C -0.03577 0.15973 -0.07483 0.14098 -0.07674 0.10695 C -0.08021 0.07963 -0.06545 0.05047 -0.03768 0.04676 C -0.01511 0.04676 0.00729 0.05394 0.01076 0.07269 C 0.01267 0.0845 0.00885 0.09653 -0.00209 0.10186 C -0.00764 0.10325 -0.01146 0.10325 -0.01702 0.10186 " pathEditMode="relative" rAng="0" ptsTypes="fffffffffffffffff">
                                      <p:cBhvr>
                                        <p:cTn id="17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7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533670"/>
            <a:ext cx="3600400" cy="4038448"/>
          </a:xfrm>
          <a:prstGeom prst="roundRect">
            <a:avLst>
              <a:gd name="adj" fmla="val 2123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7614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бочна О.В.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9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119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79928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/>
              <a:t>І етап</a:t>
            </a:r>
          </a:p>
          <a:p>
            <a:pPr algn="ctr"/>
            <a:r>
              <a:rPr lang="uk-UA" sz="3600" b="1" i="1" dirty="0" smtClean="0"/>
              <a:t>Робота над словам </a:t>
            </a:r>
          </a:p>
          <a:p>
            <a:endParaRPr lang="uk-UA" dirty="0"/>
          </a:p>
          <a:p>
            <a:r>
              <a:rPr lang="uk-UA" sz="3200" b="1" i="1" dirty="0" smtClean="0"/>
              <a:t>1. Орфоепічна </a:t>
            </a:r>
            <a:r>
              <a:rPr lang="uk-UA" sz="3200" b="1" i="1" dirty="0"/>
              <a:t>вправа “ Юний диктор </a:t>
            </a:r>
            <a:r>
              <a:rPr lang="uk-UA" sz="3200" b="1" i="1" dirty="0" smtClean="0"/>
              <a:t>”</a:t>
            </a:r>
          </a:p>
          <a:p>
            <a:r>
              <a:rPr lang="uk-UA" sz="3200" b="1" i="1" dirty="0" smtClean="0"/>
              <a:t>2</a:t>
            </a:r>
            <a:r>
              <a:rPr lang="uk-UA" sz="3200" b="1" i="1" dirty="0"/>
              <a:t>. Гра “ Конструктор </a:t>
            </a:r>
            <a:r>
              <a:rPr lang="uk-UA" sz="3200" b="1" i="1" dirty="0" smtClean="0"/>
              <a:t>”</a:t>
            </a:r>
          </a:p>
          <a:p>
            <a:r>
              <a:rPr lang="uk-UA" sz="3600" b="1" i="1" dirty="0" smtClean="0"/>
              <a:t>Вологий</a:t>
            </a:r>
            <a:r>
              <a:rPr lang="uk-UA" sz="3600" b="1" i="1" dirty="0"/>
              <a:t>, робота, народ </a:t>
            </a:r>
            <a:r>
              <a:rPr lang="uk-UA" sz="3600" b="1" i="1" dirty="0" smtClean="0"/>
              <a:t>-  </a:t>
            </a:r>
            <a:r>
              <a:rPr lang="uk-UA" sz="3600" b="1" i="1" dirty="0" smtClean="0">
                <a:solidFill>
                  <a:srgbClr val="FF0000"/>
                </a:solidFill>
              </a:rPr>
              <a:t>ворона</a:t>
            </a:r>
            <a:r>
              <a:rPr lang="uk-UA" sz="3600" b="1" i="1" dirty="0" smtClean="0"/>
              <a:t>;</a:t>
            </a:r>
          </a:p>
          <a:p>
            <a:r>
              <a:rPr lang="uk-UA" sz="3600" b="1" i="1" dirty="0" smtClean="0"/>
              <a:t>Око</a:t>
            </a:r>
            <a:r>
              <a:rPr lang="uk-UA" sz="3600" b="1" i="1" dirty="0"/>
              <a:t>, нумерація, капітан </a:t>
            </a:r>
            <a:r>
              <a:rPr lang="uk-UA" sz="3600" b="1" i="1" dirty="0" smtClean="0"/>
              <a:t>- </a:t>
            </a:r>
            <a:r>
              <a:rPr lang="uk-UA" sz="3600" b="1" i="1" dirty="0" smtClean="0">
                <a:solidFill>
                  <a:srgbClr val="FF0000"/>
                </a:solidFill>
              </a:rPr>
              <a:t>онука</a:t>
            </a:r>
            <a:r>
              <a:rPr lang="uk-UA" sz="3600" b="1" i="1" dirty="0" smtClean="0"/>
              <a:t>;</a:t>
            </a:r>
          </a:p>
          <a:p>
            <a:r>
              <a:rPr lang="uk-UA" sz="3600" b="1" i="1" dirty="0" smtClean="0"/>
              <a:t>Капелюх</a:t>
            </a:r>
            <a:r>
              <a:rPr lang="uk-UA" sz="3600" b="1" i="1" dirty="0"/>
              <a:t>, лиса, народ </a:t>
            </a:r>
            <a:r>
              <a:rPr lang="uk-UA" sz="3600" b="1" i="1" dirty="0" smtClean="0"/>
              <a:t>- </a:t>
            </a:r>
            <a:r>
              <a:rPr lang="uk-UA" sz="3600" b="1" i="1" dirty="0" smtClean="0">
                <a:solidFill>
                  <a:srgbClr val="FF0000"/>
                </a:solidFill>
              </a:rPr>
              <a:t>калина</a:t>
            </a:r>
            <a:r>
              <a:rPr lang="uk-UA" sz="3600" b="1" i="1" dirty="0" smtClean="0"/>
              <a:t>;</a:t>
            </a:r>
          </a:p>
          <a:p>
            <a:r>
              <a:rPr lang="uk-UA" sz="3600" b="1" i="1" dirty="0" smtClean="0"/>
              <a:t>Парус</a:t>
            </a:r>
            <a:r>
              <a:rPr lang="uk-UA" sz="3600" b="1" i="1" dirty="0"/>
              <a:t>, пудинг , газон </a:t>
            </a:r>
            <a:r>
              <a:rPr lang="uk-UA" sz="3600" b="1" i="1" dirty="0" smtClean="0"/>
              <a:t>- </a:t>
            </a:r>
            <a:r>
              <a:rPr lang="uk-UA" sz="3600" b="1" i="1" dirty="0" smtClean="0">
                <a:solidFill>
                  <a:srgbClr val="FF0000"/>
                </a:solidFill>
              </a:rPr>
              <a:t>папуга</a:t>
            </a:r>
            <a:r>
              <a:rPr lang="uk-UA" sz="3600" b="1" i="1" dirty="0" smtClean="0"/>
              <a:t>.</a:t>
            </a:r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8516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изначення тапоясненняорфограмиДобір 2 - 3 слів заданоюорфограмоюПоясненнязначення словаЗвуко–буквенийаналіз словаУтворенн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45"/>
            <a:ext cx="9144000" cy="6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езультат пошуку зображень за запитом &quot;картинки до презентації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2" y="5259174"/>
            <a:ext cx="2160241" cy="15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035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Oksana\Desktop\Малюнок-до-уроку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642918"/>
            <a:ext cx="7138392" cy="59329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14744" y="2714620"/>
            <a:ext cx="47484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Як настрій?</a:t>
            </a:r>
            <a:endParaRPr lang="ru-RU" sz="7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. Вправа “ Відшукай цікаві слова ”Круглі – сонце, місяць, яблуко, медуза .Гострі – ялина, бурулька, чагарник .Колючі – ка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ов’язане зображенн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85184"/>
            <a:ext cx="1907704" cy="197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924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4. Мовна хвилинка5. Вправа “ Знавці фразеологізмів ”Брат із сестрою весь час сваряться .Навколо було дуже темно .Приїзд го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" b="43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2089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/>
              <a:t>ІІІ етап </a:t>
            </a:r>
          </a:p>
          <a:p>
            <a:pPr algn="ctr"/>
            <a:r>
              <a:rPr lang="uk-UA" sz="3600" b="1" i="1" dirty="0" smtClean="0"/>
              <a:t>Робота над реченням</a:t>
            </a:r>
            <a:endParaRPr lang="uk-UA" sz="3600" b="1" i="1" dirty="0"/>
          </a:p>
          <a:p>
            <a:pPr marL="342900" indent="-342900">
              <a:buAutoNum type="arabicPeriod"/>
            </a:pPr>
            <a:r>
              <a:rPr lang="uk-UA" sz="2800" dirty="0" smtClean="0"/>
              <a:t>Вправи </a:t>
            </a:r>
            <a:r>
              <a:rPr lang="uk-UA" sz="2800" b="1" i="1" dirty="0"/>
              <a:t>“ Безкінечне речення </a:t>
            </a:r>
            <a:r>
              <a:rPr lang="uk-UA" sz="2800" b="1" i="1" dirty="0" smtClean="0"/>
              <a:t>”</a:t>
            </a:r>
          </a:p>
          <a:p>
            <a:r>
              <a:rPr lang="uk-UA" sz="2800" i="1" dirty="0" smtClean="0"/>
              <a:t>Наприклад </a:t>
            </a:r>
            <a:r>
              <a:rPr lang="uk-UA" sz="2800" i="1" dirty="0"/>
              <a:t>, початкове слово “ квітка </a:t>
            </a:r>
            <a:r>
              <a:rPr lang="uk-UA" sz="2800" i="1" dirty="0" smtClean="0"/>
              <a:t>”. </a:t>
            </a:r>
          </a:p>
          <a:p>
            <a:r>
              <a:rPr lang="uk-UA" sz="2800" i="1" dirty="0" smtClean="0"/>
              <a:t>Виросла </a:t>
            </a:r>
            <a:r>
              <a:rPr lang="uk-UA" sz="2800" i="1" dirty="0"/>
              <a:t>квітка</a:t>
            </a:r>
            <a:r>
              <a:rPr lang="uk-UA" sz="2800" i="1" dirty="0" smtClean="0"/>
              <a:t>.</a:t>
            </a:r>
          </a:p>
          <a:p>
            <a:r>
              <a:rPr lang="uk-UA" sz="2800" i="1" dirty="0" smtClean="0"/>
              <a:t>Виросла </a:t>
            </a:r>
            <a:r>
              <a:rPr lang="uk-UA" sz="2800" i="1" dirty="0"/>
              <a:t>на галявині квітка</a:t>
            </a:r>
            <a:r>
              <a:rPr lang="uk-UA" sz="2800" i="1" dirty="0" smtClean="0"/>
              <a:t>. </a:t>
            </a:r>
          </a:p>
          <a:p>
            <a:r>
              <a:rPr lang="uk-UA" sz="2800" i="1" dirty="0" smtClean="0"/>
              <a:t>Виросла </a:t>
            </a:r>
            <a:r>
              <a:rPr lang="uk-UA" sz="2800" i="1" dirty="0"/>
              <a:t>на галявині запашна квітка</a:t>
            </a:r>
            <a:r>
              <a:rPr lang="uk-UA" sz="2800" i="1" dirty="0" smtClean="0"/>
              <a:t>.</a:t>
            </a:r>
          </a:p>
          <a:p>
            <a:r>
              <a:rPr lang="uk-UA" sz="2800" dirty="0" smtClean="0"/>
              <a:t>2</a:t>
            </a:r>
            <a:r>
              <a:rPr lang="uk-UA" sz="2800" dirty="0"/>
              <a:t>. Гра </a:t>
            </a:r>
            <a:r>
              <a:rPr lang="uk-UA" sz="2800" b="1" i="1" dirty="0"/>
              <a:t>“ Додай словечко </a:t>
            </a:r>
            <a:r>
              <a:rPr lang="uk-UA" sz="2800" b="1" i="1" dirty="0" smtClean="0"/>
              <a:t>”</a:t>
            </a:r>
          </a:p>
          <a:p>
            <a:r>
              <a:rPr lang="uk-UA" sz="2800" dirty="0" smtClean="0"/>
              <a:t>3</a:t>
            </a:r>
            <a:r>
              <a:rPr lang="uk-UA" sz="2800" dirty="0"/>
              <a:t>. Вправа </a:t>
            </a:r>
            <a:r>
              <a:rPr lang="uk-UA" sz="2800" b="1" i="1" dirty="0"/>
              <a:t>“ Проковтни слово </a:t>
            </a:r>
            <a:r>
              <a:rPr lang="uk-UA" sz="2800" b="1" i="1" dirty="0" smtClean="0"/>
              <a:t>”</a:t>
            </a:r>
          </a:p>
          <a:p>
            <a:r>
              <a:rPr lang="uk-UA" sz="2800" dirty="0" smtClean="0"/>
              <a:t>4</a:t>
            </a:r>
            <a:r>
              <a:rPr lang="uk-UA" sz="2800" dirty="0"/>
              <a:t>. Гра </a:t>
            </a:r>
            <a:r>
              <a:rPr lang="uk-UA" sz="2800" b="1" i="1" dirty="0"/>
              <a:t>“ </a:t>
            </a:r>
            <a:r>
              <a:rPr lang="uk-UA" sz="2800" b="1" i="1" dirty="0" err="1"/>
              <a:t>Чомучки</a:t>
            </a:r>
            <a:r>
              <a:rPr lang="uk-UA" sz="2800" b="1" i="1" dirty="0"/>
              <a:t> і Всезнайки </a:t>
            </a:r>
            <a:r>
              <a:rPr lang="uk-UA" sz="2800" b="1" i="1" dirty="0" smtClean="0"/>
              <a:t>”</a:t>
            </a:r>
          </a:p>
          <a:p>
            <a:r>
              <a:rPr lang="uk-UA" sz="2800" i="1" dirty="0" smtClean="0"/>
              <a:t>Наприклад</a:t>
            </a:r>
            <a:r>
              <a:rPr lang="uk-UA" sz="2800" i="1" dirty="0"/>
              <a:t>: Взимку на полях багато снігу</a:t>
            </a:r>
            <a:r>
              <a:rPr lang="uk-UA" sz="2800" i="1" dirty="0" smtClean="0"/>
              <a:t>.</a:t>
            </a:r>
          </a:p>
          <a:p>
            <a:r>
              <a:rPr lang="uk-UA" sz="2800" dirty="0"/>
              <a:t>5</a:t>
            </a:r>
            <a:r>
              <a:rPr lang="uk-UA" sz="2800" dirty="0" smtClean="0"/>
              <a:t>. </a:t>
            </a:r>
            <a:r>
              <a:rPr lang="uk-UA" sz="2800" dirty="0"/>
              <a:t>Гра </a:t>
            </a:r>
            <a:r>
              <a:rPr lang="uk-UA" sz="2800" b="1" i="1" dirty="0"/>
              <a:t>“ Нісенітниця </a:t>
            </a:r>
            <a:r>
              <a:rPr lang="uk-UA" sz="2800" b="1" i="1" dirty="0" smtClean="0"/>
              <a:t>”</a:t>
            </a:r>
          </a:p>
          <a:p>
            <a:r>
              <a:rPr lang="uk-UA" sz="2800" b="1" i="1" dirty="0" smtClean="0">
                <a:solidFill>
                  <a:schemeClr val="accent1">
                    <a:lumMod val="75000"/>
                  </a:schemeClr>
                </a:solidFill>
              </a:rPr>
              <a:t>Коли</a:t>
            </a: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? Який? Хто? Як? Що робить? Де</a:t>
            </a:r>
            <a:r>
              <a:rPr lang="uk-UA" sz="2800" b="1" i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021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8. Гра “ Веселий каламбур “Побочна О.В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669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6632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tabLst>
                <a:tab pos="2514600" algn="l"/>
              </a:tabLst>
            </a:pPr>
            <a:r>
              <a:rPr lang="uk-UA" dirty="0">
                <a:latin typeface="Times New Roman CYR"/>
                <a:ea typeface="Times New Roman"/>
                <a:cs typeface="Times New Roman"/>
              </a:rPr>
              <a:t>Тема.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  Зв</a:t>
            </a:r>
            <a:r>
              <a:rPr lang="en-US" dirty="0">
                <a:latin typeface="Times New Roman CYR"/>
                <a:ea typeface="Times New Roman"/>
                <a:cs typeface="Times New Roman"/>
              </a:rPr>
              <a:t>’</a:t>
            </a:r>
            <a:r>
              <a:rPr lang="ru-RU" dirty="0" err="1">
                <a:latin typeface="Times New Roman CYR"/>
                <a:ea typeface="Times New Roman"/>
                <a:cs typeface="Times New Roman"/>
              </a:rPr>
              <a:t>язок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 CYR"/>
                <a:ea typeface="Times New Roman"/>
                <a:cs typeface="Times New Roman"/>
              </a:rPr>
              <a:t>прикметників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 з </a:t>
            </a:r>
            <a:r>
              <a:rPr lang="ru-RU" dirty="0" err="1">
                <a:latin typeface="Times New Roman CYR"/>
                <a:ea typeface="Times New Roman"/>
                <a:cs typeface="Times New Roman"/>
              </a:rPr>
              <a:t>іменниками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 в </a:t>
            </a:r>
            <a:r>
              <a:rPr lang="ru-RU" dirty="0" err="1">
                <a:latin typeface="Times New Roman CYR"/>
                <a:ea typeface="Times New Roman"/>
                <a:cs typeface="Times New Roman"/>
              </a:rPr>
              <a:t>реченні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. </a:t>
            </a:r>
            <a:r>
              <a:rPr lang="ru-RU" dirty="0" err="1">
                <a:latin typeface="Times New Roman CYR"/>
                <a:ea typeface="Times New Roman"/>
                <a:cs typeface="Times New Roman"/>
              </a:rPr>
              <a:t>Визначення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 роду й числа </a:t>
            </a:r>
            <a:r>
              <a:rPr lang="ru-RU" dirty="0" err="1">
                <a:latin typeface="Times New Roman CYR"/>
                <a:ea typeface="Times New Roman"/>
                <a:cs typeface="Times New Roman"/>
              </a:rPr>
              <a:t>прикметників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.</a:t>
            </a:r>
            <a:r>
              <a:rPr lang="uk-UA" i="1" dirty="0">
                <a:latin typeface="Times New Roman CYR"/>
                <a:ea typeface="Times New Roman"/>
                <a:cs typeface="Times New Roman"/>
              </a:rPr>
              <a:t>   </a:t>
            </a:r>
            <a:endParaRPr lang="ru-RU" dirty="0"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772816"/>
            <a:ext cx="163792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i="1" dirty="0" smtClean="0">
                <a:latin typeface="Times New Roman CYR"/>
                <a:ea typeface="Times New Roman"/>
                <a:cs typeface="Times New Roman"/>
              </a:rPr>
              <a:t>Сьогоднішній, шкільний, відважний,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i="1" dirty="0" smtClean="0">
                <a:latin typeface="Times New Roman CYR"/>
                <a:ea typeface="Times New Roman"/>
                <a:cs typeface="Times New Roman"/>
              </a:rPr>
              <a:t>братній, старанний, будівельний.</a:t>
            </a:r>
            <a:endParaRPr lang="ru-RU" dirty="0">
              <a:ea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3922762"/>
            <a:ext cx="326585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Дзвінкий, гарячий, сонячний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 день, струмок, привіт)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Вологе, мокрий, сира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(кімната, повітря, сніг)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Сива, глуха, дрімучий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 ліс, туман, тайга)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69596" y="1290371"/>
            <a:ext cx="27363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 CYR"/>
                <a:ea typeface="Times New Roman"/>
              </a:rPr>
              <a:t>Червоний,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шкільна,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найсильніше,</a:t>
            </a:r>
          </a:p>
          <a:p>
            <a:r>
              <a:rPr lang="uk-UA" i="1" dirty="0">
                <a:latin typeface="Times New Roman CYR"/>
                <a:ea typeface="Times New Roman"/>
              </a:rPr>
              <a:t>зоряна,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вітряне,</a:t>
            </a:r>
          </a:p>
          <a:p>
            <a:r>
              <a:rPr lang="uk-UA" i="1" dirty="0">
                <a:latin typeface="Times New Roman CYR"/>
                <a:ea typeface="Times New Roman"/>
              </a:rPr>
              <a:t>широкий,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енергійний,</a:t>
            </a:r>
          </a:p>
          <a:p>
            <a:r>
              <a:rPr lang="uk-UA" i="1" dirty="0">
                <a:latin typeface="Times New Roman CYR"/>
                <a:ea typeface="Times New Roman"/>
              </a:rPr>
              <a:t>чиста,</a:t>
            </a:r>
          </a:p>
          <a:p>
            <a:r>
              <a:rPr lang="uk-UA" i="1" dirty="0">
                <a:latin typeface="Times New Roman CYR"/>
                <a:ea typeface="Times New Roman"/>
              </a:rPr>
              <a:t>старий,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цікавий,</a:t>
            </a:r>
          </a:p>
          <a:p>
            <a:r>
              <a:rPr lang="uk-UA" i="1" dirty="0">
                <a:latin typeface="Times New Roman CYR"/>
                <a:ea typeface="Times New Roman"/>
              </a:rPr>
              <a:t>весняна,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прозоре,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кисле,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байдужа,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блідий,</a:t>
            </a:r>
          </a:p>
          <a:p>
            <a:r>
              <a:rPr lang="uk-UA" i="1" dirty="0">
                <a:latin typeface="Times New Roman CYR"/>
                <a:ea typeface="Times New Roman"/>
              </a:rPr>
              <a:t> бадьора,</a:t>
            </a:r>
          </a:p>
          <a:p>
            <a:r>
              <a:rPr lang="uk-UA" i="1" dirty="0">
                <a:latin typeface="Times New Roman CYR"/>
                <a:ea typeface="Times New Roman"/>
              </a:rPr>
              <a:t>в’юнкий,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яскраве.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65412" y="1268760"/>
            <a:ext cx="288032" cy="266328"/>
          </a:xfrm>
          <a:prstGeom prst="ellipse">
            <a:avLst/>
          </a:prstGeom>
          <a:solidFill>
            <a:srgbClr val="00B050"/>
          </a:solidFill>
          <a:ln>
            <a:solidFill>
              <a:srgbClr val="00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961681" y="3437439"/>
            <a:ext cx="288032" cy="266328"/>
          </a:xfrm>
          <a:prstGeom prst="ellipse">
            <a:avLst/>
          </a:prstGeom>
          <a:solidFill>
            <a:srgbClr val="0D47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371624" y="764704"/>
            <a:ext cx="288032" cy="2663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0636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91680" y="332656"/>
            <a:ext cx="56703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514600" algn="l"/>
              </a:tabLst>
            </a:pPr>
            <a:r>
              <a:rPr lang="uk-UA" smtClean="0">
                <a:latin typeface="Times New Roman CYR"/>
                <a:ea typeface="Times New Roman"/>
                <a:cs typeface="Times New Roman"/>
              </a:rPr>
              <a:t>Тема.</a:t>
            </a:r>
            <a:r>
              <a:rPr lang="uk-UA" i="1" smtClean="0">
                <a:latin typeface="Times New Roman CYR"/>
                <a:ea typeface="Times New Roman"/>
                <a:cs typeface="Times New Roman"/>
              </a:rPr>
              <a:t>   </a:t>
            </a:r>
            <a:r>
              <a:rPr lang="uk-UA" b="1" i="1" smtClean="0">
                <a:latin typeface="Times New Roman CYR"/>
                <a:ea typeface="Times New Roman"/>
                <a:cs typeface="Times New Roman"/>
              </a:rPr>
              <a:t>Вживання прикметників у художніх та науково - популярних текстах.</a:t>
            </a:r>
            <a:endParaRPr lang="ru-RU" dirty="0"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010906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 CYR"/>
                <a:ea typeface="Times New Roman"/>
                <a:cs typeface="Times New Roman"/>
              </a:rPr>
              <a:t> Списати текст, добираючи пропущені прикметники. Визначити стиль тексту. Виписати прикметники, підібрати до них синоніми.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1628800"/>
            <a:ext cx="1277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u="sng" dirty="0"/>
              <a:t>Завдання 1</a:t>
            </a:r>
            <a:endParaRPr lang="ru-RU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13709" y="2115443"/>
            <a:ext cx="3707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 CYR"/>
                <a:ea typeface="Times New Roman"/>
              </a:rPr>
              <a:t>Скласти і записати речення за зразком (за предметними малюнками).</a:t>
            </a:r>
            <a:endParaRPr lang="ru-RU" i="1" dirty="0"/>
          </a:p>
        </p:txBody>
      </p:sp>
      <p:sp>
        <p:nvSpPr>
          <p:cNvPr id="8" name="Овал 7"/>
          <p:cNvSpPr/>
          <p:nvPr/>
        </p:nvSpPr>
        <p:spPr>
          <a:xfrm>
            <a:off x="1454703" y="1598640"/>
            <a:ext cx="288032" cy="266328"/>
          </a:xfrm>
          <a:prstGeom prst="ellipse">
            <a:avLst/>
          </a:prstGeom>
          <a:solidFill>
            <a:srgbClr val="00B050"/>
          </a:solidFill>
          <a:ln>
            <a:solidFill>
              <a:srgbClr val="00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990031" y="1598640"/>
            <a:ext cx="288032" cy="266328"/>
          </a:xfrm>
          <a:prstGeom prst="ellipse">
            <a:avLst/>
          </a:prstGeom>
          <a:solidFill>
            <a:srgbClr val="0D47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768244" y="1731804"/>
            <a:ext cx="288032" cy="2663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690764" y="3503593"/>
            <a:ext cx="1277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u="sng" smtClean="0"/>
              <a:t>Завдання 2</a:t>
            </a:r>
            <a:endParaRPr lang="ru-RU" u="sng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1999" y="3873669"/>
            <a:ext cx="3480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>
                <a:latin typeface="Times New Roman CYR"/>
                <a:ea typeface="Times New Roman"/>
              </a:rPr>
              <a:t>Написати твір наукового стилю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про  їжачка.</a:t>
            </a:r>
            <a:endParaRPr lang="ru-RU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139952" y="38732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>
                <a:latin typeface="Times New Roman CYR"/>
                <a:ea typeface="Times New Roman"/>
              </a:rPr>
              <a:t>Списати текст, вставляючи </a:t>
            </a:r>
          </a:p>
          <a:p>
            <a:r>
              <a:rPr lang="uk-UA" i="1" dirty="0">
                <a:latin typeface="Times New Roman CYR"/>
                <a:ea typeface="Times New Roman"/>
              </a:rPr>
              <a:t>слова з довідки:</a:t>
            </a:r>
            <a:endParaRPr lang="ru-RU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851498" y="4365104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Їжак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          Їжак  - … звірятко. Весь вкритий … голками. Ніс у нього… . Очі, як … намистинки. Вуха …, ніжки … .</a:t>
            </a:r>
            <a:endParaRPr lang="ru-RU" sz="16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Їжак знищує … комах, тому він - … тварина.</a:t>
            </a:r>
            <a:endParaRPr lang="ru-RU" sz="16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i="1" dirty="0">
                <a:latin typeface="Times New Roman CYR"/>
                <a:ea typeface="Times New Roman"/>
                <a:cs typeface="Times New Roman"/>
              </a:rPr>
              <a:t> </a:t>
            </a:r>
            <a:endParaRPr lang="ru-RU" sz="1100" dirty="0">
              <a:ea typeface="Times New Roman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32504" y="5820393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latin typeface="Times New Roman CYR"/>
                <a:ea typeface="Times New Roman"/>
                <a:cs typeface="Times New Roman"/>
              </a:rPr>
              <a:t>Слова для довідки</a:t>
            </a:r>
            <a:r>
              <a:rPr lang="uk-UA" i="1" dirty="0">
                <a:latin typeface="Times New Roman CYR"/>
                <a:ea typeface="Times New Roman"/>
                <a:cs typeface="Times New Roman"/>
              </a:rPr>
              <a:t>: сірими, шкідливих, чорні, короткі, лісове, блискучий, маленькі, корисна..</a:t>
            </a:r>
            <a:endParaRPr lang="ru-RU" sz="11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669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7544" y="188640"/>
            <a:ext cx="824440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1028700" algn="ctr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uk-UA" dirty="0">
                <a:latin typeface="Times New Roman CYR"/>
                <a:ea typeface="Times New Roman"/>
                <a:cs typeface="Times New Roman"/>
              </a:rPr>
              <a:t>Тема.</a:t>
            </a:r>
            <a:r>
              <a:rPr lang="uk-UA" i="1" dirty="0">
                <a:latin typeface="Times New Roman CYR"/>
                <a:ea typeface="Times New Roman"/>
                <a:cs typeface="Times New Roman"/>
              </a:rPr>
              <a:t>   </a:t>
            </a:r>
            <a:r>
              <a:rPr lang="uk-UA" b="1" i="1" dirty="0">
                <a:latin typeface="Times New Roman CYR"/>
                <a:ea typeface="Times New Roman"/>
                <a:cs typeface="Times New Roman"/>
              </a:rPr>
              <a:t>Повторення вивченого про прикметник як частину мови.  Спостереження за  роллю прикметників у мовленні.</a:t>
            </a:r>
            <a:endParaRPr lang="ru-RU" dirty="0"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980728"/>
            <a:ext cx="1277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u="sng" dirty="0"/>
              <a:t>Завдання 1</a:t>
            </a:r>
            <a:endParaRPr lang="ru-RU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556792"/>
            <a:ext cx="4572000" cy="1392176"/>
          </a:xfrm>
          <a:prstGeom prst="rect">
            <a:avLst/>
          </a:prstGeom>
        </p:spPr>
        <p:txBody>
          <a:bodyPr>
            <a:spAutoFit/>
          </a:bodyPr>
          <a:lstStyle/>
          <a:p>
            <a:pPr marR="111125" algn="ctr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tabLst>
                <a:tab pos="353695" algn="l"/>
              </a:tabLs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Вибіркове списування (вправа 191).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111125" algn="ctr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tabLst>
                <a:tab pos="353695" algn="l"/>
              </a:tabLs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- Випишіть по два прикметники до запитань: який? яка? яке? які?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111125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tabLst>
                <a:tab pos="353695" algn="l"/>
              </a:tabLs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1556792"/>
            <a:ext cx="4572000" cy="1736373"/>
          </a:xfrm>
          <a:prstGeom prst="rect">
            <a:avLst/>
          </a:prstGeom>
        </p:spPr>
        <p:txBody>
          <a:bodyPr>
            <a:spAutoFit/>
          </a:bodyPr>
          <a:lstStyle/>
          <a:p>
            <a:pPr marR="177165" indent="-342900" algn="ctr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tabLst>
                <a:tab pos="353695" algn="l"/>
              </a:tabLs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Дібрати до іменників прикметники: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111125" indent="-342900" algn="ctr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tabLst>
                <a:tab pos="353695" algn="l"/>
              </a:tabLs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Зима (яка?) …, …, … .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111125" indent="-342900" algn="ctr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tabLst>
                <a:tab pos="353695" algn="l"/>
              </a:tabLs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  Сонечко (яке?) …, …, … .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111125" indent="-342900" algn="ctr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tabLst>
                <a:tab pos="353695" algn="l"/>
              </a:tabLs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  Голос (який?) …, …, … .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111125" indent="-342900" algn="ctr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tabLst>
                <a:tab pos="353695" algn="l"/>
              </a:tabLst>
            </a:pPr>
            <a:r>
              <a:rPr lang="uk-UA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  Квіти (які?) …, …, … .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33267" y="3244334"/>
            <a:ext cx="1277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u="sng" dirty="0"/>
              <a:t>Завдання 2</a:t>
            </a:r>
            <a:endParaRPr lang="ru-RU" u="sng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9439" y="4077072"/>
            <a:ext cx="4572000" cy="84484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28600" algn="ctr">
              <a:lnSpc>
                <a:spcPct val="115000"/>
              </a:lnSpc>
              <a:spcBef>
                <a:spcPts val="890"/>
              </a:spcBef>
              <a:spcAft>
                <a:spcPts val="0"/>
              </a:spcAft>
            </a:pPr>
            <a:r>
              <a:rPr lang="uk-UA" i="1" dirty="0">
                <a:latin typeface="Times New Roman CYR"/>
                <a:ea typeface="Times New Roman"/>
                <a:cs typeface="Times New Roman"/>
              </a:rPr>
              <a:t>Складання опису за прослуханим</a:t>
            </a:r>
          </a:p>
          <a:p>
            <a:pPr indent="-228600" algn="ctr">
              <a:lnSpc>
                <a:spcPct val="115000"/>
              </a:lnSpc>
              <a:spcBef>
                <a:spcPts val="890"/>
              </a:spcBef>
              <a:spcAft>
                <a:spcPts val="0"/>
              </a:spcAft>
            </a:pPr>
            <a:r>
              <a:rPr lang="uk-UA" i="1" dirty="0">
                <a:latin typeface="Times New Roman CYR"/>
                <a:ea typeface="Times New Roman"/>
                <a:cs typeface="Times New Roman"/>
              </a:rPr>
              <a:t> текстом «Ранок на озері».</a:t>
            </a:r>
            <a:endParaRPr lang="ru-RU" i="1" dirty="0">
              <a:ea typeface="Times New Roman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3968" y="4101862"/>
            <a:ext cx="4572000" cy="115057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71500" algn="ctr">
              <a:lnSpc>
                <a:spcPct val="115000"/>
              </a:lnSpc>
              <a:spcBef>
                <a:spcPts val="430"/>
              </a:spcBef>
              <a:spcAft>
                <a:spcPts val="0"/>
              </a:spcAft>
              <a:tabLst>
                <a:tab pos="365760" algn="l"/>
              </a:tabLst>
            </a:pPr>
            <a:r>
              <a:rPr lang="uk-UA" i="1" dirty="0">
                <a:latin typeface="Times New Roman CYR"/>
                <a:ea typeface="Times New Roman"/>
                <a:cs typeface="Times New Roman"/>
              </a:rPr>
              <a:t>Списати текст «Ранок на озері», </a:t>
            </a:r>
          </a:p>
          <a:p>
            <a:pPr indent="-571500" algn="ctr">
              <a:lnSpc>
                <a:spcPct val="115000"/>
              </a:lnSpc>
              <a:spcBef>
                <a:spcPts val="430"/>
              </a:spcBef>
              <a:spcAft>
                <a:spcPts val="0"/>
              </a:spcAft>
              <a:tabLst>
                <a:tab pos="365760" algn="l"/>
              </a:tabLst>
            </a:pPr>
            <a:r>
              <a:rPr lang="uk-UA" i="1" dirty="0">
                <a:latin typeface="Times New Roman CYR"/>
                <a:ea typeface="Times New Roman"/>
                <a:cs typeface="Times New Roman"/>
              </a:rPr>
              <a:t>записаний на картках, </a:t>
            </a:r>
          </a:p>
          <a:p>
            <a:pPr indent="-571500" algn="ctr">
              <a:lnSpc>
                <a:spcPct val="115000"/>
              </a:lnSpc>
              <a:spcBef>
                <a:spcPts val="430"/>
              </a:spcBef>
              <a:spcAft>
                <a:spcPts val="0"/>
              </a:spcAft>
              <a:tabLst>
                <a:tab pos="365760" algn="l"/>
              </a:tabLst>
            </a:pPr>
            <a:r>
              <a:rPr lang="uk-UA" i="1" dirty="0">
                <a:latin typeface="Times New Roman CYR"/>
                <a:ea typeface="Times New Roman"/>
                <a:cs typeface="Times New Roman"/>
              </a:rPr>
              <a:t>підкреслити   прикметники.</a:t>
            </a:r>
            <a:endParaRPr lang="ru-RU" i="1" dirty="0">
              <a:ea typeface="Times New Roman"/>
              <a:cs typeface="Times New Roman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650951" y="1165394"/>
            <a:ext cx="288032" cy="266328"/>
          </a:xfrm>
          <a:prstGeom prst="ellipse">
            <a:avLst/>
          </a:prstGeom>
          <a:solidFill>
            <a:srgbClr val="00B050"/>
          </a:solidFill>
          <a:ln>
            <a:solidFill>
              <a:srgbClr val="00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327623" y="1165394"/>
            <a:ext cx="288032" cy="266328"/>
          </a:xfrm>
          <a:prstGeom prst="ellipse">
            <a:avLst/>
          </a:prstGeom>
          <a:solidFill>
            <a:srgbClr val="0D47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991122" y="1132218"/>
            <a:ext cx="288032" cy="2663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900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Горизонтальный свиток 1"/>
          <p:cNvSpPr/>
          <p:nvPr/>
        </p:nvSpPr>
        <p:spPr>
          <a:xfrm>
            <a:off x="1763688" y="1030733"/>
            <a:ext cx="7056784" cy="5827267"/>
          </a:xfrm>
          <a:prstGeom prst="horizontalScroll">
            <a:avLst>
              <a:gd name="adj" fmla="val 8920"/>
            </a:avLst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Картка 1 </a:t>
            </a:r>
            <a:r>
              <a:rPr lang="uk-UA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uk-UA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uk-UA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 </a:t>
            </a:r>
            <a:r>
              <a:rPr lang="uk-UA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Прочитай задачу. </a:t>
            </a:r>
            <a:br>
              <a:rPr lang="uk-UA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uk-UA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 </a:t>
            </a:r>
            <a:r>
              <a:rPr lang="uk-UA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Розглянь її скорочений запис. </a:t>
            </a:r>
            <a:endParaRPr lang="uk-UA" i="1" dirty="0" smtClean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dirty="0" smtClean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dirty="0" smtClean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3. </a:t>
            </a:r>
            <a:r>
              <a:rPr lang="uk-UA" i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Закінчи </a:t>
            </a:r>
            <a:r>
              <a:rPr lang="uk-UA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розв’язання задачі відповідно до записів. </a:t>
            </a:r>
            <a:br>
              <a:rPr lang="uk-UA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uk-UA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1) _________________ - стільки годин був у дорозі лижник; </a:t>
            </a:r>
            <a:br>
              <a:rPr lang="uk-UA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uk-UA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2) _________________ - швидкість, з якою рухався лижник; </a:t>
            </a:r>
            <a:br>
              <a:rPr lang="uk-UA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uk-UA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3) _________________ - пройшов лижник після зупинки. </a:t>
            </a:r>
            <a:br>
              <a:rPr lang="uk-UA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uk-UA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4. </a:t>
            </a:r>
            <a:r>
              <a:rPr lang="uk-UA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Запиши відповідь. </a:t>
            </a:r>
            <a:r>
              <a:rPr lang="uk-UA" sz="11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uk-UA" sz="11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800" dirty="0">
              <a:ea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292069"/>
            <a:ext cx="70790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latin typeface="Times New Roman"/>
                <a:ea typeface="Times New Roman"/>
              </a:rPr>
              <a:t>Задача</a:t>
            </a:r>
          </a:p>
          <a:p>
            <a:r>
              <a:rPr lang="uk-UA" b="1" dirty="0" smtClean="0">
                <a:latin typeface="Times New Roman"/>
                <a:ea typeface="Times New Roman"/>
              </a:rPr>
              <a:t>Лижник </a:t>
            </a:r>
            <a:r>
              <a:rPr lang="uk-UA" b="1" dirty="0">
                <a:latin typeface="Times New Roman"/>
                <a:ea typeface="Times New Roman"/>
              </a:rPr>
              <a:t>пройшов 560 км і йшов весь час з однаковою швидкістю</a:t>
            </a:r>
            <a:r>
              <a:rPr lang="uk-UA" b="1" dirty="0" smtClean="0">
                <a:latin typeface="Times New Roman"/>
                <a:ea typeface="Times New Roman"/>
              </a:rPr>
              <a:t>.</a:t>
            </a:r>
          </a:p>
          <a:p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До зупинки він ішов 4 год, а після зупинки 3 год</a:t>
            </a:r>
            <a:r>
              <a:rPr lang="uk-UA" b="1" dirty="0" smtClean="0">
                <a:latin typeface="Times New Roman"/>
                <a:ea typeface="Times New Roman"/>
              </a:rPr>
              <a:t>.</a:t>
            </a:r>
          </a:p>
          <a:p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Скільки кілометрів пройшов лижник після зупинки</a:t>
            </a:r>
            <a:r>
              <a:rPr lang="uk-UA" dirty="0">
                <a:latin typeface="Times New Roman"/>
                <a:ea typeface="Times New Roman"/>
              </a:rPr>
              <a:t>? </a:t>
            </a:r>
            <a:br>
              <a:rPr lang="uk-UA" dirty="0">
                <a:latin typeface="Times New Roman"/>
                <a:ea typeface="Times New Roman"/>
              </a:rPr>
            </a:b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0922755"/>
              </p:ext>
            </p:extLst>
          </p:nvPr>
        </p:nvGraphicFramePr>
        <p:xfrm>
          <a:off x="2483768" y="2721900"/>
          <a:ext cx="5987143" cy="1662783"/>
        </p:xfrm>
        <a:graphic>
          <a:graphicData uri="http://schemas.openxmlformats.org/drawingml/2006/table">
            <a:tbl>
              <a:tblPr>
                <a:solidFill>
                  <a:schemeClr val="accent1">
                    <a:lumMod val="20000"/>
                    <a:lumOff val="80000"/>
                  </a:schemeClr>
                </a:solidFill>
              </a:tblPr>
              <a:tblGrid>
                <a:gridCol w="1409700"/>
                <a:gridCol w="1409700"/>
                <a:gridCol w="1114400"/>
                <a:gridCol w="2053343"/>
              </a:tblGrid>
              <a:tr h="3826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2"/>
                      </a:solidFill>
                      <a:prstDash val="soli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2"/>
                      </a:solidFill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Швидкість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Час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Відстань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2"/>
                      </a:solidFill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62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До зупинки</a:t>
                      </a:r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r>
                        <a:rPr lang="uk-UA" dirty="0" smtClean="0"/>
                        <a:t>Після зупинки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pPr algn="ctr"/>
                      <a:r>
                        <a:rPr lang="uk-UA" dirty="0" smtClean="0"/>
                        <a:t>Однакова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 год</a:t>
                      </a:r>
                    </a:p>
                    <a:p>
                      <a:pPr algn="ctr"/>
                      <a:endParaRPr lang="uk-UA" dirty="0" smtClean="0"/>
                    </a:p>
                    <a:p>
                      <a:pPr algn="ctr"/>
                      <a:r>
                        <a:rPr lang="uk-UA" dirty="0" smtClean="0"/>
                        <a:t>3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uk-UA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uk-UA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uk-UA" sz="2400" dirty="0" smtClean="0">
                          <a:solidFill>
                            <a:srgbClr val="002060"/>
                          </a:solidFill>
                        </a:rPr>
                        <a:t>? </a:t>
                      </a:r>
                      <a:r>
                        <a:rPr lang="uk-UA" sz="1800" dirty="0" smtClean="0">
                          <a:solidFill>
                            <a:srgbClr val="002060"/>
                          </a:solidFill>
                        </a:rPr>
                        <a:t>км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авая фигурная скобка 11"/>
          <p:cNvSpPr/>
          <p:nvPr/>
        </p:nvSpPr>
        <p:spPr>
          <a:xfrm>
            <a:off x="7025952" y="3269906"/>
            <a:ext cx="288032" cy="936104"/>
          </a:xfrm>
          <a:prstGeom prst="rightBrace">
            <a:avLst>
              <a:gd name="adj1" fmla="val 46126"/>
              <a:gd name="adj2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380312" y="355329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560 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861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43608" y="292069"/>
            <a:ext cx="70790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latin typeface="Times New Roman"/>
                <a:ea typeface="Times New Roman"/>
              </a:rPr>
              <a:t>Задача</a:t>
            </a:r>
          </a:p>
          <a:p>
            <a:r>
              <a:rPr lang="uk-UA" b="1" dirty="0" smtClean="0">
                <a:latin typeface="Times New Roman"/>
                <a:ea typeface="Times New Roman"/>
              </a:rPr>
              <a:t>Лижник </a:t>
            </a:r>
            <a:r>
              <a:rPr lang="uk-UA" b="1" dirty="0">
                <a:latin typeface="Times New Roman"/>
                <a:ea typeface="Times New Roman"/>
              </a:rPr>
              <a:t>пройшов 560 км і йшов весь час з однаковою швидкістю</a:t>
            </a:r>
            <a:r>
              <a:rPr lang="uk-UA" b="1" dirty="0" smtClean="0">
                <a:latin typeface="Times New Roman"/>
                <a:ea typeface="Times New Roman"/>
              </a:rPr>
              <a:t>.</a:t>
            </a:r>
          </a:p>
          <a:p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До зупинки він ішов 4 год, а після зупинки 3 год</a:t>
            </a:r>
            <a:r>
              <a:rPr lang="uk-UA" b="1" dirty="0" smtClean="0">
                <a:latin typeface="Times New Roman"/>
                <a:ea typeface="Times New Roman"/>
              </a:rPr>
              <a:t>.</a:t>
            </a:r>
          </a:p>
          <a:p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Скільки кілометрів пройшов лижник після зупинки</a:t>
            </a:r>
            <a:r>
              <a:rPr lang="uk-UA" dirty="0">
                <a:latin typeface="Times New Roman"/>
                <a:ea typeface="Times New Roman"/>
              </a:rPr>
              <a:t>? </a:t>
            </a:r>
            <a:br>
              <a:rPr lang="uk-UA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2555776" y="1663214"/>
            <a:ext cx="5832648" cy="4646105"/>
          </a:xfrm>
          <a:prstGeom prst="parallelogram">
            <a:avLst>
              <a:gd name="adj" fmla="val 18061"/>
            </a:avLst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Картка 2 </a:t>
            </a:r>
            <a: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  <a:t>1. Прочитай задачу. </a:t>
            </a:r>
            <a:b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  <a:t>2. Розв’яжи задачу, склавши числовий вираз. </a:t>
            </a:r>
            <a:b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  <a:t>3. Запиши відповідь. </a:t>
            </a:r>
            <a:b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uk-UA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Додаткове </a:t>
            </a:r>
            <a:r>
              <a:rPr lang="uk-UA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завдання: </a:t>
            </a:r>
            <a: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  <a:t>1. Склади і розв’яжи обернену задачу, в якій шуканим буде число 560 км. </a:t>
            </a:r>
            <a:b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uk-UA" sz="2000" dirty="0">
                <a:solidFill>
                  <a:srgbClr val="002060"/>
                </a:solidFill>
                <a:latin typeface="Times New Roman"/>
                <a:ea typeface="Times New Roman"/>
              </a:rPr>
              <a:t>2. Запиши обчислення і відповідь.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903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43608" y="292069"/>
            <a:ext cx="70790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latin typeface="Times New Roman"/>
                <a:ea typeface="Times New Roman"/>
              </a:rPr>
              <a:t>Задача</a:t>
            </a:r>
          </a:p>
          <a:p>
            <a:r>
              <a:rPr lang="uk-UA" b="1" dirty="0" smtClean="0">
                <a:latin typeface="Times New Roman"/>
                <a:ea typeface="Times New Roman"/>
              </a:rPr>
              <a:t>Лижник </a:t>
            </a:r>
            <a:r>
              <a:rPr lang="uk-UA" b="1" dirty="0">
                <a:latin typeface="Times New Roman"/>
                <a:ea typeface="Times New Roman"/>
              </a:rPr>
              <a:t>пройшов 560 км і йшов весь час з однаковою швидкістю</a:t>
            </a:r>
            <a:r>
              <a:rPr lang="uk-UA" b="1" dirty="0" smtClean="0">
                <a:latin typeface="Times New Roman"/>
                <a:ea typeface="Times New Roman"/>
              </a:rPr>
              <a:t>.</a:t>
            </a:r>
          </a:p>
          <a:p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До зупинки він ішов 4 год, а після зупинки 3 год</a:t>
            </a:r>
            <a:r>
              <a:rPr lang="uk-UA" b="1" dirty="0" smtClean="0">
                <a:latin typeface="Times New Roman"/>
                <a:ea typeface="Times New Roman"/>
              </a:rPr>
              <a:t>.</a:t>
            </a:r>
          </a:p>
          <a:p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Скільки кілометрів пройшов лижник після зупинки</a:t>
            </a:r>
            <a:r>
              <a:rPr lang="uk-UA" dirty="0">
                <a:latin typeface="Times New Roman"/>
                <a:ea typeface="Times New Roman"/>
              </a:rPr>
              <a:t>? </a:t>
            </a:r>
            <a:br>
              <a:rPr lang="uk-UA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52666" y="2060848"/>
            <a:ext cx="5638894" cy="33843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Картка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3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1. Прочитай задачу. 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2. Запиши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відповідь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Додаткове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завдання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1.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Склади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роз’яжи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обернену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задачу, в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якій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шуканим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буде час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руху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лижника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до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зупинки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Склади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таблицю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зі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скороченим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записом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задачі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208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73701" y="1772816"/>
            <a:ext cx="61919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«Ти можеш!» - повинен нагадувати вчитель учневі.</a:t>
            </a:r>
          </a:p>
          <a:p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«Він може!» - повинен нагадувати колектив.</a:t>
            </a:r>
          </a:p>
          <a:p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можу!» - повинен повірити в себе учень.</a:t>
            </a:r>
          </a:p>
          <a:p>
            <a:pPr algn="r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Шаталов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836712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Професійне кредо</a:t>
            </a:r>
            <a:endParaRPr lang="ru-RU" sz="3600" b="1" dirty="0"/>
          </a:p>
        </p:txBody>
      </p:sp>
      <p:pic>
        <p:nvPicPr>
          <p:cNvPr id="21506" name="Picture 2" descr="Результат пошуку зображень за запитом &quot;картинки до презентації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0227"/>
            <a:ext cx="218696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8222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75656" y="1916832"/>
            <a:ext cx="61926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uk-UA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Диференційоване домашнє завдання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риклади №712,</a:t>
            </a:r>
          </a:p>
          <a:p>
            <a:pPr>
              <a:lnSpc>
                <a:spcPct val="125000"/>
              </a:lnSpc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авдання на вибір:</a:t>
            </a:r>
          </a:p>
          <a:p>
            <a:pPr>
              <a:lnSpc>
                <a:spcPct val="125000"/>
              </a:lnSpc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язати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задачу №713;</a:t>
            </a:r>
          </a:p>
          <a:p>
            <a:pPr>
              <a:lnSpc>
                <a:spcPct val="125000"/>
              </a:lnSpc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змінити запитання задачі так, щоб вона</a:t>
            </a:r>
          </a:p>
          <a:p>
            <a:pPr>
              <a:lnSpc>
                <a:spcPct val="125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язувалась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схемою: (</a:t>
            </a:r>
            <a:r>
              <a:rPr lang="uk-UA" sz="2400" dirty="0" smtClean="0">
                <a:latin typeface="Franklin Gothic Medium"/>
                <a:cs typeface="Times New Roman" panose="02020603050405020304" pitchFamily="18" charset="0"/>
              </a:rPr>
              <a:t>□ + □) – ( □ + □).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404663"/>
            <a:ext cx="2204302" cy="370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815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35696" y="258865"/>
            <a:ext cx="59584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uk-UA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Диференційоване домашнє завдання</a:t>
            </a: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812862"/>
            <a:ext cx="4176464" cy="2760153"/>
          </a:xfrm>
          <a:prstGeom prst="roundRect">
            <a:avLst>
              <a:gd name="adj" fmla="val 259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180340" algn="just">
              <a:spcAft>
                <a:spcPts val="0"/>
              </a:spcAft>
              <a:tabLst>
                <a:tab pos="180340" algn="l"/>
              </a:tabLst>
            </a:pPr>
            <a:r>
              <a:rPr lang="uk-UA" sz="2200" b="1" i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           І </a:t>
            </a:r>
            <a:r>
              <a:rPr lang="uk-UA" sz="2200" b="1" i="1" dirty="0">
                <a:solidFill>
                  <a:srgbClr val="00206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рівень</a:t>
            </a:r>
            <a:endParaRPr lang="ru-RU" sz="2200" b="1" dirty="0">
              <a:solidFill>
                <a:srgbClr val="002060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Clr>
                <a:srgbClr val="000000"/>
              </a:buClr>
              <a:buFont typeface="+mj-lt"/>
              <a:buAutoNum type="arabicPeriod"/>
              <a:tabLst>
                <a:tab pos="180340" algn="l"/>
              </a:tabLst>
            </a:pPr>
            <a:r>
              <a:rPr lang="uk-UA" sz="2200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У каністрі 13 кг оліфи. Після покриття підлоги оліфи стало на 4 кг менше. Скільки кілограмів оліфи залишилося в каністрі?</a:t>
            </a:r>
            <a:endParaRPr lang="ru-RU" sz="22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Clr>
                <a:srgbClr val="000000"/>
              </a:buClr>
              <a:buFont typeface="+mj-lt"/>
              <a:buAutoNum type="arabicPeriod"/>
              <a:tabLst>
                <a:tab pos="180340" algn="l"/>
              </a:tabLst>
            </a:pPr>
            <a:r>
              <a:rPr lang="uk-UA" sz="2200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Завдання №61, ст. 11</a:t>
            </a:r>
            <a:endParaRPr lang="ru-RU" sz="2200" dirty="0"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55976" y="807832"/>
            <a:ext cx="4644008" cy="3024336"/>
          </a:xfrm>
          <a:prstGeom prst="roundRect">
            <a:avLst>
              <a:gd name="adj" fmla="val 259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180340" algn="just">
              <a:spcAft>
                <a:spcPts val="0"/>
              </a:spcAft>
              <a:tabLst>
                <a:tab pos="180340" algn="l"/>
              </a:tabLst>
            </a:pPr>
            <a:r>
              <a:rPr lang="uk-UA" b="1" i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                  </a:t>
            </a:r>
            <a:r>
              <a:rPr lang="uk-UA" sz="2200" b="1" i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ІІ </a:t>
            </a:r>
            <a:r>
              <a:rPr lang="uk-UA" sz="2200" b="1" i="1" dirty="0">
                <a:solidFill>
                  <a:srgbClr val="00206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рівень </a:t>
            </a:r>
            <a:endParaRPr lang="ru-RU" sz="2200" b="1" dirty="0">
              <a:solidFill>
                <a:srgbClr val="002060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2200" dirty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Склади та розв’яжи задачу за коротким </a:t>
            </a:r>
            <a:r>
              <a:rPr lang="uk-UA" sz="2200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записом: </a:t>
            </a:r>
            <a:endParaRPr lang="ru-RU" sz="2200" dirty="0">
              <a:solidFill>
                <a:schemeClr val="tx1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457200" indent="180340" algn="just">
              <a:spcAft>
                <a:spcPts val="0"/>
              </a:spcAft>
              <a:tabLst>
                <a:tab pos="180340" algn="l"/>
              </a:tabLst>
            </a:pPr>
            <a:r>
              <a:rPr lang="uk-UA" sz="2200" dirty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Було – 15 горобчиків.</a:t>
            </a:r>
            <a:endParaRPr lang="ru-RU" sz="2200" dirty="0">
              <a:solidFill>
                <a:schemeClr val="tx1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457200" indent="180340" algn="just">
              <a:spcAft>
                <a:spcPts val="0"/>
              </a:spcAft>
              <a:tabLst>
                <a:tab pos="180340" algn="l"/>
              </a:tabLst>
            </a:pPr>
            <a:r>
              <a:rPr lang="uk-UA" sz="2200" dirty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Полетіло – 10 горобчиків </a:t>
            </a:r>
            <a:endParaRPr lang="ru-RU" sz="2200" dirty="0">
              <a:solidFill>
                <a:schemeClr val="tx1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457200" indent="180340" algn="just">
              <a:spcAft>
                <a:spcPts val="0"/>
              </a:spcAft>
              <a:tabLst>
                <a:tab pos="180340" algn="l"/>
              </a:tabLst>
            </a:pPr>
            <a:r>
              <a:rPr lang="uk-UA" sz="2200" dirty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Залишилося - ?</a:t>
            </a:r>
            <a:endParaRPr lang="ru-RU" sz="2200" dirty="0">
              <a:solidFill>
                <a:schemeClr val="tx1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  <a:tabLst>
                <a:tab pos="180340" algn="l"/>
              </a:tabLst>
            </a:pPr>
            <a:r>
              <a:rPr lang="uk-UA" sz="2200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2. Обчисли</a:t>
            </a:r>
            <a:r>
              <a:rPr lang="uk-UA" sz="2200" dirty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, випиши ті, в яких зменшуване </a:t>
            </a:r>
            <a:r>
              <a:rPr lang="uk-UA" sz="2200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7.</a:t>
            </a:r>
            <a:r>
              <a:rPr lang="ru-RU" sz="2200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      </a:t>
            </a:r>
            <a:r>
              <a:rPr lang="uk-UA" sz="2200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10-7</a:t>
            </a:r>
            <a:r>
              <a:rPr lang="uk-UA" sz="2200" dirty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	</a:t>
            </a:r>
            <a:r>
              <a:rPr lang="uk-UA" sz="2200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7-1   7+3   10+7</a:t>
            </a:r>
            <a:r>
              <a:rPr lang="ru-RU" sz="2200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   </a:t>
            </a:r>
            <a:r>
              <a:rPr lang="uk-UA" sz="2200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7-0	   3+4      7-7      7-6</a:t>
            </a:r>
            <a:endParaRPr lang="ru-RU" sz="2200" dirty="0">
              <a:solidFill>
                <a:schemeClr val="tx1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30151" y="3933056"/>
            <a:ext cx="6969833" cy="2664296"/>
          </a:xfrm>
          <a:prstGeom prst="roundRect">
            <a:avLst>
              <a:gd name="adj" fmla="val 4674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180340" algn="just">
              <a:spcAft>
                <a:spcPts val="0"/>
              </a:spcAft>
              <a:tabLst>
                <a:tab pos="180340" algn="l"/>
              </a:tabLst>
            </a:pPr>
            <a:r>
              <a:rPr lang="uk-UA" b="1" i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                                      </a:t>
            </a:r>
            <a:r>
              <a:rPr lang="uk-UA" sz="2200" b="1" i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ІІІ рівень</a:t>
            </a: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r>
              <a:rPr lang="uk-UA" sz="2200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1. </a:t>
            </a:r>
            <a:r>
              <a:rPr lang="uk-UA" sz="2200" dirty="0">
                <a:solidFill>
                  <a:schemeClr val="tx1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Завдання №62, ст. 12</a:t>
            </a:r>
            <a:endParaRPr lang="ru-RU" sz="2200" dirty="0">
              <a:solidFill>
                <a:schemeClr val="tx1"/>
              </a:solidFill>
              <a:latin typeface="Monotype Corsiva" panose="03010101010201010101" pitchFamily="66" charset="0"/>
              <a:ea typeface="Times New Roman"/>
              <a:cs typeface="Times New Roman"/>
            </a:endParaRPr>
          </a:p>
          <a:p>
            <a:pPr lvl="0" algn="just">
              <a:spcAft>
                <a:spcPts val="0"/>
              </a:spcAft>
              <a:tabLst>
                <a:tab pos="180340" algn="l"/>
              </a:tabLst>
            </a:pPr>
            <a:r>
              <a:rPr lang="uk-UA" sz="2200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2. Склади </a:t>
            </a:r>
            <a:r>
              <a:rPr lang="uk-UA" sz="2200" dirty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задачу за малюнком. Розв’яжи її</a:t>
            </a:r>
            <a:r>
              <a:rPr lang="uk-UA" sz="2200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endParaRPr lang="ru-RU" dirty="0">
              <a:solidFill>
                <a:schemeClr val="tx1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4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6462" y="5800490"/>
            <a:ext cx="611639" cy="40826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8865" y="5768390"/>
            <a:ext cx="609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4065" y="5619311"/>
            <a:ext cx="609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0151" y="5784440"/>
            <a:ext cx="609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799" y="5879167"/>
            <a:ext cx="609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4465" y="5619311"/>
            <a:ext cx="609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7162" y="5656999"/>
            <a:ext cx="609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3148" y="5800772"/>
            <a:ext cx="609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2281" y="5662716"/>
            <a:ext cx="609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79265" y="6088816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?, на 5 більше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96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27584" y="188640"/>
            <a:ext cx="7992888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u="sng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Тема</a:t>
            </a:r>
            <a:r>
              <a:rPr lang="uk-UA" sz="24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uk-UA" sz="2400" b="1" i="1" u="sng" dirty="0">
                <a:solidFill>
                  <a:srgbClr val="0066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Як дикі тварини захищаються. Охорона тварин</a:t>
            </a:r>
            <a:endParaRPr lang="ru-RU" sz="2400" i="1" u="sng" dirty="0">
              <a:solidFill>
                <a:srgbClr val="0066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7" y="782648"/>
            <a:ext cx="8064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b="1" i="1" dirty="0" smtClean="0">
                <a:latin typeface="Times New Roman"/>
                <a:ea typeface="Times New Roman"/>
              </a:rPr>
              <a:t>Експрес - </a:t>
            </a:r>
            <a:r>
              <a:rPr lang="uk-UA" sz="2400" b="1" i="1" dirty="0">
                <a:latin typeface="Times New Roman"/>
                <a:ea typeface="Times New Roman"/>
              </a:rPr>
              <a:t>опитування за диференційованими картками</a:t>
            </a:r>
            <a:endParaRPr lang="ru-RU" sz="2400" b="1" i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Блок-схема: документ 3"/>
          <p:cNvSpPr/>
          <p:nvPr/>
        </p:nvSpPr>
        <p:spPr>
          <a:xfrm>
            <a:off x="395536" y="1556792"/>
            <a:ext cx="8424936" cy="4608512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Закресли в дужках зайві слова: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1. Для життя лося необхідні  ... ( люди, тварини, рослини, сонце, повітря ).</a:t>
            </a:r>
            <a:endParaRPr lang="ru-RU" sz="2800" b="1" dirty="0" smtClean="0">
              <a:solidFill>
                <a:srgbClr val="002060"/>
              </a:solidFill>
              <a:latin typeface="Monotype Corsiva" panose="03010101010201010101" pitchFamily="66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2. Щоб добувати корм, хижі  звірі  мають  … ( довгий хвіст, гострі  зуби, добрий слух, липкий язик, гострі нюх  та зір, міцні кігті, довгу шию ).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3462" y="1660158"/>
            <a:ext cx="141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</a:rPr>
              <a:t>Картка № 1</a:t>
            </a:r>
            <a:endParaRPr lang="ru-RU" sz="14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316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48477" y="0"/>
            <a:ext cx="7992888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u="sng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Тема</a:t>
            </a:r>
            <a:r>
              <a:rPr lang="uk-UA" sz="24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uk-UA" sz="2400" b="1" i="1" u="sng" dirty="0">
                <a:solidFill>
                  <a:srgbClr val="0066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Як дикі тварини захищаються. Охорона тварин</a:t>
            </a:r>
            <a:endParaRPr lang="ru-RU" sz="2400" i="1" u="sng" dirty="0">
              <a:solidFill>
                <a:srgbClr val="0066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8965" y="523303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000" b="1" i="1" dirty="0" smtClean="0">
                <a:latin typeface="Times New Roman"/>
                <a:ea typeface="Times New Roman"/>
              </a:rPr>
              <a:t>Експрес - </a:t>
            </a:r>
            <a:r>
              <a:rPr lang="uk-UA" sz="2000" b="1" i="1" dirty="0">
                <a:latin typeface="Times New Roman"/>
                <a:ea typeface="Times New Roman"/>
              </a:rPr>
              <a:t>опитування за диференційованими картками</a:t>
            </a:r>
            <a:endParaRPr lang="ru-RU" sz="2000" b="1" i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Блок-схема: документ 3"/>
          <p:cNvSpPr/>
          <p:nvPr/>
        </p:nvSpPr>
        <p:spPr>
          <a:xfrm>
            <a:off x="1008517" y="1124744"/>
            <a:ext cx="7272808" cy="5688632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1189976"/>
            <a:ext cx="141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</a:rPr>
              <a:t>Картка № </a:t>
            </a:r>
            <a:r>
              <a:rPr lang="uk-UA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2</a:t>
            </a:r>
            <a:endParaRPr lang="ru-RU" sz="14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4683" y="1559308"/>
            <a:ext cx="6920476" cy="185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2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  Що </a:t>
            </a:r>
            <a:r>
              <a:rPr lang="uk-UA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допомагає тваринам добувати корм</a:t>
            </a:r>
            <a:r>
              <a:rPr lang="uk-UA" sz="2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?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2000" i="1" dirty="0">
                <a:solidFill>
                  <a:srgbClr val="002060"/>
                </a:solidFill>
              </a:rPr>
              <a:t>Ознаку кожної тварини знайди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2000" i="1" dirty="0" smtClean="0">
                <a:solidFill>
                  <a:srgbClr val="002060"/>
                </a:solidFill>
              </a:rPr>
              <a:t>                                                              і </a:t>
            </a:r>
            <a:r>
              <a:rPr lang="uk-UA" sz="2000" i="1" dirty="0">
                <a:solidFill>
                  <a:srgbClr val="002060"/>
                </a:solidFill>
              </a:rPr>
              <a:t>лінію єднальну проведи.</a:t>
            </a:r>
            <a:endParaRPr lang="ru-RU" sz="2000" i="1" dirty="0">
              <a:solidFill>
                <a:srgbClr val="002060"/>
              </a:solidFill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2996952"/>
            <a:ext cx="6613670" cy="2857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Лисиця                             </a:t>
            </a:r>
            <a:r>
              <a:rPr lang="uk-UA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пружне </a:t>
            </a: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пір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`</a:t>
            </a: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 хвоста і гострі кігті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Степовий орел               </a:t>
            </a:r>
            <a:r>
              <a:rPr lang="uk-UA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</a:t>
            </a: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здалеку чує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Дятел                               </a:t>
            </a:r>
            <a:r>
              <a:rPr lang="uk-UA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гострий </a:t>
            </a: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зір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Лелека                             </a:t>
            </a:r>
            <a:r>
              <a:rPr lang="uk-UA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сіро-зелене </a:t>
            </a: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забарвлення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Жаба                                </a:t>
            </a:r>
            <a:r>
              <a:rPr lang="uk-UA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довгі </a:t>
            </a: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ноги, шия і дзьоб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Щука                               </a:t>
            </a:r>
            <a:r>
              <a:rPr lang="uk-UA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довгий </a:t>
            </a:r>
            <a:r>
              <a:rPr lang="uk-UA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липкий язик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2208515" y="3284984"/>
            <a:ext cx="1872208" cy="9594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059832" y="3717032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195736" y="4725144"/>
            <a:ext cx="187220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411760" y="3212976"/>
            <a:ext cx="165618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208515" y="4725144"/>
            <a:ext cx="1859429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195736" y="5157192"/>
            <a:ext cx="187220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720336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0101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4029165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i="1" dirty="0" smtClean="0"/>
              <a:t>Залиште все: </a:t>
            </a:r>
          </a:p>
          <a:p>
            <a:pPr algn="ctr">
              <a:defRPr/>
            </a:pPr>
            <a:r>
              <a:rPr lang="uk-UA" sz="4000" b="1" i="1" dirty="0" smtClean="0"/>
              <a:t>турботи і невдачі.</a:t>
            </a:r>
          </a:p>
          <a:p>
            <a:pPr algn="ctr">
              <a:defRPr/>
            </a:pPr>
            <a:r>
              <a:rPr lang="uk-UA" sz="4000" b="1" i="1" dirty="0" smtClean="0"/>
              <a:t>Запрошуємо всіх - цей дивний світ побачить!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xmlns="" val="187986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>
                <a:solidFill>
                  <a:srgbClr val="33CC33"/>
                </a:solidFill>
              </a:rPr>
              <a:t>СКЛАДАЄМО ПАЗЛИ</a:t>
            </a:r>
            <a:endParaRPr lang="ru-RU" dirty="0">
              <a:solidFill>
                <a:srgbClr val="33CC33"/>
              </a:solidFill>
            </a:endParaRPr>
          </a:p>
        </p:txBody>
      </p:sp>
      <p:pic>
        <p:nvPicPr>
          <p:cNvPr id="27651" name="Picture 3" descr="\\TEACHER\public\Пазли\Північна Амер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3048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\\TEACHER\public\Пазли\Австралі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7825" y="4343400"/>
            <a:ext cx="3101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\\TEACHER\public\Пазли\Антарктид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38625"/>
            <a:ext cx="27432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\\TEACHER\public\Пазли\Афр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27432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\\TEACHER\public\Пазли\Євразі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52600"/>
            <a:ext cx="32781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\\TEACHER\public\Пазли\Південна Америк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71600"/>
            <a:ext cx="20574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6036863"/>
      </p:ext>
    </p:extLst>
  </p:cSld>
  <p:clrMapOvr>
    <a:masterClrMapping/>
  </p:clrMapOvr>
  <p:transition advTm="36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rgbClr val="FFC000"/>
                </a:solidFill>
              </a:rPr>
              <a:t>В гостях у боцмана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2764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4963" y="1447800"/>
            <a:ext cx="20351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2240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0"/>
            <a:ext cx="25146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495800"/>
            <a:ext cx="16478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7113" y="4724400"/>
            <a:ext cx="26812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88653857"/>
      </p:ext>
    </p:extLst>
  </p:cSld>
  <p:clrMapOvr>
    <a:masterClrMapping/>
  </p:clrMapOvr>
  <p:transition advTm="20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6125" y="1196752"/>
            <a:ext cx="7151750" cy="476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04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620688"/>
            <a:ext cx="9324528" cy="64970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22905" y="-27296"/>
            <a:ext cx="4641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Рецепт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від </a:t>
            </a:r>
            <a:r>
              <a:rPr lang="ru-RU" sz="28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програми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«Все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буде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добре»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85292" y="1412776"/>
            <a:ext cx="7992888" cy="4260137"/>
          </a:xfrm>
          <a:prstGeom prst="horizontalScroll">
            <a:avLst>
              <a:gd name="adj" fmla="val 9395"/>
            </a:avLst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/>
          </a:p>
          <a:p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1. Накопайте коренів терпіння та назбирайте квітів духовної краси.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2.Нарвіть листя творчості і це висушіть постом стриманості.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3.Цей збір покладіть у каструлю добрих справ, додайте води сліз радості за своїх учнів і посоліть дрібкою товариськості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додайте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щедрості, милосердя.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4.У цю суміш покладіть порошок доброти та любові.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5.Приймайте по три столові ложки тричі на день.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6.Щодня одягайтеся у справедливість і ніколи не приймайте  еліксиру гордості. 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42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6"/>
          <p:cNvSpPr txBox="1">
            <a:spLocks noChangeArrowheads="1"/>
          </p:cNvSpPr>
          <p:nvPr/>
        </p:nvSpPr>
        <p:spPr bwMode="auto">
          <a:xfrm>
            <a:off x="5286375" y="0"/>
            <a:ext cx="36433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uk-UA"/>
              <a:t>Презентацію підготувала</a:t>
            </a:r>
          </a:p>
          <a:p>
            <a:pPr eaLnBrk="1" hangingPunct="1"/>
            <a:r>
              <a:rPr lang="uk-UA"/>
              <a:t>Лучків Мар’яна Орестівна</a:t>
            </a:r>
          </a:p>
          <a:p>
            <a:pPr eaLnBrk="1" hangingPunct="1"/>
            <a:endParaRPr lang="ru-RU"/>
          </a:p>
        </p:txBody>
      </p:sp>
      <p:pic>
        <p:nvPicPr>
          <p:cNvPr id="22531" name="Picture 2" descr="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94" name="Object 10"/>
          <p:cNvGraphicFramePr>
            <a:graphicFrameLocks noChangeAspect="1"/>
          </p:cNvGraphicFramePr>
          <p:nvPr/>
        </p:nvGraphicFramePr>
        <p:xfrm>
          <a:off x="250825" y="1052513"/>
          <a:ext cx="6408738" cy="2922587"/>
        </p:xfrm>
        <a:graphic>
          <a:graphicData uri="http://schemas.openxmlformats.org/presentationml/2006/ole">
            <p:oleObj spid="_x0000_s2062" name="Диаграмма" r:id="rId5" imgW="8048608" imgH="3419434" progId="MSGraph.Chart.8">
              <p:embed followColorScheme="full"/>
            </p:oleObj>
          </a:graphicData>
        </a:graphic>
      </p:graphicFrame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1403350" y="549275"/>
            <a:ext cx="884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eaLnBrk="1" hangingPunct="1"/>
            <a:endParaRPr lang="uk-UA"/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900113" y="260350"/>
            <a:ext cx="7077075" cy="739775"/>
          </a:xfrm>
          <a:prstGeom prst="rect">
            <a:avLst/>
          </a:prstGeom>
          <a:solidFill>
            <a:srgbClr val="FFFF99">
              <a:alpha val="69019"/>
            </a:srgbClr>
          </a:solidFill>
          <a:ln w="381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uk-UA" sz="4000">
                <a:latin typeface="Monotype Corsiva" pitchFamily="66" charset="0"/>
              </a:rPr>
              <a:t>Зведена діаграма успішності учнів:</a:t>
            </a:r>
            <a:endParaRPr lang="ru-RU" sz="4000">
              <a:latin typeface="Monotype Corsiva" pitchFamily="66" charset="0"/>
            </a:endParaRPr>
          </a:p>
        </p:txBody>
      </p:sp>
      <p:graphicFrame>
        <p:nvGraphicFramePr>
          <p:cNvPr id="41997" name="Object 13"/>
          <p:cNvGraphicFramePr>
            <a:graphicFrameLocks noChangeAspect="1"/>
          </p:cNvGraphicFramePr>
          <p:nvPr/>
        </p:nvGraphicFramePr>
        <p:xfrm>
          <a:off x="3132138" y="3640138"/>
          <a:ext cx="5688012" cy="3217862"/>
        </p:xfrm>
        <a:graphic>
          <a:graphicData uri="http://schemas.openxmlformats.org/presentationml/2006/ole">
            <p:oleObj spid="_x0000_s2063" name="Диаграмма" r:id="rId6" imgW="6867441" imgH="3533721" progId="MSGraph.Chart.8">
              <p:embed followColorScheme="full"/>
            </p:oleObj>
          </a:graphicData>
        </a:graphic>
      </p:graphicFrame>
      <p:pic>
        <p:nvPicPr>
          <p:cNvPr id="22536" name="Picture 15" descr="32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8500"/>
            <a:ext cx="135731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6" descr="100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412875"/>
            <a:ext cx="15113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086033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419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4199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1994" grpId="0"/>
      <p:bldP spid="41996" grpId="0" animBg="1"/>
      <p:bldOleChart spid="419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Капля 4"/>
          <p:cNvSpPr/>
          <p:nvPr/>
        </p:nvSpPr>
        <p:spPr>
          <a:xfrm rot="272997">
            <a:off x="192514" y="1603627"/>
            <a:ext cx="3096344" cy="2520280"/>
          </a:xfrm>
          <a:prstGeom prst="teardrop">
            <a:avLst>
              <a:gd name="adj" fmla="val 1559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rgbClr val="00206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Диференціація є однією із форм інтерактивного навчання ?</a:t>
            </a:r>
          </a:p>
        </p:txBody>
      </p:sp>
      <p:sp>
        <p:nvSpPr>
          <p:cNvPr id="6" name="Капля 5"/>
          <p:cNvSpPr/>
          <p:nvPr/>
        </p:nvSpPr>
        <p:spPr>
          <a:xfrm rot="21376460">
            <a:off x="689917" y="4089189"/>
            <a:ext cx="3019122" cy="2509934"/>
          </a:xfrm>
          <a:prstGeom prst="teardrop">
            <a:avLst>
              <a:gd name="adj" fmla="val 1559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Диференціацію проводять на </a:t>
            </a:r>
            <a:r>
              <a:rPr lang="uk-UA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особливої підготовки?</a:t>
            </a:r>
          </a:p>
        </p:txBody>
      </p:sp>
      <p:sp>
        <p:nvSpPr>
          <p:cNvPr id="7" name="Капля 6"/>
          <p:cNvSpPr/>
          <p:nvPr/>
        </p:nvSpPr>
        <p:spPr>
          <a:xfrm flipH="1">
            <a:off x="5682915" y="1603627"/>
            <a:ext cx="3475193" cy="2520280"/>
          </a:xfrm>
          <a:prstGeom prst="teardrop">
            <a:avLst>
              <a:gd name="adj" fmla="val 13642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Диференціацію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лише на уроках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математики,ук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раїнської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Капля 7"/>
          <p:cNvSpPr/>
          <p:nvPr/>
        </p:nvSpPr>
        <p:spPr>
          <a:xfrm flipH="1">
            <a:off x="5364088" y="3884644"/>
            <a:ext cx="3229467" cy="2843801"/>
          </a:xfrm>
          <a:prstGeom prst="teardrop">
            <a:avLst>
              <a:gd name="adj" fmla="val 1422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Диференціацію використовують  лише учителі зі стажем роботи?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202208"/>
            <a:ext cx="6426540" cy="1210567"/>
          </a:xfrm>
        </p:spPr>
        <p:txBody>
          <a:bodyPr/>
          <a:lstStyle/>
          <a:p>
            <a:r>
              <a:rPr lang="uk-UA" b="1" dirty="0" smtClean="0"/>
              <a:t>Поспілкуємось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252686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116013" y="333375"/>
            <a:ext cx="7077075" cy="617538"/>
          </a:xfrm>
          <a:prstGeom prst="rect">
            <a:avLst/>
          </a:prstGeom>
          <a:solidFill>
            <a:srgbClr val="FFFF99">
              <a:alpha val="69019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uk-UA" sz="3200">
                <a:latin typeface="Monotype Corsiva" pitchFamily="66" charset="0"/>
              </a:rPr>
              <a:t>Наша успішність зростає з кожним роком:</a:t>
            </a:r>
            <a:endParaRPr lang="ru-RU" sz="3200">
              <a:latin typeface="Monotype Corsiva" pitchFamily="66" charset="0"/>
            </a:endParaRPr>
          </a:p>
        </p:txBody>
      </p:sp>
      <p:pic>
        <p:nvPicPr>
          <p:cNvPr id="23556" name="Picture 9" descr="3ц435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7189">
            <a:off x="6732588" y="908050"/>
            <a:ext cx="200501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66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468313" y="1484313"/>
          <a:ext cx="8115300" cy="4633912"/>
        </p:xfrm>
        <a:graphic>
          <a:graphicData uri="http://schemas.openxmlformats.org/presentationml/2006/ole">
            <p:oleObj spid="_x0000_s3080" name="Диаграмма" r:id="rId5" imgW="5438815" imgH="3105021" progId="MSGraph.Char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0874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 animBg="1"/>
      <p:bldP spid="45064" grpId="1" animBg="1"/>
      <p:bldOleChart spid="4506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85728"/>
            <a:ext cx="7500990" cy="5786478"/>
          </a:xfrm>
        </p:spPr>
        <p:txBody>
          <a:bodyPr>
            <a:noAutofit/>
          </a:bodyPr>
          <a:lstStyle/>
          <a:p>
            <a:pPr algn="just"/>
            <a:r>
              <a:rPr lang="uk-UA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Така дісталась</a:t>
            </a:r>
          </a:p>
          <a:p>
            <a:pPr algn="just"/>
            <a:r>
              <a:rPr lang="uk-UA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вже нам робота,</a:t>
            </a:r>
          </a:p>
          <a:p>
            <a:pPr algn="just"/>
            <a:r>
              <a:rPr lang="uk-UA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 в ній і радість, є і </a:t>
            </a:r>
          </a:p>
          <a:p>
            <a:pPr algn="just"/>
            <a:r>
              <a:rPr lang="uk-UA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турбота,</a:t>
            </a:r>
          </a:p>
          <a:p>
            <a:pPr algn="just"/>
            <a:r>
              <a:rPr lang="uk-UA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 вічний пошук, безсонні </a:t>
            </a:r>
          </a:p>
          <a:p>
            <a:pPr algn="just"/>
            <a:r>
              <a:rPr lang="uk-UA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ночі.</a:t>
            </a:r>
          </a:p>
          <a:p>
            <a:pPr algn="just"/>
            <a:r>
              <a:rPr lang="uk-UA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 гріють душу дитячі очі.</a:t>
            </a:r>
            <a:endParaRPr lang="ru-RU" sz="4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6"/>
          <p:cNvSpPr txBox="1">
            <a:spLocks noChangeArrowheads="1"/>
          </p:cNvSpPr>
          <p:nvPr/>
        </p:nvSpPr>
        <p:spPr bwMode="auto">
          <a:xfrm>
            <a:off x="5286375" y="0"/>
            <a:ext cx="36433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uk-UA"/>
              <a:t>Презентацію підготувала</a:t>
            </a:r>
          </a:p>
          <a:p>
            <a:pPr eaLnBrk="1" hangingPunct="1"/>
            <a:r>
              <a:rPr lang="uk-UA"/>
              <a:t>Лучків Мар’яна Орестівна</a:t>
            </a:r>
          </a:p>
          <a:p>
            <a:pPr eaLnBrk="1" hangingPunct="1"/>
            <a:endParaRPr lang="ru-RU"/>
          </a:p>
        </p:txBody>
      </p:sp>
      <p:pic>
        <p:nvPicPr>
          <p:cNvPr id="24579" name="Picture 2" descr="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146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214813"/>
            <a:ext cx="20002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8596" y="571480"/>
            <a:ext cx="4183322" cy="1569660"/>
          </a:xfrm>
          <a:prstGeom prst="rect">
            <a:avLst/>
          </a:prstGeom>
          <a:solidFill>
            <a:schemeClr val="accent6">
              <a:tint val="15000"/>
              <a:satMod val="200000"/>
              <a:alpha val="55000"/>
            </a:schemeClr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dirty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Щиро</a:t>
            </a:r>
            <a:endParaRPr lang="ru-RU" sz="9600" b="1" dirty="0">
              <a:ln w="11430"/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00892" y="2928934"/>
            <a:ext cx="1857420" cy="1569660"/>
          </a:xfrm>
          <a:prstGeom prst="rect">
            <a:avLst/>
          </a:prstGeom>
          <a:solidFill>
            <a:schemeClr val="accent6">
              <a:tint val="15000"/>
              <a:satMod val="200000"/>
              <a:alpha val="69000"/>
            </a:schemeClr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dirty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</a:t>
            </a:r>
            <a:endParaRPr lang="ru-RU" sz="9600" b="1" dirty="0">
              <a:ln w="11430"/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4071942"/>
            <a:ext cx="4183322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dirty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вашу</a:t>
            </a:r>
            <a:endParaRPr lang="ru-RU" sz="9600" b="1" dirty="0">
              <a:ln w="11430"/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57488" y="4929198"/>
            <a:ext cx="4786346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9600" b="1" dirty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увагу !</a:t>
            </a:r>
            <a:endParaRPr lang="ru-RU" sz="9600" b="1" dirty="0">
              <a:ln w="11430"/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256" y="1880552"/>
            <a:ext cx="4349605" cy="2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83905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470025"/>
          </a:xfrm>
        </p:spPr>
        <p:txBody>
          <a:bodyPr/>
          <a:lstStyle/>
          <a:p>
            <a:r>
              <a:rPr lang="uk-UA" b="1" dirty="0" smtClean="0"/>
              <a:t>Налаштуємось разом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785926"/>
            <a:ext cx="8501122" cy="4786346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</a:rPr>
              <a:t>Вправа «Закінчіть речення»</a:t>
            </a:r>
          </a:p>
          <a:p>
            <a:pPr marL="514350" indent="-514350" algn="just"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</a:rPr>
              <a:t>Простір для нових ідей і творчості завжди знайдеться там, де мешкають…</a:t>
            </a:r>
          </a:p>
          <a:p>
            <a:pPr marL="514350" indent="-514350" algn="just"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</a:rPr>
              <a:t>Творчості, як і будь – </a:t>
            </a:r>
            <a:r>
              <a:rPr lang="uk-UA" sz="2800" b="1" dirty="0" smtClean="0">
                <a:solidFill>
                  <a:schemeClr val="tx1"/>
                </a:solidFill>
              </a:rPr>
              <a:t>як</a:t>
            </a:r>
            <a:r>
              <a:rPr lang="uk-UA" sz="2800" b="1" dirty="0" smtClean="0">
                <a:solidFill>
                  <a:schemeClr val="tx1"/>
                </a:solidFill>
              </a:rPr>
              <a:t>ій</a:t>
            </a:r>
            <a:r>
              <a:rPr lang="uk-UA" sz="2800" b="1" dirty="0" smtClean="0">
                <a:solidFill>
                  <a:schemeClr val="tx1"/>
                </a:solidFill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</a:rPr>
              <a:t>діяльності можна …</a:t>
            </a:r>
          </a:p>
          <a:p>
            <a:pPr marL="514350" indent="-514350" algn="just"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</a:rPr>
              <a:t>Бажання до творчості може </a:t>
            </a:r>
            <a:r>
              <a:rPr lang="uk-UA" sz="2800" b="1" dirty="0" smtClean="0">
                <a:solidFill>
                  <a:schemeClr val="tx1"/>
                </a:solidFill>
              </a:rPr>
              <a:t>заснути, якщо </a:t>
            </a:r>
            <a:r>
              <a:rPr lang="uk-UA" sz="2800" b="1" dirty="0" smtClean="0">
                <a:solidFill>
                  <a:schemeClr val="tx1"/>
                </a:solidFill>
              </a:rPr>
              <a:t>його залишити без…</a:t>
            </a:r>
          </a:p>
          <a:p>
            <a:pPr marL="514350" indent="-514350" algn="just"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</a:rPr>
              <a:t>Тільки у творчості є … </a:t>
            </a:r>
            <a:endParaRPr lang="uk-UA" b="1" dirty="0" smtClean="0">
              <a:solidFill>
                <a:schemeClr val="tx1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1"/>
          <p:cNvSpPr>
            <a:spLocks noChangeArrowheads="1"/>
          </p:cNvSpPr>
          <p:nvPr/>
        </p:nvSpPr>
        <p:spPr bwMode="auto">
          <a:xfrm>
            <a:off x="827088" y="471488"/>
            <a:ext cx="782002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dirty="0"/>
              <a:t>   </a:t>
            </a:r>
            <a:r>
              <a:rPr lang="ru-RU" sz="5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 До кожного </a:t>
            </a:r>
            <a:r>
              <a:rPr lang="ru-RU" sz="54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учня</a:t>
            </a:r>
            <a:r>
              <a:rPr lang="ru-RU" sz="5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треба </a:t>
            </a:r>
            <a:r>
              <a:rPr lang="ru-RU" sz="54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</a:t>
            </a:r>
            <a:r>
              <a:rPr lang="uk-UA" sz="54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ідійти</a:t>
            </a:r>
            <a:r>
              <a:rPr lang="uk-UA" sz="5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побачити його труднощі, кожному необхідно дати тільки для нього призначене </a:t>
            </a:r>
            <a:r>
              <a:rPr lang="uk-UA" sz="54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завдання”</a:t>
            </a:r>
            <a:r>
              <a:rPr lang="uk-UA" sz="5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r>
              <a:rPr lang="uk-UA" sz="5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  <a:r>
              <a:rPr lang="uk-UA" sz="4800" b="1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В.О. Сухомлинський</a:t>
            </a:r>
            <a:endParaRPr lang="ru-RU" sz="4800" b="1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Горизонтальный свиток 11"/>
          <p:cNvSpPr/>
          <p:nvPr/>
        </p:nvSpPr>
        <p:spPr>
          <a:xfrm>
            <a:off x="-76311" y="3299616"/>
            <a:ext cx="5772028" cy="327078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Диференціація – (лат. </a:t>
            </a:r>
            <a:r>
              <a:rPr lang="en-US" sz="2400" b="1" dirty="0" smtClean="0">
                <a:solidFill>
                  <a:srgbClr val="002060"/>
                </a:solidFill>
              </a:rPr>
              <a:t>differentia</a:t>
            </a:r>
            <a:r>
              <a:rPr lang="uk-UA" sz="2400" b="1" dirty="0" smtClean="0">
                <a:solidFill>
                  <a:srgbClr val="002060"/>
                </a:solidFill>
              </a:rPr>
              <a:t>) різниця, відмінність, розчленування чого-небудь.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694" y="241009"/>
            <a:ext cx="2387009" cy="30586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70865" y="3382573"/>
            <a:ext cx="269066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Monotype Corsiva" panose="03010101010201010101" pitchFamily="66" charset="0"/>
              </a:rPr>
              <a:t>У</a:t>
            </a:r>
            <a:r>
              <a:rPr lang="uk-UA" b="1" dirty="0" smtClean="0">
                <a:latin typeface="Monotype Corsiva" panose="03010101010201010101" pitchFamily="66" charset="0"/>
              </a:rPr>
              <a:t>країнський педагог, </a:t>
            </a:r>
          </a:p>
          <a:p>
            <a:pPr algn="ctr"/>
            <a:r>
              <a:rPr lang="uk-UA" b="1" dirty="0" smtClean="0">
                <a:latin typeface="Monotype Corsiva" panose="03010101010201010101" pitchFamily="66" charset="0"/>
              </a:rPr>
              <a:t>письменник, поет, публіцист</a:t>
            </a:r>
          </a:p>
          <a:p>
            <a:pPr algn="ctr"/>
            <a:r>
              <a:rPr lang="uk-UA" b="1" dirty="0" smtClean="0">
                <a:latin typeface="Monotype Corsiva" panose="03010101010201010101" pitchFamily="66" charset="0"/>
              </a:rPr>
              <a:t>В. О. Сухомлинський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05" r="10630"/>
          <a:stretch/>
        </p:blipFill>
        <p:spPr>
          <a:xfrm>
            <a:off x="6516216" y="241009"/>
            <a:ext cx="2162342" cy="26844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30" y="126285"/>
            <a:ext cx="1992588" cy="24760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75823" y="2602343"/>
            <a:ext cx="271260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err="1" smtClean="0">
                <a:latin typeface="Monotype Corsiva" panose="03010101010201010101" pitchFamily="66" charset="0"/>
              </a:rPr>
              <a:t>Кандитат</a:t>
            </a:r>
            <a:r>
              <a:rPr lang="uk-UA" b="1" dirty="0" smtClean="0">
                <a:latin typeface="Monotype Corsiva" panose="03010101010201010101" pitchFamily="66" charset="0"/>
              </a:rPr>
              <a:t> педагогічних наук</a:t>
            </a:r>
          </a:p>
          <a:p>
            <a:pPr algn="ctr"/>
            <a:r>
              <a:rPr lang="uk-UA" b="1" dirty="0" smtClean="0">
                <a:latin typeface="Monotype Corsiva" panose="03010101010201010101" pitchFamily="66" charset="0"/>
              </a:rPr>
              <a:t> М. В</a:t>
            </a:r>
            <a:r>
              <a:rPr lang="uk-UA" b="1" dirty="0">
                <a:latin typeface="Monotype Corsiva" panose="03010101010201010101" pitchFamily="66" charset="0"/>
              </a:rPr>
              <a:t>.</a:t>
            </a:r>
            <a:r>
              <a:rPr lang="uk-UA" b="1" dirty="0" smtClean="0">
                <a:latin typeface="Monotype Corsiva" panose="03010101010201010101" pitchFamily="66" charset="0"/>
              </a:rPr>
              <a:t> Богданович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1804" y="3067271"/>
            <a:ext cx="298782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Monotype Corsiva" panose="03010101010201010101" pitchFamily="66" charset="0"/>
              </a:rPr>
              <a:t>Заслужений учитель України</a:t>
            </a:r>
          </a:p>
          <a:p>
            <a:pPr algn="ctr"/>
            <a:r>
              <a:rPr lang="uk-UA" b="1" dirty="0" smtClean="0">
                <a:latin typeface="Monotype Corsiva" panose="03010101010201010101" pitchFamily="66" charset="0"/>
              </a:rPr>
              <a:t>С. П. </a:t>
            </a:r>
            <a:r>
              <a:rPr lang="uk-UA" b="1" dirty="0" err="1" smtClean="0">
                <a:latin typeface="Monotype Corsiva" panose="03010101010201010101" pitchFamily="66" charset="0"/>
              </a:rPr>
              <a:t>Логачевська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565132" y="3258355"/>
            <a:ext cx="4464496" cy="3393055"/>
            <a:chOff x="4067944" y="3366994"/>
            <a:chExt cx="4464496" cy="339305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776678">
              <a:off x="4526965" y="3366994"/>
              <a:ext cx="1489955" cy="2103466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45140" y="3772107"/>
              <a:ext cx="2287300" cy="155917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67944" y="5325121"/>
              <a:ext cx="2105028" cy="1434928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45140" y="5569691"/>
            <a:ext cx="268054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latin typeface="Monotype Corsiva" panose="03010101010201010101" pitchFamily="66" charset="0"/>
              </a:rPr>
              <a:t>Доктор </a:t>
            </a:r>
            <a:r>
              <a:rPr lang="uk-UA" b="1" dirty="0">
                <a:latin typeface="Monotype Corsiva" panose="03010101010201010101" pitchFamily="66" charset="0"/>
              </a:rPr>
              <a:t>психології, </a:t>
            </a:r>
            <a:r>
              <a:rPr lang="uk-UA" b="1" dirty="0" smtClean="0">
                <a:latin typeface="Monotype Corsiva" panose="03010101010201010101" pitchFamily="66" charset="0"/>
              </a:rPr>
              <a:t>професор</a:t>
            </a:r>
          </a:p>
          <a:p>
            <a:pPr algn="ctr"/>
            <a:r>
              <a:rPr lang="uk-UA" b="1" dirty="0" smtClean="0">
                <a:latin typeface="Monotype Corsiva" panose="03010101010201010101" pitchFamily="66" charset="0"/>
              </a:rPr>
              <a:t>В. Б. </a:t>
            </a:r>
            <a:r>
              <a:rPr lang="uk-UA" b="1" dirty="0" err="1" smtClean="0">
                <a:latin typeface="Monotype Corsiva" panose="03010101010201010101" pitchFamily="66" charset="0"/>
              </a:rPr>
              <a:t>Едігей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51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7" grpId="0" animBg="1"/>
      <p:bldP spid="8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2" descr="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2643188"/>
          <a:ext cx="873125" cy="873125"/>
        </p:xfrm>
        <a:graphic>
          <a:graphicData uri="http://schemas.openxmlformats.org/presentationml/2006/ole">
            <p:oleObj spid="_x0000_s19518" name="Document" r:id="rId4" imgW="1298520" imgH="1300680" progId="">
              <p:embed/>
            </p:oleObj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0" y="2214563"/>
          <a:ext cx="584200" cy="584200"/>
        </p:xfrm>
        <a:graphic>
          <a:graphicData uri="http://schemas.openxmlformats.org/presentationml/2006/ole">
            <p:oleObj spid="_x0000_s19519" name="Document" r:id="rId5" imgW="1298520" imgH="1300680" progId="">
              <p:embed/>
            </p:oleObj>
          </a:graphicData>
        </a:graphic>
      </p:graphicFrame>
      <p:graphicFrame>
        <p:nvGraphicFramePr>
          <p:cNvPr id="1028" name="Object 7"/>
          <p:cNvGraphicFramePr>
            <a:graphicFrameLocks noChangeAspect="1"/>
          </p:cNvGraphicFramePr>
          <p:nvPr/>
        </p:nvGraphicFramePr>
        <p:xfrm>
          <a:off x="214313" y="1928813"/>
          <a:ext cx="368300" cy="368300"/>
        </p:xfrm>
        <a:graphic>
          <a:graphicData uri="http://schemas.openxmlformats.org/presentationml/2006/ole">
            <p:oleObj spid="_x0000_s19520" name="Document" r:id="rId6" imgW="1298520" imgH="1300680" progId="">
              <p:embed/>
            </p:oleObj>
          </a:graphicData>
        </a:graphic>
      </p:graphicFrame>
      <p:graphicFrame>
        <p:nvGraphicFramePr>
          <p:cNvPr id="1029" name="Object 8"/>
          <p:cNvGraphicFramePr>
            <a:graphicFrameLocks noChangeAspect="1"/>
          </p:cNvGraphicFramePr>
          <p:nvPr/>
        </p:nvGraphicFramePr>
        <p:xfrm>
          <a:off x="357188" y="1714500"/>
          <a:ext cx="223837" cy="223838"/>
        </p:xfrm>
        <a:graphic>
          <a:graphicData uri="http://schemas.openxmlformats.org/presentationml/2006/ole">
            <p:oleObj spid="_x0000_s19521" name="Document" r:id="rId7" imgW="1298520" imgH="1300680" progId="">
              <p:embed/>
            </p:oleObj>
          </a:graphicData>
        </a:graphic>
      </p:graphicFrame>
      <p:sp>
        <p:nvSpPr>
          <p:cNvPr id="27654" name="Text Box 1"/>
          <p:cNvSpPr txBox="1">
            <a:spLocks noChangeArrowheads="1"/>
          </p:cNvSpPr>
          <p:nvPr/>
        </p:nvSpPr>
        <p:spPr bwMode="auto">
          <a:xfrm>
            <a:off x="642938" y="285750"/>
            <a:ext cx="3000375" cy="5072063"/>
          </a:xfrm>
          <a:prstGeom prst="rect">
            <a:avLst/>
          </a:prstGeom>
          <a:solidFill>
            <a:srgbClr val="FFC000">
              <a:alpha val="39999"/>
            </a:srgbClr>
          </a:solidFill>
          <a:ln w="85725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lIns="90000" tIns="66240" rIns="90000" bIns="45000"/>
          <a:lstStyle/>
          <a:p>
            <a:r>
              <a:rPr lang="ru-RU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Найєфективніше це відбувається, коли проводиш:</a:t>
            </a:r>
          </a:p>
          <a:p>
            <a:endParaRPr lang="ru-RU" sz="2200" b="1" i="1">
              <a:solidFill>
                <a:srgbClr val="000000"/>
              </a:solidFill>
            </a:endParaRPr>
          </a:p>
          <a:p>
            <a:r>
              <a:rPr lang="ru-RU">
                <a:solidFill>
                  <a:srgbClr val="000000"/>
                </a:solidFill>
              </a:rPr>
              <a:t>- </a:t>
            </a:r>
            <a:r>
              <a:rPr lang="ru-RU">
                <a:solidFill>
                  <a:srgbClr val="000000"/>
                </a:solidFill>
                <a:latin typeface="SimSun" pitchFamily="2" charset="-122"/>
              </a:rPr>
              <a:t>урок</a:t>
            </a:r>
            <a:r>
              <a:rPr lang="ru-RU">
                <a:solidFill>
                  <a:srgbClr val="000000"/>
                </a:solidFill>
              </a:rPr>
              <a:t> — </a:t>
            </a:r>
            <a:r>
              <a:rPr lang="ru-RU">
                <a:solidFill>
                  <a:srgbClr val="000000"/>
                </a:solidFill>
                <a:latin typeface="SimSun" pitchFamily="2" charset="-122"/>
              </a:rPr>
              <a:t>дослід</a:t>
            </a:r>
            <a:r>
              <a:rPr lang="ru-RU">
                <a:solidFill>
                  <a:srgbClr val="000000"/>
                </a:solidFill>
              </a:rPr>
              <a:t>;</a:t>
            </a:r>
          </a:p>
          <a:p>
            <a:endParaRPr lang="ru-RU">
              <a:solidFill>
                <a:srgbClr val="000000"/>
              </a:solidFill>
            </a:endParaRPr>
          </a:p>
          <a:p>
            <a:r>
              <a:rPr lang="ru-RU">
                <a:solidFill>
                  <a:srgbClr val="000000"/>
                </a:solidFill>
              </a:rPr>
              <a:t>- </a:t>
            </a:r>
            <a:r>
              <a:rPr lang="ru-RU">
                <a:solidFill>
                  <a:srgbClr val="000000"/>
                </a:solidFill>
                <a:latin typeface="SimSun" pitchFamily="2" charset="-122"/>
              </a:rPr>
              <a:t>урок</a:t>
            </a:r>
            <a:r>
              <a:rPr lang="ru-RU">
                <a:solidFill>
                  <a:srgbClr val="000000"/>
                </a:solidFill>
              </a:rPr>
              <a:t> — </a:t>
            </a:r>
            <a:r>
              <a:rPr lang="ru-RU">
                <a:solidFill>
                  <a:srgbClr val="000000"/>
                </a:solidFill>
                <a:latin typeface="SimSun" pitchFamily="2" charset="-122"/>
              </a:rPr>
              <a:t>диспут</a:t>
            </a:r>
            <a:r>
              <a:rPr lang="ru-RU">
                <a:solidFill>
                  <a:srgbClr val="000000"/>
                </a:solidFill>
              </a:rPr>
              <a:t>;</a:t>
            </a:r>
          </a:p>
          <a:p>
            <a:endParaRPr lang="ru-RU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ru-RU">
                <a:solidFill>
                  <a:srgbClr val="000000"/>
                </a:solidFill>
                <a:latin typeface="SimSun" pitchFamily="2" charset="-122"/>
              </a:rPr>
              <a:t>урок</a:t>
            </a:r>
            <a:r>
              <a:rPr lang="ru-RU">
                <a:solidFill>
                  <a:srgbClr val="000000"/>
                </a:solidFill>
              </a:rPr>
              <a:t> — </a:t>
            </a:r>
            <a:r>
              <a:rPr lang="ru-RU">
                <a:solidFill>
                  <a:srgbClr val="000000"/>
                </a:solidFill>
                <a:latin typeface="SimSun" pitchFamily="2" charset="-122"/>
              </a:rPr>
              <a:t>відкриття</a:t>
            </a:r>
            <a:r>
              <a:rPr lang="ru-RU">
                <a:solidFill>
                  <a:srgbClr val="000000"/>
                </a:solidFill>
              </a:rPr>
              <a:t>;</a:t>
            </a:r>
          </a:p>
          <a:p>
            <a:r>
              <a:rPr lang="uk-UA">
                <a:solidFill>
                  <a:srgbClr val="000000"/>
                </a:solidFill>
              </a:rPr>
              <a:t>                     (</a:t>
            </a:r>
            <a:r>
              <a:rPr lang="uk-UA" sz="1500">
                <a:solidFill>
                  <a:srgbClr val="000000"/>
                </a:solidFill>
                <a:hlinkClick r:id="rId8" action="ppaction://hlinkfile"/>
              </a:rPr>
              <a:t>конспект</a:t>
            </a:r>
            <a:r>
              <a:rPr lang="uk-UA" sz="1500">
                <a:solidFill>
                  <a:srgbClr val="000000"/>
                </a:solidFill>
              </a:rPr>
              <a:t>)</a:t>
            </a:r>
            <a:endParaRPr lang="ru-RU">
              <a:solidFill>
                <a:srgbClr val="000000"/>
              </a:solidFill>
            </a:endParaRPr>
          </a:p>
          <a:p>
            <a:r>
              <a:rPr lang="ru-RU">
                <a:solidFill>
                  <a:srgbClr val="000000"/>
                </a:solidFill>
              </a:rPr>
              <a:t>- </a:t>
            </a:r>
            <a:r>
              <a:rPr lang="ru-RU">
                <a:solidFill>
                  <a:srgbClr val="000000"/>
                </a:solidFill>
                <a:latin typeface="SimSun" pitchFamily="2" charset="-122"/>
              </a:rPr>
              <a:t>урок</a:t>
            </a:r>
            <a:r>
              <a:rPr lang="ru-RU">
                <a:solidFill>
                  <a:srgbClr val="000000"/>
                </a:solidFill>
              </a:rPr>
              <a:t> — </a:t>
            </a:r>
            <a:r>
              <a:rPr lang="ru-RU">
                <a:solidFill>
                  <a:srgbClr val="000000"/>
                </a:solidFill>
                <a:latin typeface="SimSun" pitchFamily="2" charset="-122"/>
              </a:rPr>
              <a:t>гру</a:t>
            </a:r>
            <a:r>
              <a:rPr lang="ru-RU">
                <a:solidFill>
                  <a:srgbClr val="000000"/>
                </a:solidFill>
              </a:rPr>
              <a:t>;</a:t>
            </a:r>
          </a:p>
          <a:p>
            <a:endParaRPr lang="ru-RU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ru-RU">
                <a:solidFill>
                  <a:srgbClr val="000000"/>
                </a:solidFill>
                <a:latin typeface="SimSun" pitchFamily="2" charset="-122"/>
              </a:rPr>
              <a:t>урок</a:t>
            </a:r>
            <a:r>
              <a:rPr lang="ru-RU">
                <a:solidFill>
                  <a:srgbClr val="000000"/>
                </a:solidFill>
              </a:rPr>
              <a:t> — </a:t>
            </a:r>
            <a:r>
              <a:rPr lang="ru-RU">
                <a:solidFill>
                  <a:srgbClr val="000000"/>
                </a:solidFill>
                <a:latin typeface="SimSun" pitchFamily="2" charset="-122"/>
              </a:rPr>
              <a:t>змагання</a:t>
            </a:r>
            <a:r>
              <a:rPr lang="ru-RU">
                <a:solidFill>
                  <a:srgbClr val="000000"/>
                </a:solidFill>
              </a:rPr>
              <a:t>;</a:t>
            </a:r>
          </a:p>
          <a:p>
            <a:r>
              <a:rPr lang="uk-UA" sz="1500">
                <a:solidFill>
                  <a:srgbClr val="000000"/>
                </a:solidFill>
              </a:rPr>
              <a:t>                           (</a:t>
            </a:r>
            <a:r>
              <a:rPr lang="uk-UA" sz="1500">
                <a:solidFill>
                  <a:srgbClr val="000000"/>
                </a:solidFill>
                <a:hlinkClick r:id="rId9" action="ppaction://hlinkfile"/>
              </a:rPr>
              <a:t>конспект</a:t>
            </a:r>
            <a:r>
              <a:rPr lang="uk-UA" sz="1500">
                <a:solidFill>
                  <a:srgbClr val="000000"/>
                </a:solidFill>
              </a:rPr>
              <a:t>)</a:t>
            </a:r>
            <a:endParaRPr lang="ru-RU" sz="1500">
              <a:solidFill>
                <a:srgbClr val="000000"/>
              </a:solidFill>
            </a:endParaRPr>
          </a:p>
          <a:p>
            <a:r>
              <a:rPr lang="ru-RU">
                <a:solidFill>
                  <a:srgbClr val="000000"/>
                </a:solidFill>
              </a:rPr>
              <a:t>- </a:t>
            </a:r>
            <a:r>
              <a:rPr lang="ru-RU">
                <a:solidFill>
                  <a:srgbClr val="000000"/>
                </a:solidFill>
                <a:latin typeface="SimSun" pitchFamily="2" charset="-122"/>
              </a:rPr>
              <a:t>урок</a:t>
            </a:r>
            <a:r>
              <a:rPr lang="ru-RU">
                <a:solidFill>
                  <a:srgbClr val="000000"/>
                </a:solidFill>
              </a:rPr>
              <a:t> - </a:t>
            </a:r>
            <a:r>
              <a:rPr lang="ru-RU">
                <a:solidFill>
                  <a:srgbClr val="000000"/>
                </a:solidFill>
                <a:latin typeface="SimSun" pitchFamily="2" charset="-122"/>
              </a:rPr>
              <a:t>подорож</a:t>
            </a:r>
            <a:r>
              <a:rPr lang="ru-RU">
                <a:solidFill>
                  <a:srgbClr val="000000"/>
                </a:solidFill>
              </a:rPr>
              <a:t>.</a:t>
            </a:r>
            <a:endParaRPr lang="ru-RU"/>
          </a:p>
        </p:txBody>
      </p:sp>
      <p:graphicFrame>
        <p:nvGraphicFramePr>
          <p:cNvPr id="1030" name="Object 8"/>
          <p:cNvGraphicFramePr>
            <a:graphicFrameLocks noChangeAspect="1"/>
          </p:cNvGraphicFramePr>
          <p:nvPr/>
        </p:nvGraphicFramePr>
        <p:xfrm>
          <a:off x="3429000" y="1428750"/>
          <a:ext cx="873125" cy="873125"/>
        </p:xfrm>
        <a:graphic>
          <a:graphicData uri="http://schemas.openxmlformats.org/presentationml/2006/ole">
            <p:oleObj spid="_x0000_s19522" name="Document" r:id="rId10" imgW="1298520" imgH="1300680" progId="">
              <p:embed/>
            </p:oleObj>
          </a:graphicData>
        </a:graphic>
      </p:graphicFrame>
      <p:graphicFrame>
        <p:nvGraphicFramePr>
          <p:cNvPr id="1031" name="Object 9"/>
          <p:cNvGraphicFramePr>
            <a:graphicFrameLocks noChangeAspect="1"/>
          </p:cNvGraphicFramePr>
          <p:nvPr/>
        </p:nvGraphicFramePr>
        <p:xfrm>
          <a:off x="3643313" y="928688"/>
          <a:ext cx="587375" cy="587375"/>
        </p:xfrm>
        <a:graphic>
          <a:graphicData uri="http://schemas.openxmlformats.org/presentationml/2006/ole">
            <p:oleObj spid="_x0000_s19523" name="Document" r:id="rId11" imgW="1298520" imgH="1300680" progId="">
              <p:embed/>
            </p:oleObj>
          </a:graphicData>
        </a:graphic>
      </p:graphicFrame>
      <p:graphicFrame>
        <p:nvGraphicFramePr>
          <p:cNvPr id="1032" name="Object 9"/>
          <p:cNvGraphicFramePr>
            <a:graphicFrameLocks noChangeAspect="1"/>
          </p:cNvGraphicFramePr>
          <p:nvPr/>
        </p:nvGraphicFramePr>
        <p:xfrm>
          <a:off x="3500438" y="500063"/>
          <a:ext cx="515937" cy="515937"/>
        </p:xfrm>
        <a:graphic>
          <a:graphicData uri="http://schemas.openxmlformats.org/presentationml/2006/ole">
            <p:oleObj spid="_x0000_s19524" name="Document" r:id="rId12" imgW="1298520" imgH="1300680" progId="">
              <p:embed/>
            </p:oleObj>
          </a:graphicData>
        </a:graphic>
      </p:graphicFrame>
      <p:sp>
        <p:nvSpPr>
          <p:cNvPr id="27658" name="Text Box 1"/>
          <p:cNvSpPr txBox="1">
            <a:spLocks noChangeArrowheads="1"/>
          </p:cNvSpPr>
          <p:nvPr/>
        </p:nvSpPr>
        <p:spPr bwMode="auto">
          <a:xfrm rot="288368">
            <a:off x="6261100" y="3544888"/>
            <a:ext cx="2889250" cy="2928937"/>
          </a:xfrm>
          <a:prstGeom prst="rect">
            <a:avLst/>
          </a:prstGeom>
          <a:solidFill>
            <a:srgbClr val="FFC000">
              <a:alpha val="43921"/>
            </a:srgbClr>
          </a:solidFill>
          <a:ln w="762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lIns="90000" tIns="66240" rIns="90000" bIns="45000"/>
          <a:lstStyle/>
          <a:p>
            <a:r>
              <a:rPr lang="uk-UA" sz="2200" b="1" i="1">
                <a:solidFill>
                  <a:srgbClr val="000000"/>
                </a:solidFill>
                <a:latin typeface="SimSun" pitchFamily="2" charset="-122"/>
              </a:rPr>
              <a:t>Або тоді, коли учні працюють:</a:t>
            </a:r>
          </a:p>
          <a:p>
            <a:pPr>
              <a:buClr>
                <a:srgbClr val="000000"/>
              </a:buClr>
              <a:buSzPts val="2200"/>
              <a:buFontTx/>
              <a:buChar char="-"/>
            </a:pPr>
            <a:r>
              <a:rPr lang="uk-UA" sz="2200">
                <a:solidFill>
                  <a:srgbClr val="000000"/>
                </a:solidFill>
                <a:latin typeface="SimSun" pitchFamily="2" charset="-122"/>
              </a:rPr>
              <a:t>в</a:t>
            </a:r>
            <a:r>
              <a:rPr lang="uk-UA" sz="2200">
                <a:solidFill>
                  <a:srgbClr val="000000"/>
                </a:solidFill>
              </a:rPr>
              <a:t> </a:t>
            </a:r>
            <a:r>
              <a:rPr lang="uk-UA" sz="2200">
                <a:solidFill>
                  <a:srgbClr val="000000"/>
                </a:solidFill>
                <a:latin typeface="SimSun" pitchFamily="2" charset="-122"/>
              </a:rPr>
              <a:t>парах</a:t>
            </a:r>
            <a:r>
              <a:rPr lang="uk-UA" sz="2200">
                <a:solidFill>
                  <a:srgbClr val="000000"/>
                </a:solidFill>
              </a:rPr>
              <a:t>;</a:t>
            </a:r>
          </a:p>
          <a:p>
            <a:pPr>
              <a:buClr>
                <a:srgbClr val="000000"/>
              </a:buClr>
              <a:buSzPts val="2200"/>
              <a:buFontTx/>
              <a:buChar char="-"/>
            </a:pPr>
            <a:r>
              <a:rPr lang="uk-UA" sz="2200">
                <a:solidFill>
                  <a:srgbClr val="000000"/>
                </a:solidFill>
                <a:latin typeface="SimSun" pitchFamily="2" charset="-122"/>
              </a:rPr>
              <a:t>в</a:t>
            </a:r>
            <a:r>
              <a:rPr lang="uk-UA" sz="2200">
                <a:solidFill>
                  <a:srgbClr val="000000"/>
                </a:solidFill>
              </a:rPr>
              <a:t> </a:t>
            </a:r>
            <a:r>
              <a:rPr lang="uk-UA" sz="2200">
                <a:solidFill>
                  <a:srgbClr val="000000"/>
                </a:solidFill>
                <a:latin typeface="SimSun" pitchFamily="2" charset="-122"/>
              </a:rPr>
              <a:t>групах</a:t>
            </a:r>
            <a:r>
              <a:rPr lang="uk-UA" sz="2200">
                <a:solidFill>
                  <a:srgbClr val="000000"/>
                </a:solidFill>
              </a:rPr>
              <a:t>;</a:t>
            </a:r>
          </a:p>
          <a:p>
            <a:pPr>
              <a:buClr>
                <a:srgbClr val="000000"/>
              </a:buClr>
              <a:buSzPts val="2200"/>
              <a:buFontTx/>
              <a:buChar char="-"/>
            </a:pPr>
            <a:r>
              <a:rPr lang="uk-UA" sz="2200">
                <a:solidFill>
                  <a:srgbClr val="000000"/>
                </a:solidFill>
                <a:latin typeface="SimSun" pitchFamily="2" charset="-122"/>
              </a:rPr>
              <a:t>на</a:t>
            </a:r>
            <a:r>
              <a:rPr lang="uk-UA" sz="2200">
                <a:solidFill>
                  <a:srgbClr val="000000"/>
                </a:solidFill>
              </a:rPr>
              <a:t> </a:t>
            </a:r>
            <a:r>
              <a:rPr lang="uk-UA" sz="2200">
                <a:solidFill>
                  <a:srgbClr val="000000"/>
                </a:solidFill>
                <a:latin typeface="SimSun" pitchFamily="2" charset="-122"/>
              </a:rPr>
              <a:t>уроках</a:t>
            </a:r>
            <a:r>
              <a:rPr lang="uk-UA" sz="2200">
                <a:solidFill>
                  <a:srgbClr val="000000"/>
                </a:solidFill>
              </a:rPr>
              <a:t> </a:t>
            </a:r>
            <a:r>
              <a:rPr lang="uk-UA" sz="2200">
                <a:solidFill>
                  <a:srgbClr val="000000"/>
                </a:solidFill>
                <a:latin typeface="SimSun" pitchFamily="2" charset="-122"/>
              </a:rPr>
              <a:t>з</a:t>
            </a:r>
            <a:r>
              <a:rPr lang="uk-UA" sz="2200">
                <a:solidFill>
                  <a:srgbClr val="000000"/>
                </a:solidFill>
              </a:rPr>
              <a:t> </a:t>
            </a:r>
            <a:r>
              <a:rPr lang="uk-UA" sz="2200">
                <a:solidFill>
                  <a:srgbClr val="000000"/>
                </a:solidFill>
                <a:latin typeface="SimSun" pitchFamily="2" charset="-122"/>
              </a:rPr>
              <a:t>використанням</a:t>
            </a:r>
            <a:r>
              <a:rPr lang="uk-UA" sz="2200">
                <a:solidFill>
                  <a:srgbClr val="000000"/>
                </a:solidFill>
              </a:rPr>
              <a:t> </a:t>
            </a:r>
            <a:r>
              <a:rPr lang="uk-UA" sz="2200">
                <a:solidFill>
                  <a:srgbClr val="000000"/>
                </a:solidFill>
                <a:latin typeface="SimSun" pitchFamily="2" charset="-122"/>
              </a:rPr>
              <a:t>комп’ютерних</a:t>
            </a:r>
            <a:r>
              <a:rPr lang="uk-UA" sz="2200">
                <a:solidFill>
                  <a:srgbClr val="000000"/>
                </a:solidFill>
              </a:rPr>
              <a:t> </a:t>
            </a:r>
            <a:r>
              <a:rPr lang="uk-UA" sz="2200">
                <a:solidFill>
                  <a:srgbClr val="000000"/>
                </a:solidFill>
                <a:latin typeface="SimSun" pitchFamily="2" charset="-122"/>
              </a:rPr>
              <a:t>технологій</a:t>
            </a:r>
            <a:r>
              <a:rPr lang="uk-UA" sz="2200">
                <a:solidFill>
                  <a:srgbClr val="000000"/>
                </a:solidFill>
              </a:rPr>
              <a:t>  </a:t>
            </a:r>
            <a:r>
              <a:rPr lang="uk-UA" sz="1500">
                <a:solidFill>
                  <a:srgbClr val="000000"/>
                </a:solidFill>
              </a:rPr>
              <a:t>(</a:t>
            </a:r>
            <a:r>
              <a:rPr lang="uk-UA" sz="1500">
                <a:solidFill>
                  <a:srgbClr val="000000"/>
                </a:solidFill>
                <a:hlinkClick r:id="rId13" action="ppaction://hlinkpres?slideindex=1&amp;slidetitle="/>
              </a:rPr>
              <a:t>конспект</a:t>
            </a:r>
            <a:r>
              <a:rPr lang="uk-UA" sz="1500">
                <a:solidFill>
                  <a:srgbClr val="000000"/>
                </a:solidFill>
              </a:rPr>
              <a:t>)</a:t>
            </a:r>
            <a:endParaRPr lang="ru-RU"/>
          </a:p>
        </p:txBody>
      </p:sp>
      <p:graphicFrame>
        <p:nvGraphicFramePr>
          <p:cNvPr id="1033" name="Object 11"/>
          <p:cNvGraphicFramePr>
            <a:graphicFrameLocks noChangeAspect="1"/>
          </p:cNvGraphicFramePr>
          <p:nvPr/>
        </p:nvGraphicFramePr>
        <p:xfrm>
          <a:off x="8485188" y="3429000"/>
          <a:ext cx="658812" cy="658813"/>
        </p:xfrm>
        <a:graphic>
          <a:graphicData uri="http://schemas.openxmlformats.org/presentationml/2006/ole">
            <p:oleObj spid="_x0000_s19525" name="Document" r:id="rId14" imgW="1298520" imgH="1300680" progId="">
              <p:embed/>
            </p:oleObj>
          </a:graphicData>
        </a:graphic>
      </p:graphicFrame>
      <p:graphicFrame>
        <p:nvGraphicFramePr>
          <p:cNvPr id="1034" name="Object 12"/>
          <p:cNvGraphicFramePr>
            <a:graphicFrameLocks noChangeAspect="1"/>
          </p:cNvGraphicFramePr>
          <p:nvPr/>
        </p:nvGraphicFramePr>
        <p:xfrm>
          <a:off x="8072438" y="3143250"/>
          <a:ext cx="515937" cy="515938"/>
        </p:xfrm>
        <a:graphic>
          <a:graphicData uri="http://schemas.openxmlformats.org/presentationml/2006/ole">
            <p:oleObj spid="_x0000_s19526" name="Document" r:id="rId15" imgW="1298520" imgH="1300680" progId="">
              <p:embed/>
            </p:oleObj>
          </a:graphicData>
        </a:graphic>
      </p:graphicFrame>
      <p:graphicFrame>
        <p:nvGraphicFramePr>
          <p:cNvPr id="1035" name="Object 13"/>
          <p:cNvGraphicFramePr>
            <a:graphicFrameLocks noChangeAspect="1"/>
          </p:cNvGraphicFramePr>
          <p:nvPr/>
        </p:nvGraphicFramePr>
        <p:xfrm>
          <a:off x="7715250" y="3143250"/>
          <a:ext cx="373063" cy="373063"/>
        </p:xfrm>
        <a:graphic>
          <a:graphicData uri="http://schemas.openxmlformats.org/presentationml/2006/ole">
            <p:oleObj spid="_x0000_s19527" name="Document" r:id="rId16" imgW="1298520" imgH="1300680" progId="">
              <p:embed/>
            </p:oleObj>
          </a:graphicData>
        </a:graphic>
      </p:graphicFrame>
      <p:pic>
        <p:nvPicPr>
          <p:cNvPr id="27662" name="Picture 14" descr="IMGP298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72063" y="214313"/>
            <a:ext cx="3643312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-377090">
            <a:off x="3541713" y="3067050"/>
            <a:ext cx="2632075" cy="2208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41" name="Рисунок 21" descr="61444841.gif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14438" y="5076825"/>
            <a:ext cx="236696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56.gif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643188" y="1285875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56.gif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-1012445">
            <a:off x="357188" y="40005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56.gif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1385249">
            <a:off x="7929563" y="45720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56.gif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86750" y="51435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1285875" y="214313"/>
            <a:ext cx="7143750" cy="550862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8100000"/>
          </a:gradFill>
          <a:ln w="9525">
            <a:noFill/>
            <a:round/>
            <a:headEnd/>
            <a:tailEnd/>
          </a:ln>
        </p:spPr>
        <p:txBody>
          <a:bodyPr lIns="81639" tIns="54535" rIns="81639" bIns="40820"/>
          <a:lstStyle/>
          <a:p>
            <a:pPr algn="ctr">
              <a:lnSpc>
                <a:spcPct val="95000"/>
              </a:lnSpc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</a:pPr>
            <a:r>
              <a:rPr lang="uk-UA" sz="22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uk-UA" sz="3300" b="1">
                <a:solidFill>
                  <a:srgbClr val="000000"/>
                </a:solidFill>
                <a:latin typeface="Times New Roman" pitchFamily="18" charset="0"/>
              </a:rPr>
              <a:t>Завдання для групової роботи: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 rot="365004">
            <a:off x="5929313" y="1000125"/>
            <a:ext cx="2857500" cy="1100138"/>
          </a:xfrm>
          <a:prstGeom prst="rect">
            <a:avLst/>
          </a:prstGeom>
          <a:solidFill>
            <a:srgbClr val="FFC000">
              <a:alpha val="85097"/>
            </a:srgbClr>
          </a:solidFill>
          <a:ln w="762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uk-UA"/>
              <a:t> </a:t>
            </a:r>
            <a:r>
              <a:rPr lang="en-US"/>
              <a:t>- </a:t>
            </a:r>
            <a:r>
              <a:rPr lang="uk-UA" sz="2200" b="1">
                <a:latin typeface="Times New Roman" pitchFamily="18" charset="0"/>
              </a:rPr>
              <a:t>розрізані смужки;</a:t>
            </a:r>
          </a:p>
          <a:p>
            <a:pPr>
              <a:buFontTx/>
              <a:buChar char="-"/>
            </a:pPr>
            <a:endParaRPr lang="uk-UA" sz="2200" b="1">
              <a:latin typeface="Times New Roman" pitchFamily="18" charset="0"/>
            </a:endParaRPr>
          </a:p>
          <a:p>
            <a:r>
              <a:rPr lang="uk-UA" sz="2200" b="1">
                <a:latin typeface="Times New Roman" pitchFamily="18" charset="0"/>
              </a:rPr>
              <a:t>-  короткі відповіді.</a:t>
            </a:r>
            <a:endParaRPr lang="ru-RU" sz="2200" b="1">
              <a:latin typeface="Times New Roman" pitchFamily="18" charset="0"/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000375"/>
            <a:ext cx="2722563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42938" y="1643063"/>
            <a:ext cx="2214562" cy="1049337"/>
          </a:xfrm>
          <a:prstGeom prst="rect">
            <a:avLst/>
          </a:prstGeom>
          <a:solidFill>
            <a:srgbClr val="FFC000">
              <a:alpha val="85097"/>
            </a:srgbClr>
          </a:solidFill>
          <a:ln w="76200" cap="rnd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lnSpc>
                <a:spcPct val="95000"/>
              </a:lnSpc>
              <a:buFontTx/>
              <a:buChar char="-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</a:pPr>
            <a:r>
              <a:rPr lang="uk-UA" sz="2200" b="1">
                <a:solidFill>
                  <a:srgbClr val="000000"/>
                </a:solidFill>
                <a:latin typeface="Times New Roman" pitchFamily="18" charset="0"/>
              </a:rPr>
              <a:t>проекти;</a:t>
            </a:r>
          </a:p>
          <a:p>
            <a:pPr>
              <a:lnSpc>
                <a:spcPct val="95000"/>
              </a:lnSpc>
              <a:buFontTx/>
              <a:buChar char="-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</a:pPr>
            <a:endParaRPr lang="uk-UA" sz="2200" b="1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95000"/>
              </a:lnSpc>
              <a:buFontTx/>
              <a:buChar char="-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</a:pPr>
            <a:r>
              <a:rPr lang="uk-UA" sz="2200" b="1">
                <a:solidFill>
                  <a:srgbClr val="000000"/>
                </a:solidFill>
                <a:latin typeface="Times New Roman" pitchFamily="18" charset="0"/>
              </a:rPr>
              <a:t>гронування.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43250" y="3643313"/>
            <a:ext cx="1857375" cy="1930400"/>
          </a:xfrm>
          <a:prstGeom prst="rect">
            <a:avLst/>
          </a:prstGeom>
          <a:solidFill>
            <a:srgbClr val="FFC000">
              <a:alpha val="85097"/>
            </a:srgbClr>
          </a:solidFill>
          <a:ln w="762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uk-UA" b="1">
                <a:solidFill>
                  <a:srgbClr val="000000"/>
                </a:solidFill>
                <a:latin typeface="SimSun" pitchFamily="2" charset="-122"/>
              </a:rPr>
              <a:t>-ігри;	</a:t>
            </a:r>
          </a:p>
          <a:p>
            <a:endParaRPr lang="uk-UA" b="1">
              <a:solidFill>
                <a:srgbClr val="000000"/>
              </a:solidFill>
              <a:latin typeface="SimSun" pitchFamily="2" charset="-122"/>
            </a:endParaRPr>
          </a:p>
          <a:p>
            <a:r>
              <a:rPr lang="uk-UA" b="1">
                <a:solidFill>
                  <a:srgbClr val="000000"/>
                </a:solidFill>
                <a:latin typeface="SimSun" pitchFamily="2" charset="-122"/>
              </a:rPr>
              <a:t>-інтерв</a:t>
            </a:r>
            <a:r>
              <a:rPr lang="en-US" b="1">
                <a:solidFill>
                  <a:srgbClr val="000000"/>
                </a:solidFill>
                <a:latin typeface="SimSun" pitchFamily="2" charset="-122"/>
              </a:rPr>
              <a:t>”</a:t>
            </a:r>
            <a:r>
              <a:rPr lang="uk-UA" b="1">
                <a:solidFill>
                  <a:srgbClr val="000000"/>
                </a:solidFill>
                <a:latin typeface="SimSun" pitchFamily="2" charset="-122"/>
              </a:rPr>
              <a:t>ю;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b="1">
                <a:latin typeface="SimSun" pitchFamily="2" charset="-122"/>
              </a:rPr>
              <a:t>“мозковий </a:t>
            </a:r>
          </a:p>
          <a:p>
            <a:pPr>
              <a:spcBef>
                <a:spcPct val="50000"/>
              </a:spcBef>
            </a:pPr>
            <a:r>
              <a:rPr lang="uk-UA" b="1">
                <a:latin typeface="SimSun" pitchFamily="2" charset="-122"/>
              </a:rPr>
              <a:t>штурм”;</a:t>
            </a:r>
            <a:endParaRPr lang="ru-RU" b="1">
              <a:latin typeface="SimSun" pitchFamily="2" charset="-122"/>
            </a:endParaRPr>
          </a:p>
        </p:txBody>
      </p:sp>
      <p:pic>
        <p:nvPicPr>
          <p:cNvPr id="21513" name="Рисунок 14" descr="8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38" y="428625"/>
            <a:ext cx="12192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714750" y="5857875"/>
            <a:ext cx="5000625" cy="646113"/>
          </a:xfrm>
          <a:prstGeom prst="rect">
            <a:avLst/>
          </a:prstGeom>
          <a:solidFill>
            <a:schemeClr val="accent6">
              <a:tint val="15000"/>
              <a:satMod val="20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Конспект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з </a:t>
            </a:r>
            <a:r>
              <a:rPr lang="uk-UA" dirty="0" err="1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укр.мови</a:t>
            </a:r>
            <a:r>
              <a:rPr lang="uk-UA" dirty="0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 (робота в групах)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Конспект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з </a:t>
            </a:r>
            <a:r>
              <a:rPr lang="uk-UA" dirty="0" err="1"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гром.освіти</a:t>
            </a:r>
            <a:r>
              <a:rPr lang="uk-UA" dirty="0"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 (робота в малих групах)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5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50" y="1549400"/>
            <a:ext cx="2363788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81688" y="2555875"/>
            <a:ext cx="2192337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4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.3|2|1.7|2.3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9|1.9|1.8|1.7|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1315</Words>
  <Application>Microsoft Office PowerPoint</Application>
  <PresentationFormat>Экран (4:3)</PresentationFormat>
  <Paragraphs>259</Paragraphs>
  <Slides>42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Тема Office</vt:lpstr>
      <vt:lpstr>Document</vt:lpstr>
      <vt:lpstr>Диаграмма</vt:lpstr>
      <vt:lpstr>Слайд 1</vt:lpstr>
      <vt:lpstr>Слайд 2</vt:lpstr>
      <vt:lpstr>Слайд 3</vt:lpstr>
      <vt:lpstr>Поспілкуємось</vt:lpstr>
      <vt:lpstr>Налаштуємось разом </vt:lpstr>
      <vt:lpstr>Слайд 6</vt:lpstr>
      <vt:lpstr>Слайд 7</vt:lpstr>
      <vt:lpstr>Слайд 8</vt:lpstr>
      <vt:lpstr>Слайд 9</vt:lpstr>
      <vt:lpstr>Проекти : “ Юні поети і казкарі ”</vt:lpstr>
      <vt:lpstr>Проекти : “ Юні актори “</vt:lpstr>
      <vt:lpstr>Проекти : “ Юні художники “</vt:lpstr>
      <vt:lpstr>Проекти : “ Юні умільці”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СКЛАДАЄМО ПАЗЛИ</vt:lpstr>
      <vt:lpstr>В гостях у боцмана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RePack by SPecialiST</cp:lastModifiedBy>
  <cp:revision>21</cp:revision>
  <dcterms:created xsi:type="dcterms:W3CDTF">2017-02-21T11:56:42Z</dcterms:created>
  <dcterms:modified xsi:type="dcterms:W3CDTF">2017-02-28T18:05:41Z</dcterms:modified>
</cp:coreProperties>
</file>