
<file path=[Content_Types].xml><?xml version="1.0" encoding="utf-8"?>
<Types xmlns="http://schemas.openxmlformats.org/package/2006/content-types"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</p:sldIdLst>
  <p:sldSz cx="9144000" cy="6858000" type="screen4x3"/>
  <p:notesSz cx="6858000" cy="9144000"/>
  <p:defaultTextStyle>
    <a:defPPr>
      <a:defRPr lang="uk-UA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5707" autoAdjust="0"/>
  </p:normalViewPr>
  <p:slideViewPr>
    <p:cSldViewPr>
      <p:cViewPr varScale="1">
        <p:scale>
          <a:sx n="65" d="100"/>
          <a:sy n="65" d="100"/>
        </p:scale>
        <p:origin x="-114" y="-19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uk-UA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A1AE52-5E36-486E-AB95-29D0DA829534}" type="datetimeFigureOut">
              <a:rPr lang="uk-UA" smtClean="0"/>
              <a:pPr/>
              <a:t>07.03.2012</a:t>
            </a:fld>
            <a:endParaRPr lang="uk-UA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5B5634-239B-4C63-AEBD-921FD4436C87}" type="slidenum">
              <a:rPr lang="uk-UA" smtClean="0"/>
              <a:pPr/>
              <a:t>‹#›</a:t>
            </a:fld>
            <a:endParaRPr lang="uk-UA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A1AE52-5E36-486E-AB95-29D0DA829534}" type="datetimeFigureOut">
              <a:rPr lang="uk-UA" smtClean="0"/>
              <a:pPr/>
              <a:t>07.03.2012</a:t>
            </a:fld>
            <a:endParaRPr lang="uk-UA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5B5634-239B-4C63-AEBD-921FD4436C87}" type="slidenum">
              <a:rPr lang="uk-UA" smtClean="0"/>
              <a:pPr/>
              <a:t>‹#›</a:t>
            </a:fld>
            <a:endParaRPr lang="uk-UA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A1AE52-5E36-486E-AB95-29D0DA829534}" type="datetimeFigureOut">
              <a:rPr lang="uk-UA" smtClean="0"/>
              <a:pPr/>
              <a:t>07.03.2012</a:t>
            </a:fld>
            <a:endParaRPr lang="uk-UA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5B5634-239B-4C63-AEBD-921FD4436C87}" type="slidenum">
              <a:rPr lang="uk-UA" smtClean="0"/>
              <a:pPr/>
              <a:t>‹#›</a:t>
            </a:fld>
            <a:endParaRPr lang="uk-UA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A1AE52-5E36-486E-AB95-29D0DA829534}" type="datetimeFigureOut">
              <a:rPr lang="uk-UA" smtClean="0"/>
              <a:pPr/>
              <a:t>07.03.2012</a:t>
            </a:fld>
            <a:endParaRPr lang="uk-UA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5B5634-239B-4C63-AEBD-921FD4436C87}" type="slidenum">
              <a:rPr lang="uk-UA" smtClean="0"/>
              <a:pPr/>
              <a:t>‹#›</a:t>
            </a:fld>
            <a:endParaRPr lang="uk-UA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A1AE52-5E36-486E-AB95-29D0DA829534}" type="datetimeFigureOut">
              <a:rPr lang="uk-UA" smtClean="0"/>
              <a:pPr/>
              <a:t>07.03.2012</a:t>
            </a:fld>
            <a:endParaRPr lang="uk-UA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5B5634-239B-4C63-AEBD-921FD4436C87}" type="slidenum">
              <a:rPr lang="uk-UA" smtClean="0"/>
              <a:pPr/>
              <a:t>‹#›</a:t>
            </a:fld>
            <a:endParaRPr lang="uk-UA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A1AE52-5E36-486E-AB95-29D0DA829534}" type="datetimeFigureOut">
              <a:rPr lang="uk-UA" smtClean="0"/>
              <a:pPr/>
              <a:t>07.03.2012</a:t>
            </a:fld>
            <a:endParaRPr lang="uk-UA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5B5634-239B-4C63-AEBD-921FD4436C87}" type="slidenum">
              <a:rPr lang="uk-UA" smtClean="0"/>
              <a:pPr/>
              <a:t>‹#›</a:t>
            </a:fld>
            <a:endParaRPr lang="uk-UA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A1AE52-5E36-486E-AB95-29D0DA829534}" type="datetimeFigureOut">
              <a:rPr lang="uk-UA" smtClean="0"/>
              <a:pPr/>
              <a:t>07.03.2012</a:t>
            </a:fld>
            <a:endParaRPr lang="uk-UA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5B5634-239B-4C63-AEBD-921FD4436C87}" type="slidenum">
              <a:rPr lang="uk-UA" smtClean="0"/>
              <a:pPr/>
              <a:t>‹#›</a:t>
            </a:fld>
            <a:endParaRPr lang="uk-UA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A1AE52-5E36-486E-AB95-29D0DA829534}" type="datetimeFigureOut">
              <a:rPr lang="uk-UA" smtClean="0"/>
              <a:pPr/>
              <a:t>07.03.2012</a:t>
            </a:fld>
            <a:endParaRPr lang="uk-UA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5B5634-239B-4C63-AEBD-921FD4436C87}" type="slidenum">
              <a:rPr lang="uk-UA" smtClean="0"/>
              <a:pPr/>
              <a:t>‹#›</a:t>
            </a:fld>
            <a:endParaRPr lang="uk-UA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uk-UA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A1AE52-5E36-486E-AB95-29D0DA829534}" type="datetimeFigureOut">
              <a:rPr lang="uk-UA" smtClean="0"/>
              <a:pPr/>
              <a:t>07.03.2012</a:t>
            </a:fld>
            <a:endParaRPr lang="uk-UA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5B5634-239B-4C63-AEBD-921FD4436C87}" type="slidenum">
              <a:rPr lang="uk-UA" smtClean="0"/>
              <a:pPr/>
              <a:t>‹#›</a:t>
            </a:fld>
            <a:endParaRPr lang="uk-UA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A1AE52-5E36-486E-AB95-29D0DA829534}" type="datetimeFigureOut">
              <a:rPr lang="uk-UA" smtClean="0"/>
              <a:pPr/>
              <a:t>07.03.2012</a:t>
            </a:fld>
            <a:endParaRPr lang="uk-UA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5B5634-239B-4C63-AEBD-921FD4436C87}" type="slidenum">
              <a:rPr lang="uk-UA" smtClean="0"/>
              <a:pPr/>
              <a:t>‹#›</a:t>
            </a:fld>
            <a:endParaRPr lang="uk-UA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A1AE52-5E36-486E-AB95-29D0DA829534}" type="datetimeFigureOut">
              <a:rPr lang="uk-UA" smtClean="0"/>
              <a:pPr/>
              <a:t>07.03.2012</a:t>
            </a:fld>
            <a:endParaRPr lang="uk-UA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75B5634-239B-4C63-AEBD-921FD4436C87}" type="slidenum">
              <a:rPr lang="uk-UA" smtClean="0"/>
              <a:pPr/>
              <a:t>‹#›</a:t>
            </a:fld>
            <a:endParaRPr lang="uk-UA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uk-UA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uk-UA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2A1AE52-5E36-486E-AB95-29D0DA829534}" type="datetimeFigureOut">
              <a:rPr lang="uk-UA" smtClean="0"/>
              <a:pPr/>
              <a:t>07.03.2012</a:t>
            </a:fld>
            <a:endParaRPr lang="uk-UA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uk-UA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75B5634-239B-4C63-AEBD-921FD4436C87}" type="slidenum">
              <a:rPr lang="uk-UA" smtClean="0"/>
              <a:pPr/>
              <a:t>‹#›</a:t>
            </a:fld>
            <a:endParaRPr lang="uk-UA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uk-UA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500694" y="0"/>
            <a:ext cx="3643306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" name="Прямоугольник 3"/>
          <p:cNvSpPr/>
          <p:nvPr/>
        </p:nvSpPr>
        <p:spPr>
          <a:xfrm>
            <a:off x="0" y="0"/>
            <a:ext cx="5643569" cy="2677656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chemeClr val="tx2">
                    <a:lumMod val="60000"/>
                    <a:lumOff val="40000"/>
                  </a:schemeClr>
                </a:solidFill>
                <a:effectLst>
                  <a:reflection blurRad="12700" stA="28000" endPos="45000" dist="1000" dir="5400000" sy="-100000" algn="bl" rotWithShape="0"/>
                </a:effectLst>
              </a:rPr>
              <a:t>A: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No problem… </a:t>
            </a:r>
            <a:r>
              <a:rPr lang="en-US" sz="2400" b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Mmmm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… Well…Mm…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Zhitianjiao</a:t>
            </a:r>
            <a:r>
              <a:rPr lang="en-US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for me. I’d like </a:t>
            </a:r>
            <a:r>
              <a:rPr lang="en-US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z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hitianjiao</a:t>
            </a:r>
            <a:r>
              <a:rPr lang="en-US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 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and for you maybe </a:t>
            </a:r>
            <a:r>
              <a:rPr lang="uk-UA" sz="2400" b="1" i="1" dirty="0" err="1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Ba</a:t>
            </a:r>
            <a:r>
              <a:rPr lang="uk-UA" sz="2400" b="1" i="1" dirty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Gong</a:t>
            </a:r>
            <a:r>
              <a:rPr lang="uk-UA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Shan</a:t>
            </a:r>
            <a:r>
              <a:rPr lang="uk-UA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Stinky</a:t>
            </a:r>
            <a:r>
              <a:rPr lang="uk-UA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Tofu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would be great.</a:t>
            </a:r>
          </a:p>
          <a:p>
            <a:endParaRPr lang="en-US" sz="2400" b="1" dirty="0" smtClean="0">
              <a:ln w="1905"/>
              <a:solidFill>
                <a:srgbClr val="00B050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  <a:p>
            <a:endParaRPr lang="uk-UA" sz="2400" b="1" dirty="0" smtClean="0">
              <a:ln w="1905"/>
              <a:solidFill>
                <a:srgbClr val="00B050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  <a:p>
            <a:endParaRPr lang="ru-RU" sz="2400" b="1" dirty="0">
              <a:ln w="1905"/>
              <a:solidFill>
                <a:schemeClr val="tx2">
                  <a:lumMod val="60000"/>
                  <a:lumOff val="40000"/>
                </a:schemeClr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0" y="2143116"/>
            <a:ext cx="5643569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A:Why don’t we drop in this new 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K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orean 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restaurant? </a:t>
            </a:r>
            <a:r>
              <a:rPr lang="en-US" sz="2400" b="1" dirty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I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really like 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Korean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food.</a:t>
            </a:r>
            <a:endParaRPr lang="uk-UA" sz="2400" b="1" dirty="0">
              <a:ln w="1905"/>
              <a:solidFill>
                <a:schemeClr val="tx2">
                  <a:lumMod val="60000"/>
                  <a:lumOff val="40000"/>
                </a:schemeClr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0" y="2857496"/>
            <a:ext cx="479837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C00000"/>
                </a:solidFill>
                <a:effectLst>
                  <a:reflection blurRad="12700" stA="28000" endPos="45000" dist="1000" dir="5400000" sy="-100000" algn="bl" rotWithShape="0"/>
                </a:effectLst>
              </a:rPr>
              <a:t>B:</a:t>
            </a:r>
            <a:r>
              <a:rPr lang="en-US" sz="2400" b="1" dirty="0" smtClean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I’m not sure. Could you choose     something for me?</a:t>
            </a:r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00B050"/>
                </a:solidFill>
                <a:effectLst>
                  <a:reflection blurRad="12700" stA="28000" endPos="45000" dist="1000" dir="5400000" sy="-100000" algn="bl" rotWithShape="0"/>
                </a:effectLst>
              </a:rPr>
              <a:t> </a:t>
            </a:r>
          </a:p>
          <a:p>
            <a:endParaRPr lang="uk-UA" sz="2400" b="1" dirty="0">
              <a:ln w="1905"/>
              <a:solidFill>
                <a:srgbClr val="C00000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0" y="4429132"/>
            <a:ext cx="485361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C00000"/>
                </a:solidFill>
                <a:effectLst>
                  <a:reflection blurRad="12700" stA="28000" endPos="45000" dist="1000" dir="5400000" sy="-100000" algn="bl" rotWithShape="0"/>
                </a:effectLst>
              </a:rPr>
              <a:t>B:</a:t>
            </a:r>
            <a:r>
              <a:rPr lang="en-US" sz="2400" b="1" dirty="0" smtClean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That would be lovely! I’ve never tried </a:t>
            </a:r>
            <a:r>
              <a:rPr lang="en-US" sz="2400" b="1" dirty="0" smtClean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Korean food</a:t>
            </a:r>
            <a:r>
              <a:rPr lang="en-US" sz="2400" b="1" dirty="0" smtClean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.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0" y="5286388"/>
            <a:ext cx="564357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chemeClr val="tx2">
                    <a:lumMod val="60000"/>
                    <a:lumOff val="40000"/>
                  </a:schemeClr>
                </a:solidFill>
                <a:effectLst>
                  <a:reflection blurRad="12700" stA="28000" endPos="45000" dist="1000" dir="5400000" sy="-100000" algn="bl" rotWithShape="0"/>
                </a:effectLst>
              </a:rPr>
              <a:t>A: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This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Zhitianjiao</a:t>
            </a:r>
            <a:r>
              <a:rPr lang="en-US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tastes delicious. How do you like your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Ba</a:t>
            </a:r>
            <a:r>
              <a:rPr lang="uk-UA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Gong</a:t>
            </a:r>
            <a:r>
              <a:rPr lang="uk-UA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Shan</a:t>
            </a:r>
            <a:r>
              <a:rPr lang="uk-UA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Stinky</a:t>
            </a:r>
            <a:r>
              <a:rPr lang="uk-UA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Tofu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?</a:t>
            </a:r>
          </a:p>
          <a:p>
            <a:endParaRPr lang="uk-UA" sz="2400" b="1" dirty="0">
              <a:ln w="1905"/>
              <a:gradFill>
                <a:gsLst>
                  <a:gs pos="0">
                    <a:schemeClr val="accent6">
                      <a:shade val="20000"/>
                      <a:satMod val="200000"/>
                    </a:schemeClr>
                  </a:gs>
                  <a:gs pos="78000">
                    <a:schemeClr val="accent6">
                      <a:tint val="90000"/>
                      <a:shade val="89000"/>
                      <a:satMod val="220000"/>
                    </a:schemeClr>
                  </a:gs>
                  <a:gs pos="100000">
                    <a:schemeClr val="accent6">
                      <a:tint val="12000"/>
                      <a:satMod val="255000"/>
                    </a:schemeClr>
                  </a:gs>
                </a:gsLst>
                <a:lin ang="5400000"/>
              </a:gra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0" y="1500174"/>
            <a:ext cx="4006033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00B050"/>
                </a:solidFill>
                <a:effectLst>
                  <a:reflection blurRad="12700" stA="28000" endPos="45000" dist="1000" dir="5400000" sy="-100000" algn="bl" rotWithShape="0"/>
                </a:effectLst>
              </a:rPr>
              <a:t>C:</a:t>
            </a:r>
            <a:r>
              <a:rPr lang="en-US" sz="2400" b="1" dirty="0" smtClean="0">
                <a:ln w="1905"/>
                <a:solidFill>
                  <a:srgbClr val="00B05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Are you ready to order yet?</a:t>
            </a:r>
          </a:p>
          <a:p>
            <a:endParaRPr lang="uk-UA" sz="2400" dirty="0"/>
          </a:p>
        </p:txBody>
      </p:sp>
      <p:sp>
        <p:nvSpPr>
          <p:cNvPr id="12" name="Прямоугольник 11"/>
          <p:cNvSpPr/>
          <p:nvPr/>
        </p:nvSpPr>
        <p:spPr>
          <a:xfrm>
            <a:off x="0" y="1857364"/>
            <a:ext cx="1568058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C00000"/>
                </a:solidFill>
                <a:effectLst>
                  <a:reflection blurRad="12700" stA="28000" endPos="45000" dist="1000" dir="5400000" sy="-100000" algn="bl" rotWithShape="0"/>
                </a:effectLst>
              </a:rPr>
              <a:t>B:</a:t>
            </a:r>
            <a:r>
              <a:rPr lang="en-US" sz="2400" b="1" dirty="0" smtClean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Oh dear!</a:t>
            </a:r>
            <a:endParaRPr lang="en-US" sz="2400" b="1" dirty="0" smtClean="0">
              <a:ln w="1905"/>
              <a:solidFill>
                <a:srgbClr val="C00000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13" name="Прямоугольник 12"/>
          <p:cNvSpPr/>
          <p:nvPr/>
        </p:nvSpPr>
        <p:spPr>
          <a:xfrm>
            <a:off x="0" y="3643314"/>
            <a:ext cx="4572000" cy="830997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00B050"/>
                </a:solidFill>
                <a:effectLst>
                  <a:reflection blurRad="12700" stA="28000" endPos="45000" dist="1000" dir="5400000" sy="-100000" algn="bl" rotWithShape="0"/>
                </a:effectLst>
              </a:rPr>
              <a:t>C:</a:t>
            </a:r>
            <a:r>
              <a:rPr lang="en-US" sz="2400" b="1" dirty="0" smtClean="0">
                <a:ln w="1905"/>
                <a:solidFill>
                  <a:srgbClr val="00B05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We are happy to meet you in our restaurant. This way please.</a:t>
            </a:r>
            <a:endParaRPr lang="en-US" sz="2400" b="1" dirty="0" smtClean="0">
              <a:ln w="1905"/>
              <a:solidFill>
                <a:srgbClr val="00B050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14" name="Прямоугольник 13"/>
          <p:cNvSpPr/>
          <p:nvPr/>
        </p:nvSpPr>
        <p:spPr>
          <a:xfrm>
            <a:off x="0" y="6072206"/>
            <a:ext cx="3274935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C00000"/>
                </a:solidFill>
                <a:effectLst>
                  <a:reflection blurRad="12700" stA="28000" endPos="45000" dist="1000" dir="5400000" sy="-100000" algn="bl" rotWithShape="0"/>
                </a:effectLst>
              </a:rPr>
              <a:t>B:</a:t>
            </a:r>
            <a:r>
              <a:rPr lang="en-US" sz="2400" b="1" dirty="0" smtClean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What an exotic place! </a:t>
            </a:r>
            <a:endParaRPr lang="uk-UA" sz="2400" b="1" dirty="0" smtClean="0">
              <a:ln w="1905"/>
              <a:solidFill>
                <a:srgbClr val="C00000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</p:spTree>
  </p:cSld>
  <p:clrMapOvr>
    <a:masterClrMapping/>
  </p:clrMapOvr>
  <p:transition>
    <p:newsfla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93" decel="100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8" dur="193" decel="100000"/>
                                        <p:tgtEl>
                                          <p:spTgt spid="4"/>
                                        </p:tgtEl>
                                      </p:cBhvr>
                                      <p:from x="10000" y="10000"/>
                                      <p:to x="200000" y="450000"/>
                                    </p:animScale>
                                    <p:animScale>
                                      <p:cBhvr>
                                        <p:cTn id="9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</p:cBhvr>
                                      <p:from x="200000" y="450000"/>
                                      <p:to x="100000" y="100000"/>
                                    </p:animScale>
                                    <p:set>
                                      <p:cBhvr>
                                        <p:cTn id="10" dur="193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o>
                                        <p:strVal val="(0.5)"/>
                                      </p:to>
                                    </p:set>
                                    <p:anim from="(0.5)" to="(#ppt_x)" calcmode="lin" valueType="num">
                                      <p:cBhvr>
                                        <p:cTn id="11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set>
                                      <p:cBhvr>
                                        <p:cTn id="12" dur="193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o>
                                        <p:strVal val="(#ppt_y+0.4)"/>
                                      </p:to>
                                    </p:set>
                                    <p:anim from="(#ppt_y+0.4)" to="(#ppt_y)" calcmode="lin" valueType="num">
                                      <p:cBhvr>
                                        <p:cTn id="13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500"/>
                            </p:stCondLst>
                            <p:childTnLst>
                              <p:par>
                                <p:cTn id="15" presetID="5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93" decel="100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8" dur="193" decel="100000"/>
                                        <p:tgtEl>
                                          <p:spTgt spid="5"/>
                                        </p:tgtEl>
                                      </p:cBhvr>
                                      <p:from x="10000" y="10000"/>
                                      <p:to x="200000" y="450000"/>
                                    </p:animScale>
                                    <p:animScale>
                                      <p:cBhvr>
                                        <p:cTn id="19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</p:cBhvr>
                                      <p:from x="200000" y="450000"/>
                                      <p:to x="100000" y="100000"/>
                                    </p:animScale>
                                    <p:set>
                                      <p:cBhvr>
                                        <p:cTn id="20" dur="193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o>
                                        <p:strVal val="(0.5)"/>
                                      </p:to>
                                    </p:set>
                                    <p:anim from="(0.5)" to="(#ppt_x)" calcmode="lin" valueType="num">
                                      <p:cBhvr>
                                        <p:cTn id="21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set>
                                      <p:cBhvr>
                                        <p:cTn id="22" dur="193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o>
                                        <p:strVal val="(#ppt_y+0.4)"/>
                                      </p:to>
                                    </p:set>
                                    <p:anim from="(#ppt_y+0.4)" to="(#ppt_y)" calcmode="lin" valueType="num">
                                      <p:cBhvr>
                                        <p:cTn id="23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1000"/>
                            </p:stCondLst>
                            <p:childTnLst>
                              <p:par>
                                <p:cTn id="25" presetID="5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193" decel="100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28" dur="193" decel="100000"/>
                                        <p:tgtEl>
                                          <p:spTgt spid="7"/>
                                        </p:tgtEl>
                                      </p:cBhvr>
                                      <p:from x="10000" y="10000"/>
                                      <p:to x="200000" y="450000"/>
                                    </p:animScale>
                                    <p:animScale>
                                      <p:cBhvr>
                                        <p:cTn id="29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</p:cBhvr>
                                      <p:from x="200000" y="450000"/>
                                      <p:to x="100000" y="100000"/>
                                    </p:animScale>
                                    <p:set>
                                      <p:cBhvr>
                                        <p:cTn id="30" dur="193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o>
                                        <p:strVal val="(0.5)"/>
                                      </p:to>
                                    </p:set>
                                    <p:anim from="(0.5)" to="(#ppt_x)" calcmode="lin" valueType="num">
                                      <p:cBhvr>
                                        <p:cTn id="31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set>
                                      <p:cBhvr>
                                        <p:cTn id="32" dur="193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o>
                                        <p:strVal val="(#ppt_y+0.4)"/>
                                      </p:to>
                                    </p:set>
                                    <p:anim from="(#ppt_y+0.4)" to="(#ppt_y)" calcmode="lin" valueType="num">
                                      <p:cBhvr>
                                        <p:cTn id="33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1500"/>
                            </p:stCondLst>
                            <p:childTnLst>
                              <p:par>
                                <p:cTn id="35" presetID="5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93" decel="100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38" dur="193" decel="100000"/>
                                        <p:tgtEl>
                                          <p:spTgt spid="8"/>
                                        </p:tgtEl>
                                      </p:cBhvr>
                                      <p:from x="10000" y="10000"/>
                                      <p:to x="200000" y="450000"/>
                                    </p:animScale>
                                    <p:animScale>
                                      <p:cBhvr>
                                        <p:cTn id="39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</p:cBhvr>
                                      <p:from x="200000" y="450000"/>
                                      <p:to x="100000" y="100000"/>
                                    </p:animScale>
                                    <p:set>
                                      <p:cBhvr>
                                        <p:cTn id="40" dur="193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o>
                                        <p:strVal val="(0.5)"/>
                                      </p:to>
                                    </p:set>
                                    <p:anim from="(0.5)" to="(#ppt_x)" calcmode="lin" valueType="num">
                                      <p:cBhvr>
                                        <p:cTn id="41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set>
                                      <p:cBhvr>
                                        <p:cTn id="42" dur="193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o>
                                        <p:strVal val="(#ppt_y+0.4)"/>
                                      </p:to>
                                    </p:set>
                                    <p:anim from="(#ppt_y+0.4)" to="(#ppt_y)" calcmode="lin" valueType="num">
                                      <p:cBhvr>
                                        <p:cTn id="43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4" fill="hold">
                            <p:stCondLst>
                              <p:cond delay="2000"/>
                            </p:stCondLst>
                            <p:childTnLst>
                              <p:par>
                                <p:cTn id="45" presetID="5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193" decel="100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8" dur="193" decel="100000"/>
                                        <p:tgtEl>
                                          <p:spTgt spid="10"/>
                                        </p:tgtEl>
                                      </p:cBhvr>
                                      <p:from x="10000" y="10000"/>
                                      <p:to x="200000" y="450000"/>
                                    </p:animScale>
                                    <p:animScale>
                                      <p:cBhvr>
                                        <p:cTn id="49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from x="200000" y="450000"/>
                                      <p:to x="100000" y="100000"/>
                                    </p:animScale>
                                    <p:set>
                                      <p:cBhvr>
                                        <p:cTn id="50" dur="193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o>
                                        <p:strVal val="(0.5)"/>
                                      </p:to>
                                    </p:set>
                                    <p:anim from="(0.5)" to="(#ppt_x)" calcmode="lin" valueType="num">
                                      <p:cBhvr>
                                        <p:cTn id="51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set>
                                      <p:cBhvr>
                                        <p:cTn id="52" dur="193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o>
                                        <p:strVal val="(#ppt_y+0.4)"/>
                                      </p:to>
                                    </p:set>
                                    <p:anim from="(#ppt_y+0.4)" to="(#ppt_y)" calcmode="lin" valueType="num">
                                      <p:cBhvr>
                                        <p:cTn id="53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4" fill="hold">
                            <p:stCondLst>
                              <p:cond delay="2500"/>
                            </p:stCondLst>
                            <p:childTnLst>
                              <p:par>
                                <p:cTn id="55" presetID="5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7" dur="193" decel="100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58" dur="193" decel="100000"/>
                                        <p:tgtEl>
                                          <p:spTgt spid="9"/>
                                        </p:tgtEl>
                                      </p:cBhvr>
                                      <p:from x="10000" y="10000"/>
                                      <p:to x="200000" y="450000"/>
                                    </p:animScale>
                                    <p:animScale>
                                      <p:cBhvr>
                                        <p:cTn id="59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from x="200000" y="450000"/>
                                      <p:to x="100000" y="100000"/>
                                    </p:animScale>
                                    <p:set>
                                      <p:cBhvr>
                                        <p:cTn id="60" dur="193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o>
                                        <p:strVal val="(0.5)"/>
                                      </p:to>
                                    </p:set>
                                    <p:anim from="(0.5)" to="(#ppt_x)" calcmode="lin" valueType="num">
                                      <p:cBhvr>
                                        <p:cTn id="61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set>
                                      <p:cBhvr>
                                        <p:cTn id="62" dur="193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o>
                                        <p:strVal val="(#ppt_y+0.4)"/>
                                      </p:to>
                                    </p:set>
                                    <p:anim from="(#ppt_y+0.4)" to="(#ppt_y)" calcmode="lin" valueType="num">
                                      <p:cBhvr>
                                        <p:cTn id="63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4" fill="hold">
                            <p:stCondLst>
                              <p:cond delay="3000"/>
                            </p:stCondLst>
                            <p:childTnLst>
                              <p:par>
                                <p:cTn id="65" presetID="5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193" decel="100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68" dur="193" decel="100000"/>
                                        <p:tgtEl>
                                          <p:spTgt spid="12"/>
                                        </p:tgtEl>
                                      </p:cBhvr>
                                      <p:from x="10000" y="10000"/>
                                      <p:to x="200000" y="450000"/>
                                    </p:animScale>
                                    <p:animScale>
                                      <p:cBhvr>
                                        <p:cTn id="69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</p:cBhvr>
                                      <p:from x="200000" y="450000"/>
                                      <p:to x="100000" y="100000"/>
                                    </p:animScale>
                                    <p:set>
                                      <p:cBhvr>
                                        <p:cTn id="70" dur="193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o>
                                        <p:strVal val="(0.5)"/>
                                      </p:to>
                                    </p:set>
                                    <p:anim from="(0.5)" to="(#ppt_x)" calcmode="lin" valueType="num">
                                      <p:cBhvr>
                                        <p:cTn id="71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set>
                                      <p:cBhvr>
                                        <p:cTn id="72" dur="193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o>
                                        <p:strVal val="(#ppt_y+0.4)"/>
                                      </p:to>
                                    </p:set>
                                    <p:anim from="(#ppt_y+0.4)" to="(#ppt_y)" calcmode="lin" valueType="num">
                                      <p:cBhvr>
                                        <p:cTn id="73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4" fill="hold">
                            <p:stCondLst>
                              <p:cond delay="3500"/>
                            </p:stCondLst>
                            <p:childTnLst>
                              <p:par>
                                <p:cTn id="75" presetID="5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7" dur="193" decel="100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8" dur="193" decel="100000"/>
                                        <p:tgtEl>
                                          <p:spTgt spid="13"/>
                                        </p:tgtEl>
                                      </p:cBhvr>
                                      <p:from x="10000" y="10000"/>
                                      <p:to x="200000" y="450000"/>
                                    </p:animScale>
                                    <p:animScale>
                                      <p:cBhvr>
                                        <p:cTn id="79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</p:cBhvr>
                                      <p:from x="200000" y="450000"/>
                                      <p:to x="100000" y="100000"/>
                                    </p:animScale>
                                    <p:set>
                                      <p:cBhvr>
                                        <p:cTn id="80" dur="193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o>
                                        <p:strVal val="(0.5)"/>
                                      </p:to>
                                    </p:set>
                                    <p:anim from="(0.5)" to="(#ppt_x)" calcmode="lin" valueType="num">
                                      <p:cBhvr>
                                        <p:cTn id="81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set>
                                      <p:cBhvr>
                                        <p:cTn id="82" dur="193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o>
                                        <p:strVal val="(#ppt_y+0.4)"/>
                                      </p:to>
                                    </p:set>
                                    <p:anim from="(#ppt_y+0.4)" to="(#ppt_y)" calcmode="lin" valueType="num">
                                      <p:cBhvr>
                                        <p:cTn id="83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4" fill="hold">
                            <p:stCondLst>
                              <p:cond delay="4000"/>
                            </p:stCondLst>
                            <p:childTnLst>
                              <p:par>
                                <p:cTn id="85" presetID="5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7" dur="193" decel="100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88" dur="193" decel="100000"/>
                                        <p:tgtEl>
                                          <p:spTgt spid="14"/>
                                        </p:tgtEl>
                                      </p:cBhvr>
                                      <p:from x="10000" y="10000"/>
                                      <p:to x="200000" y="450000"/>
                                    </p:animScale>
                                    <p:animScale>
                                      <p:cBhvr>
                                        <p:cTn id="89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</p:cBhvr>
                                      <p:from x="200000" y="450000"/>
                                      <p:to x="100000" y="100000"/>
                                    </p:animScale>
                                    <p:set>
                                      <p:cBhvr>
                                        <p:cTn id="90" dur="193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o>
                                        <p:strVal val="(0.5)"/>
                                      </p:to>
                                    </p:set>
                                    <p:anim from="(0.5)" to="(#ppt_x)" calcmode="lin" valueType="num">
                                      <p:cBhvr>
                                        <p:cTn id="91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set>
                                      <p:cBhvr>
                                        <p:cTn id="92" dur="193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o>
                                        <p:strVal val="(#ppt_y+0.4)"/>
                                      </p:to>
                                    </p:set>
                                    <p:anim from="(#ppt_y+0.4)" to="(#ppt_y)" calcmode="lin" valueType="num">
                                      <p:cBhvr>
                                        <p:cTn id="93" dur="308" accel="100000" fill="hold">
                                          <p:stCondLst>
                                            <p:cond delay="193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5" grpId="0"/>
      <p:bldP spid="7" grpId="0"/>
      <p:bldP spid="8" grpId="0"/>
      <p:bldP spid="10" grpId="0"/>
      <p:bldP spid="9" grpId="0"/>
      <p:bldP spid="12" grpId="0"/>
      <p:bldP spid="13" grpId="0"/>
      <p:bldP spid="14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500694" y="0"/>
            <a:ext cx="3643306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" name="Прямоугольник 3"/>
          <p:cNvSpPr/>
          <p:nvPr/>
        </p:nvSpPr>
        <p:spPr>
          <a:xfrm>
            <a:off x="0" y="3500438"/>
            <a:ext cx="5643569" cy="2677656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chemeClr val="tx2">
                    <a:lumMod val="60000"/>
                    <a:lumOff val="40000"/>
                  </a:schemeClr>
                </a:solidFill>
                <a:effectLst>
                  <a:reflection blurRad="12700" stA="28000" endPos="45000" dist="1000" dir="5400000" sy="-100000" algn="bl" rotWithShape="0"/>
                </a:effectLst>
              </a:rPr>
              <a:t>A: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No problem… </a:t>
            </a:r>
            <a:r>
              <a:rPr lang="en-US" sz="2400" b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Mmmm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… Well…Mm…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Zhitianjiao</a:t>
            </a:r>
            <a:r>
              <a:rPr lang="en-US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for me. I’d like </a:t>
            </a:r>
            <a:r>
              <a:rPr lang="en-US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z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hitianjiao</a:t>
            </a:r>
            <a:r>
              <a:rPr lang="en-US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 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and for you maybe </a:t>
            </a:r>
            <a:r>
              <a:rPr lang="uk-UA" sz="2400" b="1" i="1" dirty="0" err="1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Ba</a:t>
            </a:r>
            <a:r>
              <a:rPr lang="uk-UA" sz="2400" b="1" i="1" dirty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Gong</a:t>
            </a:r>
            <a:r>
              <a:rPr lang="uk-UA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Shan</a:t>
            </a:r>
            <a:r>
              <a:rPr lang="uk-UA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Stinky</a:t>
            </a:r>
            <a:r>
              <a:rPr lang="uk-UA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Tofu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would be great.</a:t>
            </a:r>
          </a:p>
          <a:p>
            <a:endParaRPr lang="en-US" sz="2400" b="1" dirty="0" smtClean="0">
              <a:ln w="1905"/>
              <a:solidFill>
                <a:srgbClr val="00B050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  <a:p>
            <a:endParaRPr lang="uk-UA" sz="2400" b="1" dirty="0" smtClean="0">
              <a:ln w="1905"/>
              <a:solidFill>
                <a:srgbClr val="00B050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  <a:p>
            <a:endParaRPr lang="ru-RU" sz="2400" b="1" dirty="0">
              <a:ln w="1905"/>
              <a:solidFill>
                <a:schemeClr val="tx2">
                  <a:lumMod val="60000"/>
                  <a:lumOff val="40000"/>
                </a:schemeClr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0" y="0"/>
            <a:ext cx="5643569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A:Why don’t we drop in this new 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K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orean 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restaurant? </a:t>
            </a:r>
            <a:r>
              <a:rPr lang="en-US" sz="2400" b="1" dirty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I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really like 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Korean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food.</a:t>
            </a:r>
            <a:endParaRPr lang="uk-UA" sz="2400" b="1" dirty="0">
              <a:ln w="1905"/>
              <a:solidFill>
                <a:schemeClr val="tx2">
                  <a:lumMod val="60000"/>
                  <a:lumOff val="40000"/>
                </a:schemeClr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0" y="2786058"/>
            <a:ext cx="479837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C00000"/>
                </a:solidFill>
                <a:effectLst>
                  <a:reflection blurRad="12700" stA="28000" endPos="45000" dist="1000" dir="5400000" sy="-100000" algn="bl" rotWithShape="0"/>
                </a:effectLst>
              </a:rPr>
              <a:t>B:</a:t>
            </a:r>
            <a:r>
              <a:rPr lang="en-US" sz="2400" b="1" dirty="0" smtClean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I’m not sure. Could you choose     something for me?</a:t>
            </a:r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00B050"/>
                </a:solidFill>
                <a:effectLst>
                  <a:reflection blurRad="12700" stA="28000" endPos="45000" dist="1000" dir="5400000" sy="-100000" algn="bl" rotWithShape="0"/>
                </a:effectLst>
              </a:rPr>
              <a:t> </a:t>
            </a:r>
          </a:p>
          <a:p>
            <a:endParaRPr lang="uk-UA" sz="2400" b="1" dirty="0">
              <a:ln w="1905"/>
              <a:solidFill>
                <a:srgbClr val="C00000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0" y="785794"/>
            <a:ext cx="485361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C00000"/>
                </a:solidFill>
                <a:effectLst>
                  <a:reflection blurRad="12700" stA="28000" endPos="45000" dist="1000" dir="5400000" sy="-100000" algn="bl" rotWithShape="0"/>
                </a:effectLst>
              </a:rPr>
              <a:t>B:</a:t>
            </a:r>
            <a:r>
              <a:rPr lang="en-US" sz="2400" b="1" dirty="0" smtClean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That would be lovely! I’ve never tried </a:t>
            </a:r>
            <a:r>
              <a:rPr lang="en-US" sz="2400" b="1" dirty="0" smtClean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Korean food</a:t>
            </a:r>
            <a:r>
              <a:rPr lang="en-US" sz="2400" b="1" dirty="0" smtClean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.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0" y="5429264"/>
            <a:ext cx="564357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chemeClr val="tx2">
                    <a:lumMod val="60000"/>
                    <a:lumOff val="40000"/>
                  </a:schemeClr>
                </a:solidFill>
                <a:effectLst>
                  <a:reflection blurRad="12700" stA="28000" endPos="45000" dist="1000" dir="5400000" sy="-100000" algn="bl" rotWithShape="0"/>
                </a:effectLst>
              </a:rPr>
              <a:t>A: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This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Zhitianjiao</a:t>
            </a:r>
            <a:r>
              <a:rPr lang="en-US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tastes delicious. How do you like your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Ba</a:t>
            </a:r>
            <a:r>
              <a:rPr lang="uk-UA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Gong</a:t>
            </a:r>
            <a:r>
              <a:rPr lang="uk-UA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Shan</a:t>
            </a:r>
            <a:r>
              <a:rPr lang="uk-UA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Stinky</a:t>
            </a:r>
            <a:r>
              <a:rPr lang="uk-UA" sz="2400" b="1" i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</a:t>
            </a:r>
            <a:r>
              <a:rPr lang="uk-UA" sz="2400" b="1" i="1" dirty="0" err="1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Tofu</a:t>
            </a:r>
            <a:r>
              <a:rPr lang="en-US" sz="2400" b="1" dirty="0" smtClean="0">
                <a:ln w="1905"/>
                <a:solidFill>
                  <a:schemeClr val="tx2">
                    <a:lumMod val="60000"/>
                    <a:lumOff val="40000"/>
                  </a:schemeClr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?</a:t>
            </a:r>
          </a:p>
          <a:p>
            <a:endParaRPr lang="uk-UA" sz="2400" b="1" dirty="0">
              <a:ln w="1905"/>
              <a:gradFill>
                <a:gsLst>
                  <a:gs pos="0">
                    <a:schemeClr val="accent6">
                      <a:shade val="20000"/>
                      <a:satMod val="200000"/>
                    </a:schemeClr>
                  </a:gs>
                  <a:gs pos="78000">
                    <a:schemeClr val="accent6">
                      <a:tint val="90000"/>
                      <a:shade val="89000"/>
                      <a:satMod val="220000"/>
                    </a:schemeClr>
                  </a:gs>
                  <a:gs pos="100000">
                    <a:schemeClr val="accent6">
                      <a:tint val="12000"/>
                      <a:satMod val="255000"/>
                    </a:schemeClr>
                  </a:gs>
                </a:gsLst>
                <a:lin ang="5400000"/>
              </a:gra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0" y="2428868"/>
            <a:ext cx="4006033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00B050"/>
                </a:solidFill>
                <a:effectLst>
                  <a:reflection blurRad="12700" stA="28000" endPos="45000" dist="1000" dir="5400000" sy="-100000" algn="bl" rotWithShape="0"/>
                </a:effectLst>
              </a:rPr>
              <a:t>C:</a:t>
            </a:r>
            <a:r>
              <a:rPr lang="en-US" sz="2400" b="1" dirty="0" smtClean="0">
                <a:ln w="1905"/>
                <a:solidFill>
                  <a:srgbClr val="00B05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 Are you ready to order yet?</a:t>
            </a:r>
          </a:p>
          <a:p>
            <a:endParaRPr lang="uk-UA" sz="2400" dirty="0"/>
          </a:p>
        </p:txBody>
      </p:sp>
      <p:sp>
        <p:nvSpPr>
          <p:cNvPr id="12" name="Прямоугольник 11"/>
          <p:cNvSpPr/>
          <p:nvPr/>
        </p:nvSpPr>
        <p:spPr>
          <a:xfrm>
            <a:off x="0" y="6143644"/>
            <a:ext cx="1568058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C00000"/>
                </a:solidFill>
                <a:effectLst>
                  <a:reflection blurRad="12700" stA="28000" endPos="45000" dist="1000" dir="5400000" sy="-100000" algn="bl" rotWithShape="0"/>
                </a:effectLst>
              </a:rPr>
              <a:t>B:</a:t>
            </a:r>
            <a:r>
              <a:rPr lang="en-US" sz="2400" b="1" dirty="0" smtClean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Oh dear!</a:t>
            </a:r>
            <a:endParaRPr lang="en-US" sz="2400" b="1" dirty="0" smtClean="0">
              <a:ln w="1905"/>
              <a:solidFill>
                <a:srgbClr val="C00000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13" name="Прямоугольник 12"/>
          <p:cNvSpPr/>
          <p:nvPr/>
        </p:nvSpPr>
        <p:spPr>
          <a:xfrm>
            <a:off x="0" y="1500174"/>
            <a:ext cx="4572000" cy="1569660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00B050"/>
                </a:solidFill>
                <a:effectLst>
                  <a:reflection blurRad="12700" stA="28000" endPos="45000" dist="1000" dir="5400000" sy="-100000" algn="bl" rotWithShape="0"/>
                </a:effectLst>
              </a:rPr>
              <a:t>C:</a:t>
            </a:r>
            <a:r>
              <a:rPr lang="en-US" sz="2400" b="1" dirty="0" smtClean="0">
                <a:ln w="1905"/>
                <a:solidFill>
                  <a:srgbClr val="00B05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We are happy to meet you in our restaurant. This way please</a:t>
            </a:r>
            <a:r>
              <a:rPr lang="en-US" sz="2400" b="1" dirty="0" smtClean="0">
                <a:ln w="1905"/>
                <a:solidFill>
                  <a:srgbClr val="00B05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.</a:t>
            </a:r>
          </a:p>
          <a:p>
            <a:pPr algn="ctr"/>
            <a:r>
              <a:rPr lang="en-US" sz="2400" b="1" dirty="0" smtClean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***</a:t>
            </a:r>
          </a:p>
          <a:p>
            <a:endParaRPr lang="en-US" sz="2400" b="1" dirty="0" smtClean="0">
              <a:ln w="1905"/>
              <a:solidFill>
                <a:srgbClr val="00B050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  <p:sp>
        <p:nvSpPr>
          <p:cNvPr id="15" name="Прямоугольник 14"/>
          <p:cNvSpPr/>
          <p:nvPr/>
        </p:nvSpPr>
        <p:spPr>
          <a:xfrm>
            <a:off x="0" y="5000636"/>
            <a:ext cx="3274935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C00000"/>
                </a:solidFill>
                <a:effectLst>
                  <a:reflection blurRad="12700" stA="28000" endPos="45000" dist="1000" dir="5400000" sy="-100000" algn="bl" rotWithShape="0"/>
                </a:effectLst>
              </a:rPr>
              <a:t>B:</a:t>
            </a:r>
            <a:r>
              <a:rPr lang="en-US" sz="2400" b="1" dirty="0" smtClean="0">
                <a:ln w="1905"/>
                <a:solidFill>
                  <a:srgbClr val="C0000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</a:rPr>
              <a:t>What an exotic place! </a:t>
            </a:r>
            <a:endParaRPr lang="uk-UA" sz="2400" b="1" dirty="0" smtClean="0">
              <a:ln w="1905"/>
              <a:solidFill>
                <a:srgbClr val="C00000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</a:endParaRPr>
          </a:p>
        </p:txBody>
      </p:sp>
    </p:spTree>
  </p:cSld>
  <p:clrMapOvr>
    <a:masterClrMapping/>
  </p:clrMapOvr>
  <p:transition>
    <p:strips dir="l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9" presetClass="entr" presetSubtype="0" accel="10000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20"/>
                                          </p:val>
                                        </p:tav>
                                        <p:tav tm="50000">
                                          <p:val>
                                            <p:strVal val="#ppt_h/2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3"/>
                                          </p:val>
                                        </p:tav>
                                        <p:tav tm="5000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500"/>
                            </p:stCondLst>
                            <p:childTnLst>
                              <p:par>
                                <p:cTn id="12" presetID="39" presetClass="entr" presetSubtype="0" accel="10000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20"/>
                                          </p:val>
                                        </p:tav>
                                        <p:tav tm="50000">
                                          <p:val>
                                            <p:strVal val="#ppt_h/2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3"/>
                                          </p:val>
                                        </p:tav>
                                        <p:tav tm="5000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1000"/>
                            </p:stCondLst>
                            <p:childTnLst>
                              <p:par>
                                <p:cTn id="19" presetID="39" presetClass="entr" presetSubtype="0" accel="10000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20"/>
                                          </p:val>
                                        </p:tav>
                                        <p:tav tm="50000">
                                          <p:val>
                                            <p:strVal val="#ppt_h/2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3"/>
                                          </p:val>
                                        </p:tav>
                                        <p:tav tm="5000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1500"/>
                            </p:stCondLst>
                            <p:childTnLst>
                              <p:par>
                                <p:cTn id="26" presetID="39" presetClass="entr" presetSubtype="0" accel="10000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20"/>
                                          </p:val>
                                        </p:tav>
                                        <p:tav tm="50000">
                                          <p:val>
                                            <p:strVal val="#ppt_h/2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3"/>
                                          </p:val>
                                        </p:tav>
                                        <p:tav tm="5000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2000"/>
                            </p:stCondLst>
                            <p:childTnLst>
                              <p:par>
                                <p:cTn id="33" presetID="39" presetClass="entr" presetSubtype="0" accel="10000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20"/>
                                          </p:val>
                                        </p:tav>
                                        <p:tav tm="50000">
                                          <p:val>
                                            <p:strVal val="#ppt_h/2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3"/>
                                          </p:val>
                                        </p:tav>
                                        <p:tav tm="5000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9" fill="hold">
                            <p:stCondLst>
                              <p:cond delay="2500"/>
                            </p:stCondLst>
                            <p:childTnLst>
                              <p:par>
                                <p:cTn id="40" presetID="39" presetClass="entr" presetSubtype="0" accel="10000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20"/>
                                          </p:val>
                                        </p:tav>
                                        <p:tav tm="50000">
                                          <p:val>
                                            <p:strVal val="#ppt_h/2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3"/>
                                          </p:val>
                                        </p:tav>
                                        <p:tav tm="5000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6" fill="hold">
                            <p:stCondLst>
                              <p:cond delay="3000"/>
                            </p:stCondLst>
                            <p:childTnLst>
                              <p:par>
                                <p:cTn id="47" presetID="39" presetClass="entr" presetSubtype="0" accel="10000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9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20"/>
                                          </p:val>
                                        </p:tav>
                                        <p:tav tm="50000">
                                          <p:val>
                                            <p:strVal val="#ppt_h/2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3"/>
                                          </p:val>
                                        </p:tav>
                                        <p:tav tm="5000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3" fill="hold">
                            <p:stCondLst>
                              <p:cond delay="3500"/>
                            </p:stCondLst>
                            <p:childTnLst>
                              <p:par>
                                <p:cTn id="54" presetID="39" presetClass="entr" presetSubtype="0" accel="10000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20"/>
                                          </p:val>
                                        </p:tav>
                                        <p:tav tm="50000">
                                          <p:val>
                                            <p:strVal val="#ppt_h/2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8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3"/>
                                          </p:val>
                                        </p:tav>
                                        <p:tav tm="5000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0" fill="hold">
                            <p:stCondLst>
                              <p:cond delay="4000"/>
                            </p:stCondLst>
                            <p:childTnLst>
                              <p:par>
                                <p:cTn id="61" presetID="39" presetClass="entr" presetSubtype="0" accel="10000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3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20"/>
                                          </p:val>
                                        </p:tav>
                                        <p:tav tm="50000">
                                          <p:val>
                                            <p:strVal val="#ppt_h/2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+.3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3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3"/>
                                          </p:val>
                                        </p:tav>
                                        <p:tav tm="5000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5" grpId="0"/>
      <p:bldP spid="7" grpId="0"/>
      <p:bldP spid="8" grpId="0"/>
      <p:bldP spid="10" grpId="0"/>
      <p:bldP spid="9" grpId="0"/>
      <p:bldP spid="12" grpId="0"/>
      <p:bldP spid="13" grpId="0"/>
      <p:bldP spid="15" grpId="0"/>
    </p:bld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60</TotalTime>
  <Words>225</Words>
  <Application>Microsoft Office PowerPoint</Application>
  <PresentationFormat>Экран (4:3)</PresentationFormat>
  <Paragraphs>21</Paragraphs>
  <Slides>2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</vt:i4>
      </vt:variant>
    </vt:vector>
  </HeadingPairs>
  <TitlesOfParts>
    <vt:vector size="3" baseType="lpstr">
      <vt:lpstr>Тема Office</vt:lpstr>
      <vt:lpstr>Слайд 1</vt:lpstr>
      <vt:lpstr>Слайд 2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VIKTOR</dc:creator>
  <cp:lastModifiedBy>admin</cp:lastModifiedBy>
  <cp:revision>9</cp:revision>
  <dcterms:created xsi:type="dcterms:W3CDTF">2012-03-05T15:10:38Z</dcterms:created>
  <dcterms:modified xsi:type="dcterms:W3CDTF">2012-03-07T09:21:09Z</dcterms:modified>
</cp:coreProperties>
</file>