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58"/>
  </p:notesMasterIdLst>
  <p:sldIdLst>
    <p:sldId id="294" r:id="rId2"/>
    <p:sldId id="295" r:id="rId3"/>
    <p:sldId id="296" r:id="rId4"/>
    <p:sldId id="333" r:id="rId5"/>
    <p:sldId id="297" r:id="rId6"/>
    <p:sldId id="298" r:id="rId7"/>
    <p:sldId id="299" r:id="rId8"/>
    <p:sldId id="300" r:id="rId9"/>
    <p:sldId id="334" r:id="rId10"/>
    <p:sldId id="301" r:id="rId11"/>
    <p:sldId id="302" r:id="rId12"/>
    <p:sldId id="335" r:id="rId13"/>
    <p:sldId id="305" r:id="rId14"/>
    <p:sldId id="304" r:id="rId15"/>
    <p:sldId id="306" r:id="rId16"/>
    <p:sldId id="338" r:id="rId17"/>
    <p:sldId id="309" r:id="rId18"/>
    <p:sldId id="319" r:id="rId19"/>
    <p:sldId id="310" r:id="rId20"/>
    <p:sldId id="321" r:id="rId21"/>
    <p:sldId id="323" r:id="rId22"/>
    <p:sldId id="336" r:id="rId23"/>
    <p:sldId id="307" r:id="rId24"/>
    <p:sldId id="257" r:id="rId25"/>
    <p:sldId id="285" r:id="rId26"/>
    <p:sldId id="268" r:id="rId27"/>
    <p:sldId id="283" r:id="rId28"/>
    <p:sldId id="262" r:id="rId29"/>
    <p:sldId id="284" r:id="rId30"/>
    <p:sldId id="264" r:id="rId31"/>
    <p:sldId id="281" r:id="rId32"/>
    <p:sldId id="312" r:id="rId33"/>
    <p:sldId id="313" r:id="rId34"/>
    <p:sldId id="314" r:id="rId35"/>
    <p:sldId id="258" r:id="rId36"/>
    <p:sldId id="282" r:id="rId37"/>
    <p:sldId id="259" r:id="rId38"/>
    <p:sldId id="286" r:id="rId39"/>
    <p:sldId id="263" r:id="rId40"/>
    <p:sldId id="287" r:id="rId41"/>
    <p:sldId id="265" r:id="rId42"/>
    <p:sldId id="288" r:id="rId43"/>
    <p:sldId id="324" r:id="rId44"/>
    <p:sldId id="316" r:id="rId45"/>
    <p:sldId id="318" r:id="rId46"/>
    <p:sldId id="325" r:id="rId47"/>
    <p:sldId id="337" r:id="rId48"/>
    <p:sldId id="289" r:id="rId49"/>
    <p:sldId id="326" r:id="rId50"/>
    <p:sldId id="261" r:id="rId51"/>
    <p:sldId id="327" r:id="rId52"/>
    <p:sldId id="329" r:id="rId53"/>
    <p:sldId id="330" r:id="rId54"/>
    <p:sldId id="331" r:id="rId55"/>
    <p:sldId id="317" r:id="rId56"/>
    <p:sldId id="291" r:id="rId5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9467" autoAdjust="0"/>
  </p:normalViewPr>
  <p:slideViewPr>
    <p:cSldViewPr snapToGrid="0">
      <p:cViewPr>
        <p:scale>
          <a:sx n="73" d="100"/>
          <a:sy n="73" d="100"/>
        </p:scale>
        <p:origin x="-58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3C8E-5C3F-416F-A40E-2E9D3CE417BA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1493E-A17E-4987-BE93-7AFFFCD8E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41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1493E-A17E-4987-BE93-7AFFFCD8EE57}" type="slidenum">
              <a:rPr lang="uk-UA" smtClean="0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02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1493E-A17E-4987-BE93-7AFFFCD8EE57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66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1493E-A17E-4987-BE93-7AFFFCD8EE57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5318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1493E-A17E-4987-BE93-7AFFFCD8EE57}" type="slidenum">
              <a:rPr lang="uk-UA" smtClean="0"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70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40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851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4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21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9020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3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09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926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30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724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72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9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258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7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94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6CA093-5CDF-4503-87C8-72248A6E7B66}" type="datetimeFigureOut">
              <a:rPr lang="uk-UA" smtClean="0"/>
              <a:t>12.12.2016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C1BBA7-7A79-40A8-A311-2B6C81AE7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84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media2.mp3"/><Relationship Id="rId7" Type="http://schemas.openxmlformats.org/officeDocument/2006/relationships/image" Target="../media/image37.wmf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png"/><Relationship Id="rId10" Type="http://schemas.openxmlformats.org/officeDocument/2006/relationships/image" Target="../media/image4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gcic.org/wp-content/uploads/2013/02/HistoryTh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3" y="66674"/>
            <a:ext cx="11697119" cy="67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AppData\Local\Microsoft\Windows\Temporary Internet Files\Content.IE5\6U7EXJTY\MM900395766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268" y="5132821"/>
            <a:ext cx="1614788" cy="16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4180" y="0"/>
            <a:ext cx="6177820" cy="2285999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TERNOPIL </a:t>
            </a:r>
            <a:br>
              <a:rPr lang="en-US" sz="4800" b="1" dirty="0" smtClean="0"/>
            </a:br>
            <a:r>
              <a:rPr lang="en-US" sz="4800" b="1" dirty="0" smtClean="0"/>
              <a:t>200 years ago</a:t>
            </a:r>
            <a:endParaRPr lang="uk-UA" sz="4800" b="1" dirty="0"/>
          </a:p>
        </p:txBody>
      </p:sp>
      <p:pic>
        <p:nvPicPr>
          <p:cNvPr id="9218" name="Picture 2" descr="http://os1.i.ua/3/6/3282907_6a58b9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10"/>
            <a:ext cx="6014180" cy="3817219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1" y="2484409"/>
            <a:ext cx="7104313" cy="43735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905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.citysites.com.ua/section/newsIcon/subdir/full/upload/images/news/intext/500/4216e51ca5/321341148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2" y="-3506"/>
            <a:ext cx="11128075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"/>
            <a:ext cx="5210355" cy="1570006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TERNOPIL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years ago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3102" y="2"/>
            <a:ext cx="5089586" cy="17080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TERNOPIL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rack 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2388" y="317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33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983" y="0"/>
            <a:ext cx="893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ROUND 3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1227909"/>
            <a:ext cx="11220994" cy="5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iverpool.fluxtime.com/images/viking_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7970" cy="69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0"/>
            <a:ext cx="9601196" cy="234638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atin typeface="Chiller" panose="04020404031007020602" pitchFamily="82" charset="0"/>
              </a:rPr>
              <a:t>The Vikings</a:t>
            </a:r>
            <a:endParaRPr lang="uk-UA" sz="9600" b="1" i="1" dirty="0"/>
          </a:p>
        </p:txBody>
      </p:sp>
    </p:spTree>
    <p:extLst>
      <p:ext uri="{BB962C8B-B14F-4D97-AF65-F5344CB8AC3E}">
        <p14:creationId xmlns:p14="http://schemas.microsoft.com/office/powerpoint/2010/main" val="30742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96" y="247136"/>
            <a:ext cx="11421374" cy="6660291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   I had        - I    </a:t>
            </a:r>
            <a:r>
              <a:rPr lang="en-US" sz="6600" b="1" i="1" dirty="0" smtClean="0">
                <a:solidFill>
                  <a:schemeClr val="accent6">
                    <a:lumMod val="75000"/>
                  </a:schemeClr>
                </a:solidFill>
              </a:rPr>
              <a:t>didn’t</a:t>
            </a:r>
            <a:r>
              <a:rPr lang="en-US" sz="6600" b="1" i="1" dirty="0" smtClean="0">
                <a:solidFill>
                  <a:schemeClr val="tx1"/>
                </a:solidFill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</a:rPr>
              <a:t>have</a:t>
            </a:r>
          </a:p>
          <a:p>
            <a:r>
              <a:rPr lang="en-US" sz="6600" b="1" dirty="0"/>
              <a:t> </a:t>
            </a:r>
            <a:r>
              <a:rPr lang="en-US" sz="6600" b="1" dirty="0" smtClean="0"/>
              <a:t>  He </a:t>
            </a:r>
            <a:r>
              <a:rPr lang="en-US" sz="6600" b="1" dirty="0"/>
              <a:t>had    </a:t>
            </a:r>
            <a:r>
              <a:rPr lang="en-US" sz="6600" b="1" dirty="0" smtClean="0"/>
              <a:t>-  He </a:t>
            </a:r>
            <a:r>
              <a:rPr lang="en-US" sz="6600" b="1" i="1" dirty="0" smtClean="0">
                <a:solidFill>
                  <a:schemeClr val="accent6">
                    <a:lumMod val="75000"/>
                  </a:schemeClr>
                </a:solidFill>
              </a:rPr>
              <a:t>didn’t</a:t>
            </a:r>
            <a:r>
              <a:rPr lang="en-US" sz="6600" b="1" i="1" dirty="0" smtClean="0">
                <a:solidFill>
                  <a:schemeClr val="tx1"/>
                </a:solidFill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</a:rPr>
              <a:t>have</a:t>
            </a:r>
          </a:p>
          <a:p>
            <a:r>
              <a:rPr lang="en-US" sz="6600" b="1" dirty="0" smtClean="0"/>
              <a:t>  She </a:t>
            </a:r>
            <a:r>
              <a:rPr lang="en-US" sz="6600" b="1" dirty="0"/>
              <a:t>had    -  </a:t>
            </a:r>
            <a:r>
              <a:rPr lang="en-US" sz="6600" b="1" dirty="0" smtClean="0"/>
              <a:t>She </a:t>
            </a:r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</a:rPr>
              <a:t>didn’t</a:t>
            </a:r>
            <a:r>
              <a:rPr lang="en-US" sz="6600" b="1" i="1" dirty="0">
                <a:solidFill>
                  <a:schemeClr val="tx1"/>
                </a:solidFill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</a:rPr>
              <a:t>have</a:t>
            </a:r>
          </a:p>
          <a:p>
            <a:r>
              <a:rPr lang="en-US" sz="6600" b="1" dirty="0" smtClean="0"/>
              <a:t>   We </a:t>
            </a:r>
            <a:r>
              <a:rPr lang="en-US" sz="6600" b="1" dirty="0"/>
              <a:t>had    -  </a:t>
            </a:r>
            <a:r>
              <a:rPr lang="en-US" sz="6600" b="1" dirty="0" smtClean="0"/>
              <a:t>We </a:t>
            </a:r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</a:rPr>
              <a:t>didn’t</a:t>
            </a:r>
            <a:r>
              <a:rPr lang="en-US" sz="6600" b="1" i="1" dirty="0">
                <a:solidFill>
                  <a:schemeClr val="tx1"/>
                </a:solidFill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</a:rPr>
              <a:t>have</a:t>
            </a:r>
          </a:p>
          <a:p>
            <a:r>
              <a:rPr lang="en-US" sz="6600" b="1" dirty="0" smtClean="0"/>
              <a:t>They </a:t>
            </a:r>
            <a:r>
              <a:rPr lang="en-US" sz="6600" b="1" dirty="0"/>
              <a:t>had   </a:t>
            </a:r>
            <a:r>
              <a:rPr lang="en-US" sz="6600" b="1" dirty="0" smtClean="0"/>
              <a:t>-  They </a:t>
            </a:r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</a:rPr>
              <a:t>didn’t</a:t>
            </a:r>
            <a:r>
              <a:rPr lang="en-US" sz="6600" b="1" i="1" dirty="0">
                <a:solidFill>
                  <a:schemeClr val="tx1"/>
                </a:solidFill>
              </a:rPr>
              <a:t> </a:t>
            </a:r>
            <a:r>
              <a:rPr lang="en-US" sz="6600" b="1" dirty="0">
                <a:solidFill>
                  <a:srgbClr val="002060"/>
                </a:solidFill>
              </a:rPr>
              <a:t>have</a:t>
            </a:r>
            <a:endParaRPr lang="uk-UA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http://image.slidesharecdn.com/regularpasttenseforkidskriziagmez-091105084702-phpapp01/95/regular-past-tense-for-kids-3-728.jpg?cb=1257432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5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0"/>
            <a:ext cx="9601196" cy="250166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Using this rule can you find the missing word?</a:t>
            </a:r>
            <a:endParaRPr lang="uk-UA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Question 1:</a:t>
            </a:r>
          </a:p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They</a:t>
            </a:r>
            <a:r>
              <a:rPr lang="en-US" sz="4400" dirty="0" smtClean="0"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latin typeface="Comic Sans MS" panose="030F0702030302020204" pitchFamily="66" charset="0"/>
              </a:rPr>
              <a:t>_________ </a:t>
            </a:r>
            <a:r>
              <a:rPr lang="en-US" sz="4400" dirty="0" smtClean="0">
                <a:latin typeface="Comic Sans MS" panose="030F0702030302020204" pitchFamily="66" charset="0"/>
              </a:rPr>
              <a:t>using clothes</a:t>
            </a:r>
            <a:r>
              <a:rPr lang="en-US" sz="4400" dirty="0" smtClean="0"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latin typeface="Comic Sans MS" panose="030F0702030302020204" pitchFamily="66" charset="0"/>
              </a:rPr>
              <a:t>long time ago.</a:t>
            </a:r>
            <a:endParaRPr lang="en-US" sz="4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a. start        b. started       c. starts</a:t>
            </a:r>
            <a:endParaRPr lang="uk-UA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omic Sans MS" panose="030F0702030302020204" pitchFamily="66" charset="0"/>
              </a:rPr>
              <a:t>Brilliant!!!</a:t>
            </a:r>
            <a:endParaRPr lang="uk-UA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You chose the correct answer!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Start </a:t>
            </a:r>
            <a:r>
              <a:rPr lang="en-US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+ </a:t>
            </a:r>
            <a:r>
              <a:rPr lang="en-US" sz="44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r>
              <a:rPr lang="en-US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=</a:t>
            </a:r>
            <a:r>
              <a:rPr lang="en-US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start</a:t>
            </a:r>
            <a:r>
              <a:rPr lang="en-US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r>
              <a:rPr lang="en-US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Remember add “</a:t>
            </a:r>
            <a:r>
              <a:rPr lang="en-US" sz="4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”</a:t>
            </a:r>
            <a:endParaRPr lang="uk-UA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161535"/>
            <a:ext cx="9601196" cy="471433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Question 1:</a:t>
            </a:r>
          </a:p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I </a:t>
            </a:r>
            <a:r>
              <a:rPr lang="en-US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______b.___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>
                <a:latin typeface="Comic Sans MS" panose="030F0702030302020204" pitchFamily="66" charset="0"/>
              </a:rPr>
              <a:t>reading a book yesterday</a:t>
            </a:r>
          </a:p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a. start        b. started       c. starts</a:t>
            </a:r>
            <a:endParaRPr lang="uk-UA" sz="4800" dirty="0">
              <a:latin typeface="Comic Sans MS" panose="030F0702030302020204" pitchFamily="66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054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966158"/>
            <a:ext cx="9601196" cy="490971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omic Sans MS" panose="030F0702030302020204" pitchFamily="66" charset="0"/>
              </a:rPr>
              <a:t>Question 2:</a:t>
            </a:r>
          </a:p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The Vikings</a:t>
            </a:r>
            <a:r>
              <a:rPr lang="en-US" sz="4400" dirty="0" smtClean="0"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latin typeface="Comic Sans MS" panose="030F0702030302020204" pitchFamily="66" charset="0"/>
              </a:rPr>
              <a:t>_________ </a:t>
            </a:r>
            <a:r>
              <a:rPr lang="en-US" sz="4400" dirty="0" smtClean="0">
                <a:latin typeface="Comic Sans MS" panose="030F0702030302020204" pitchFamily="66" charset="0"/>
              </a:rPr>
              <a:t>building their houses.</a:t>
            </a:r>
            <a:endParaRPr lang="en-US" sz="4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4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400" dirty="0" smtClean="0">
                <a:latin typeface="Comic Sans MS" panose="030F0702030302020204" pitchFamily="66" charset="0"/>
              </a:rPr>
              <a:t>a. finishes       b. finish    c. finished</a:t>
            </a:r>
            <a:endParaRPr lang="uk-UA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http://www.ms178.cn/upload/historyharvest-unl-edu/themes/harvest/images/historyeveryw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5" y="414068"/>
            <a:ext cx="12209535" cy="593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AppData\Local\Microsoft\Windows\Temporary Internet Files\Content.IE5\16XHAKPF\MM90039575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27305"/>
            <a:ext cx="1502230" cy="14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864973"/>
            <a:ext cx="9601196" cy="5010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Question 3:</a:t>
            </a:r>
          </a:p>
          <a:p>
            <a:pPr marL="0" indent="0">
              <a:buNone/>
            </a:pPr>
            <a:r>
              <a:rPr lang="en-US" sz="4800" dirty="0" smtClean="0">
                <a:latin typeface="Comic Sans MS" panose="030F0702030302020204" pitchFamily="66" charset="0"/>
              </a:rPr>
              <a:t>Th</a:t>
            </a:r>
            <a:r>
              <a:rPr lang="en-US" sz="4800" dirty="0" smtClean="0">
                <a:latin typeface="Comic Sans MS" panose="030F0702030302020204" pitchFamily="66" charset="0"/>
              </a:rPr>
              <a:t>ey </a:t>
            </a:r>
            <a:r>
              <a:rPr lang="en-US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 </a:t>
            </a:r>
            <a:r>
              <a:rPr lang="en-US" sz="4800" dirty="0" smtClean="0">
                <a:latin typeface="Comic Sans MS" panose="030F0702030302020204" pitchFamily="66" charset="0"/>
              </a:rPr>
              <a:t>to </a:t>
            </a:r>
            <a:r>
              <a:rPr lang="en-US" sz="4800" dirty="0" smtClean="0">
                <a:latin typeface="Comic Sans MS" panose="030F0702030302020204" pitchFamily="66" charset="0"/>
              </a:rPr>
              <a:t>protect</a:t>
            </a:r>
            <a:r>
              <a:rPr lang="en-US" sz="4800" dirty="0" smtClean="0">
                <a:latin typeface="Comic Sans MS" panose="030F0702030302020204" pitchFamily="66" charset="0"/>
              </a:rPr>
              <a:t> themselves from animals.</a:t>
            </a:r>
            <a:endParaRPr lang="en-US" sz="4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a. wanted        b. wants   </a:t>
            </a:r>
            <a:r>
              <a:rPr lang="en-US" sz="4800" dirty="0" smtClean="0">
                <a:latin typeface="Comic Sans MS" panose="030F0702030302020204" pitchFamily="66" charset="0"/>
              </a:rPr>
              <a:t> </a:t>
            </a:r>
            <a:r>
              <a:rPr lang="en-US" sz="4800" dirty="0">
                <a:latin typeface="Comic Sans MS" panose="030F0702030302020204" pitchFamily="66" charset="0"/>
              </a:rPr>
              <a:t>c. </a:t>
            </a:r>
            <a:r>
              <a:rPr lang="en-US" sz="4800" dirty="0" smtClean="0">
                <a:latin typeface="Comic Sans MS" panose="030F0702030302020204" pitchFamily="66" charset="0"/>
              </a:rPr>
              <a:t>want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706782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716692"/>
            <a:ext cx="9601196" cy="5159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Question </a:t>
            </a:r>
            <a:r>
              <a:rPr lang="en-US" sz="4800" dirty="0" smtClean="0">
                <a:latin typeface="Comic Sans MS" panose="030F0702030302020204" pitchFamily="66" charset="0"/>
              </a:rPr>
              <a:t>4:</a:t>
            </a:r>
            <a:endParaRPr lang="en-US" sz="4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Comic Sans MS" panose="030F0702030302020204" pitchFamily="66" charset="0"/>
              </a:rPr>
              <a:t>Th</a:t>
            </a:r>
            <a:r>
              <a:rPr lang="en-US" sz="4800" dirty="0" smtClean="0">
                <a:latin typeface="Comic Sans MS" panose="030F0702030302020204" pitchFamily="66" charset="0"/>
              </a:rPr>
              <a:t>ey </a:t>
            </a:r>
            <a:r>
              <a:rPr lang="en-US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_________ </a:t>
            </a:r>
            <a:r>
              <a:rPr lang="en-US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 lot when they saw funny 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irds.</a:t>
            </a:r>
            <a:endParaRPr lang="en-US" sz="4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800" dirty="0">
                <a:latin typeface="Comic Sans MS" panose="030F0702030302020204" pitchFamily="66" charset="0"/>
              </a:rPr>
              <a:t>a. laughing    b. laugh    c. laughed</a:t>
            </a:r>
            <a:endParaRPr lang="uk-UA" sz="4800" dirty="0"/>
          </a:p>
          <a:p>
            <a:pPr marL="0" indent="0">
              <a:buNone/>
            </a:pP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85809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983" y="0"/>
            <a:ext cx="893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ROUND 4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1227909"/>
            <a:ext cx="11220994" cy="5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http://image.slidesharecdn.com/regularpasttenseforkidskriziagmez-091105084702-phpapp01/95/regular-past-tense-for-kids-4-728.jpg?cb=1257432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AppData\Local\Microsoft\Windows\Temporary Internet Files\Content.IE5\1H8G73S3\MM90039575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47" y="4937760"/>
            <a:ext cx="1389905" cy="6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5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0"/>
            <a:ext cx="5181600" cy="6658708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Start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2" y="588107"/>
            <a:ext cx="6744990" cy="57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0"/>
            <a:ext cx="5181600" cy="6658708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Started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52" y="588107"/>
            <a:ext cx="6744990" cy="57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2831" y="0"/>
            <a:ext cx="4783015" cy="614289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Finish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0" y="379044"/>
            <a:ext cx="6357041" cy="60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2831" y="0"/>
            <a:ext cx="5087815" cy="614289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Finished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0" y="379044"/>
            <a:ext cx="6357041" cy="60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888347"/>
            <a:ext cx="4384431" cy="5676576"/>
          </a:xfrm>
        </p:spPr>
        <p:txBody>
          <a:bodyPr>
            <a:noAutofit/>
          </a:bodyPr>
          <a:lstStyle/>
          <a:p>
            <a:pPr algn="ctr"/>
            <a:r>
              <a:rPr lang="en-US" sz="11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Want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73" y="437335"/>
            <a:ext cx="6845527" cy="602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73" y="437335"/>
            <a:ext cx="6845527" cy="602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477" y="888347"/>
            <a:ext cx="5650523" cy="5676576"/>
          </a:xfrm>
        </p:spPr>
        <p:txBody>
          <a:bodyPr>
            <a:noAutofit/>
          </a:bodyPr>
          <a:lstStyle/>
          <a:p>
            <a:pPr algn="ctr"/>
            <a:r>
              <a:rPr lang="en-US" sz="11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Wanted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15"/>
            <a:ext cx="12191999" cy="71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921.photobucket.com/albums/ad54/lauracars/May%202013%20Blog/TimeMachine_zps2a327c8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29" y="0"/>
            <a:ext cx="4018771" cy="31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AppData\Local\Microsoft\Windows\Temporary Internet Files\Content.IE5\1H8G73S3\MM90039578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1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522" y="818009"/>
            <a:ext cx="4478215" cy="5465560"/>
          </a:xfrm>
        </p:spPr>
        <p:txBody>
          <a:bodyPr>
            <a:noAutofit/>
          </a:bodyPr>
          <a:lstStyle/>
          <a:p>
            <a:pPr algn="ctr"/>
            <a:r>
              <a:rPr lang="en-US" sz="1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Laugh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379370"/>
            <a:ext cx="6293859" cy="54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878" y="818009"/>
            <a:ext cx="6260122" cy="5465560"/>
          </a:xfrm>
        </p:spPr>
        <p:txBody>
          <a:bodyPr>
            <a:noAutofit/>
          </a:bodyPr>
          <a:lstStyle/>
          <a:p>
            <a:pPr algn="ctr"/>
            <a:r>
              <a:rPr lang="en-US" sz="1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Laughed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" y="379370"/>
            <a:ext cx="5673970" cy="59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http://image.slidesharecdn.com/regularpasttenseforkidskriziagmez-091105084702-phpapp01/95/regular-past-tense-for-kids-12-728.jpg?cb=12574324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0"/>
          <a:stretch/>
        </p:blipFill>
        <p:spPr bwMode="auto">
          <a:xfrm>
            <a:off x="0" y="0"/>
            <a:ext cx="12562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AppData\Local\Microsoft\Windows\Temporary Internet Files\Content.IE5\1H8G73S3\MM90039575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13" y="1384663"/>
            <a:ext cx="2697924" cy="12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08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They only add “d”! </a:t>
            </a:r>
            <a:endParaRPr lang="uk-UA" sz="8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2060"/>
                </a:solidFill>
              </a:rPr>
              <a:t>Wave</a:t>
            </a:r>
            <a:r>
              <a:rPr lang="en-US" sz="7200" dirty="0" smtClean="0">
                <a:solidFill>
                  <a:srgbClr val="C00000"/>
                </a:solidFill>
              </a:rPr>
              <a:t>d       </a:t>
            </a:r>
            <a:r>
              <a:rPr lang="en-US" sz="7200" dirty="0" smtClean="0">
                <a:solidFill>
                  <a:srgbClr val="002060"/>
                </a:solidFill>
              </a:rPr>
              <a:t>Bake</a:t>
            </a:r>
            <a:r>
              <a:rPr lang="en-US" sz="7200" dirty="0" smtClean="0">
                <a:solidFill>
                  <a:srgbClr val="C00000"/>
                </a:solidFill>
              </a:rPr>
              <a:t>d   </a:t>
            </a:r>
          </a:p>
          <a:p>
            <a:pPr marL="0" indent="0">
              <a:buNone/>
            </a:pPr>
            <a:r>
              <a:rPr lang="en-US" sz="7200" dirty="0" smtClean="0">
                <a:solidFill>
                  <a:srgbClr val="002060"/>
                </a:solidFill>
              </a:rPr>
              <a:t>Save</a:t>
            </a:r>
            <a:r>
              <a:rPr lang="en-US" sz="7200" dirty="0" smtClean="0">
                <a:solidFill>
                  <a:srgbClr val="C00000"/>
                </a:solidFill>
              </a:rPr>
              <a:t>d          </a:t>
            </a:r>
            <a:r>
              <a:rPr lang="en-US" sz="7200" dirty="0">
                <a:solidFill>
                  <a:srgbClr val="002060"/>
                </a:solidFill>
              </a:rPr>
              <a:t>R</a:t>
            </a:r>
            <a:r>
              <a:rPr lang="en-US" sz="7200" dirty="0" smtClean="0">
                <a:solidFill>
                  <a:srgbClr val="002060"/>
                </a:solidFill>
              </a:rPr>
              <a:t>ule</a:t>
            </a:r>
            <a:r>
              <a:rPr lang="en-US" sz="7200" dirty="0" smtClean="0">
                <a:solidFill>
                  <a:srgbClr val="C00000"/>
                </a:solidFill>
              </a:rPr>
              <a:t>d        </a:t>
            </a:r>
            <a:endParaRPr lang="uk-UA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http://image.slidesharecdn.com/regularpasttenseforkidskriziagmez-091105084702-phpapp01/95/regular-past-tense-for-kids-14-728.jpg?cb=12574324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215" y="1524000"/>
            <a:ext cx="4227399" cy="2672862"/>
          </a:xfrm>
        </p:spPr>
        <p:txBody>
          <a:bodyPr>
            <a:noAutofit/>
          </a:bodyPr>
          <a:lstStyle/>
          <a:p>
            <a:pPr algn="ctr"/>
            <a:r>
              <a:rPr lang="en-US" sz="1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Love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44" y="513208"/>
            <a:ext cx="6780672" cy="58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6615" y="1524000"/>
            <a:ext cx="4947139" cy="2672862"/>
          </a:xfrm>
        </p:spPr>
        <p:txBody>
          <a:bodyPr>
            <a:noAutofit/>
          </a:bodyPr>
          <a:lstStyle/>
          <a:p>
            <a:pPr algn="ctr"/>
            <a:r>
              <a:rPr lang="en-US" sz="1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Loved</a:t>
            </a:r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544" y="513208"/>
            <a:ext cx="6780672" cy="58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8" y="982132"/>
            <a:ext cx="4957719" cy="518420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Hate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94" y="558800"/>
            <a:ext cx="6338695" cy="57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8" y="982132"/>
            <a:ext cx="4957719" cy="518420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Hated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94" y="558800"/>
            <a:ext cx="6338695" cy="57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337" y="982132"/>
            <a:ext cx="5627077" cy="534833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Use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6" y="577360"/>
            <a:ext cx="6970026" cy="57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983" y="0"/>
            <a:ext cx="893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ROUND 1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1227909"/>
            <a:ext cx="11220994" cy="5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337" y="982132"/>
            <a:ext cx="5627077" cy="534833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Used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6" y="577360"/>
            <a:ext cx="6970026" cy="57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982132"/>
            <a:ext cx="3886198" cy="5254545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Live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8" y="392235"/>
            <a:ext cx="6724925" cy="58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399" y="392236"/>
            <a:ext cx="4712677" cy="5844442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Lived  </a:t>
            </a:r>
            <a:endParaRPr lang="uk-UA" sz="9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8" y="392235"/>
            <a:ext cx="6724925" cy="58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93486"/>
            <a:ext cx="9601196" cy="53823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002060"/>
                </a:solidFill>
              </a:rPr>
              <a:t>Now look!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002060"/>
                </a:solidFill>
              </a:rPr>
              <a:t> Which one is correct:</a:t>
            </a:r>
          </a:p>
          <a:p>
            <a:pPr marL="914400" indent="-914400">
              <a:buAutoNum type="arabicPeriod"/>
            </a:pP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loveed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             b. loved</a:t>
            </a:r>
          </a:p>
          <a:p>
            <a:pPr marL="914400" indent="-914400">
              <a:buAutoNum type="arabicPeriod"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. hated               b.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hateed</a:t>
            </a:r>
            <a:endParaRPr lang="en-US" sz="4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useed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               b. used</a:t>
            </a:r>
          </a:p>
          <a:p>
            <a:pPr marL="914400" indent="-914400">
              <a:buAutoNum type="arabicPeriod"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liveed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              b. lived</a:t>
            </a:r>
          </a:p>
          <a:p>
            <a:pPr marL="914400" indent="-914400">
              <a:buAutoNum type="arabicPeriod"/>
            </a:pPr>
            <a:endParaRPr lang="uk-UA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9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Well done!!!!!</a:t>
            </a:r>
            <a:endParaRPr lang="uk-UA" sz="7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2060"/>
                </a:solidFill>
              </a:rPr>
              <a:t>You have remembered the rule!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002060"/>
                </a:solidFill>
              </a:rPr>
              <a:t>Only add </a:t>
            </a:r>
            <a:r>
              <a:rPr lang="en-US" sz="6600" dirty="0" smtClean="0">
                <a:solidFill>
                  <a:srgbClr val="C00000"/>
                </a:solidFill>
              </a:rPr>
              <a:t>d</a:t>
            </a:r>
            <a:r>
              <a:rPr lang="en-US" sz="6600" dirty="0" smtClean="0">
                <a:solidFill>
                  <a:schemeClr val="tx1"/>
                </a:solidFill>
              </a:rPr>
              <a:t>!</a:t>
            </a:r>
            <a:endParaRPr lang="uk-UA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22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Track 18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11600"/>
            <a:ext cx="609600" cy="609600"/>
          </a:xfr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897154"/>
              </p:ext>
            </p:extLst>
          </p:nvPr>
        </p:nvGraphicFramePr>
        <p:xfrm>
          <a:off x="5623354" y="3455215"/>
          <a:ext cx="1143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Объект упаковщика для оболочки" showAsIcon="1" r:id="rId6" imgW="1143360" imgH="685800" progId="Package">
                  <p:embed/>
                </p:oleObj>
              </mc:Choice>
              <mc:Fallback>
                <p:oleObj name="Объект упаковщика для оболочки" showAsIcon="1" r:id="rId6" imgW="11433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3354" y="3455215"/>
                        <a:ext cx="1143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Users\Admin\AppData\Local\Microsoft\Windows\Temporary Internet Files\Content.IE5\16XHAKPF\MM900356599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" y="5956662"/>
            <a:ext cx="716447" cy="9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AppData\Local\Microsoft\Windows\Temporary Internet Files\Content.IE5\6U7EXJTY\MC900334350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373" y="5956662"/>
            <a:ext cx="711823" cy="86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AppData\Local\Microsoft\Windows\Temporary Internet Files\Content.IE5\16XHAKPF\MM900395751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1041251"/>
            <a:ext cx="4133415" cy="25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319314"/>
            <a:ext cx="11161486" cy="618308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1. Are Max and Amy at school?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2. What are they doing?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3. What do they have?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4. Can they read the secret message?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5. When did the Ancient Egyptians live?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6. Did they use pictures or words to write?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7. What was in the message?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8. Did they do their home task?</a:t>
            </a: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uk-UA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983" y="0"/>
            <a:ext cx="893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ROUND 5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1227909"/>
            <a:ext cx="11220994" cy="5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istory.com/news/history-lists/files/2012/12/LIST-ANCIENT-NEW-YEAR-EGYP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4" y="0"/>
            <a:ext cx="10558433" cy="7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781" y="3795622"/>
            <a:ext cx="11041811" cy="3062377"/>
          </a:xfrm>
        </p:spPr>
        <p:txBody>
          <a:bodyPr/>
          <a:lstStyle/>
          <a:p>
            <a:r>
              <a:rPr lang="en-US" sz="1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The Ancient Egyptians</a:t>
            </a:r>
            <a:endParaRPr lang="uk-UA" sz="1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615" t="-28466" r="2615" b="49228"/>
          <a:stretch/>
        </p:blipFill>
        <p:spPr>
          <a:xfrm>
            <a:off x="-119140" y="-3206897"/>
            <a:ext cx="11730676" cy="97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249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Comic History of Rome p 024 Cel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3" y="-2911"/>
            <a:ext cx="11197089" cy="6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3" y="1"/>
            <a:ext cx="7763775" cy="1742536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 smtClean="0"/>
              <a:t>There was a…..</a:t>
            </a:r>
            <a:endParaRPr lang="uk-UA" sz="7200" b="1" dirty="0"/>
          </a:p>
        </p:txBody>
      </p:sp>
      <p:pic>
        <p:nvPicPr>
          <p:cNvPr id="3074" name="Picture 2" descr="C:\Users\Admin\AppData\Local\Microsoft\Windows\Temporary Internet Files\Content.IE5\6U7EXJTY\MM900395746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3" y="6619875"/>
            <a:ext cx="2286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57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20" t="16138" b="13230"/>
          <a:stretch/>
        </p:blipFill>
        <p:spPr>
          <a:xfrm>
            <a:off x="370703" y="-86497"/>
            <a:ext cx="11541211" cy="69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26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6" t="50152" r="3792" b="7519"/>
          <a:stretch/>
        </p:blipFill>
        <p:spPr>
          <a:xfrm>
            <a:off x="543698" y="296563"/>
            <a:ext cx="10929704" cy="65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583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istory.com/news/history-lists/files/2012/12/LIST-ANCIENT-NEW-YEAR-EGYP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4" y="0"/>
            <a:ext cx="10558433" cy="7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781" y="3795622"/>
            <a:ext cx="11041811" cy="3062377"/>
          </a:xfrm>
        </p:spPr>
        <p:txBody>
          <a:bodyPr/>
          <a:lstStyle/>
          <a:p>
            <a:r>
              <a:rPr lang="en-US" sz="1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The Ancient Egyptians</a:t>
            </a:r>
            <a:endParaRPr lang="uk-UA" sz="1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history.com/news/history-lists/files/2012/12/LIST-ANCIENT-NEW-YEAR-EGYP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3" y="0"/>
            <a:ext cx="10558433" cy="7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15"/>
            <a:ext cx="12191999" cy="71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921.photobucket.com/albums/ad54/lauracars/May%202013%20Blog/TimeMachine_zps2a327c8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29" y="0"/>
            <a:ext cx="4018771" cy="31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AppData\Local\Microsoft\Windows\Temporary Internet Files\Content.IE5\1H8G73S3\MM900395748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372" y="3309435"/>
            <a:ext cx="2159370" cy="14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34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visited </a:t>
            </a:r>
            <a:r>
              <a:rPr lang="en-US" dirty="0" err="1" smtClean="0"/>
              <a:t>Ternopil</a:t>
            </a:r>
            <a:r>
              <a:rPr lang="en-US" dirty="0" smtClean="0"/>
              <a:t> 200</a:t>
            </a:r>
            <a:br>
              <a:rPr lang="en-US" dirty="0" smtClean="0"/>
            </a:br>
            <a:r>
              <a:rPr lang="en-US" dirty="0" smtClean="0"/>
              <a:t>hundred years ago</a:t>
            </a:r>
            <a:endParaRPr lang="uk-UA" dirty="0"/>
          </a:p>
        </p:txBody>
      </p:sp>
      <p:pic>
        <p:nvPicPr>
          <p:cNvPr id="4" name="Picture 2" descr="http://os1.i.ua/3/6/3282907_6a58b9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74" y="897887"/>
            <a:ext cx="2285999" cy="145093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verpool.fluxtime.com/images/viking_villag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86" y="2539455"/>
            <a:ext cx="2545479" cy="15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1066" y="2560320"/>
            <a:ext cx="7295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We visited </a:t>
            </a:r>
            <a:r>
              <a:rPr lang="en-US" sz="4000" dirty="0" smtClean="0"/>
              <a:t>the Vikings 1000 </a:t>
            </a:r>
            <a:r>
              <a:rPr lang="en-US" sz="4000" dirty="0"/>
              <a:t>years ago</a:t>
            </a:r>
            <a:endParaRPr lang="uk-UA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88232" y="4725627"/>
            <a:ext cx="6178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We visited </a:t>
            </a:r>
            <a:r>
              <a:rPr lang="en-US" sz="4000" dirty="0" smtClean="0"/>
              <a:t>Ancient Egypt  5000 thousand </a:t>
            </a:r>
            <a:r>
              <a:rPr lang="en-US" sz="4000" dirty="0"/>
              <a:t>years ago</a:t>
            </a:r>
            <a:endParaRPr lang="uk-UA" sz="4000" dirty="0"/>
          </a:p>
        </p:txBody>
      </p:sp>
      <p:pic>
        <p:nvPicPr>
          <p:cNvPr id="8" name="Picture 2" descr="http://www.history.com/news/history-lists/files/2012/12/LIST-ANCIENT-NEW-YEAR-EGYP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86" y="4140925"/>
            <a:ext cx="2732419" cy="18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18341F"/>
                </a:solidFill>
              </a:rPr>
              <a:t>Don’t forget:</a:t>
            </a:r>
            <a:endParaRPr lang="uk-UA" sz="8000" b="1" dirty="0">
              <a:solidFill>
                <a:srgbClr val="18341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70C0"/>
                </a:solidFill>
              </a:rPr>
              <a:t>When we talk about things that happened before we use past tense.</a:t>
            </a:r>
            <a:endParaRPr lang="uk-UA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u="sng" dirty="0" smtClean="0">
                <a:solidFill>
                  <a:srgbClr val="7030A0"/>
                </a:solidFill>
              </a:rPr>
              <a:t>Listening</a:t>
            </a:r>
            <a:endParaRPr lang="uk-UA" sz="9600" u="sng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http://3.bp.blogspot.com/-xLz6JWZr3ok/Tx6ohIW4HxI/AAAAAAAABEI/akDwV1vptzs/s1600/inspirational-quotes-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8" b="22422"/>
          <a:stretch/>
        </p:blipFill>
        <p:spPr bwMode="auto">
          <a:xfrm>
            <a:off x="-91562" y="0"/>
            <a:ext cx="12283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irishhelicopters.com/assets/_files/master_background/apr_11/pdg__1303128162_IMG_0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1" y="0"/>
            <a:ext cx="11386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839" y="0"/>
            <a:ext cx="7938334" cy="1889184"/>
          </a:xfrm>
        </p:spPr>
        <p:txBody>
          <a:bodyPr>
            <a:noAutofit/>
          </a:bodyPr>
          <a:lstStyle/>
          <a:p>
            <a:r>
              <a:rPr lang="en-US" sz="7200" b="1" dirty="0"/>
              <a:t>There </a:t>
            </a:r>
            <a:r>
              <a:rPr lang="en-US" sz="7200" b="1" dirty="0" smtClean="0"/>
              <a:t>wasn’t a…..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1240660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encrypted-tbn0.gstatic.com/images?q=tbn:ANd9GcQeHqnSxP0fR36MRq8Qy7poAitGklQLbrDt2tk4VtL2kCm1AMZ2MDp8I6F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62" y="0"/>
            <a:ext cx="8833449" cy="69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80" y="483079"/>
            <a:ext cx="5986732" cy="1897811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 smtClean="0"/>
              <a:t>There were…..</a:t>
            </a:r>
            <a:endParaRPr lang="uk-UA" sz="7200" dirty="0"/>
          </a:p>
        </p:txBody>
      </p:sp>
      <p:pic>
        <p:nvPicPr>
          <p:cNvPr id="7172" name="Picture 4" descr="http://t0.gstatic.com/images?q=tbn:ANd9GcRdYTN13aU-WRyrhIocjrE6xw2mrSrqG91BcAsYziWWIxIMNcQt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6" y="42862"/>
            <a:ext cx="4502989" cy="40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TOOtPn5EF84pXhfEuuqglGwSO-GHbaBDxmLv9fc1-G32nqnRDsPN8ZqZ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7" y="4106174"/>
            <a:ext cx="4502989" cy="27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51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upload.wikimedia.org/wikipedia/commons/7/79/Planes_in_Russian_Parad_2010_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"/>
            <a:ext cx="12192000" cy="680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0769" y="4364966"/>
            <a:ext cx="7504980" cy="2493035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/>
              <a:t>There </a:t>
            </a:r>
            <a:r>
              <a:rPr lang="en-US" sz="7200" b="1" dirty="0" smtClean="0"/>
              <a:t>weren’t…..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2994413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983" y="0"/>
            <a:ext cx="893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C00000"/>
                </a:solidFill>
              </a:rPr>
              <a:t>ROUND 2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3" name="Picture 6" descr="http://img2.wikia.nocookie.net/__cb20090502052213/timemachine/images/4/45/The_Time_Ma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1227909"/>
            <a:ext cx="11220994" cy="5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768</TotalTime>
  <Words>381</Words>
  <Application>Microsoft Office PowerPoint</Application>
  <PresentationFormat>Произвольный</PresentationFormat>
  <Paragraphs>88</Paragraphs>
  <Slides>56</Slides>
  <Notes>4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Organic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There was a…..</vt:lpstr>
      <vt:lpstr>There wasn’t a…..</vt:lpstr>
      <vt:lpstr>There were…..</vt:lpstr>
      <vt:lpstr>There weren’t…..</vt:lpstr>
      <vt:lpstr>Презентация PowerPoint</vt:lpstr>
      <vt:lpstr>TERNOPIL  200 years ago</vt:lpstr>
      <vt:lpstr>TERNOPIL  200 years ago</vt:lpstr>
      <vt:lpstr>Презентация PowerPoint</vt:lpstr>
      <vt:lpstr>The Vikings</vt:lpstr>
      <vt:lpstr>Презентация PowerPoint</vt:lpstr>
      <vt:lpstr>Презентация PowerPoint</vt:lpstr>
      <vt:lpstr>Using this rule can you find the missing word?</vt:lpstr>
      <vt:lpstr>Brilliant!!!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Start  </vt:lpstr>
      <vt:lpstr>Started  </vt:lpstr>
      <vt:lpstr>Finish </vt:lpstr>
      <vt:lpstr>Finished </vt:lpstr>
      <vt:lpstr>Want </vt:lpstr>
      <vt:lpstr>Wanted </vt:lpstr>
      <vt:lpstr>Laugh </vt:lpstr>
      <vt:lpstr>Laughed </vt:lpstr>
      <vt:lpstr>Now</vt:lpstr>
      <vt:lpstr>They only add “d”! </vt:lpstr>
      <vt:lpstr>Презентация PowerPoint</vt:lpstr>
      <vt:lpstr>Love </vt:lpstr>
      <vt:lpstr>Loved </vt:lpstr>
      <vt:lpstr>Hate </vt:lpstr>
      <vt:lpstr>Hated </vt:lpstr>
      <vt:lpstr>Use  </vt:lpstr>
      <vt:lpstr>Used  </vt:lpstr>
      <vt:lpstr>Live  </vt:lpstr>
      <vt:lpstr>Lived  </vt:lpstr>
      <vt:lpstr>Презентация PowerPoint</vt:lpstr>
      <vt:lpstr>Well done!!!!!</vt:lpstr>
      <vt:lpstr>Презентация PowerPoint</vt:lpstr>
      <vt:lpstr>Презентация PowerPoint</vt:lpstr>
      <vt:lpstr>Презентация PowerPoint</vt:lpstr>
      <vt:lpstr>The Ancient Egyptians</vt:lpstr>
      <vt:lpstr>Презентация PowerPoint</vt:lpstr>
      <vt:lpstr>Презентация PowerPoint</vt:lpstr>
      <vt:lpstr>Презентация PowerPoint</vt:lpstr>
      <vt:lpstr>The Ancient Egyptians</vt:lpstr>
      <vt:lpstr>Презентация PowerPoint</vt:lpstr>
      <vt:lpstr>We visited Ternopil 200 hundred years ago</vt:lpstr>
      <vt:lpstr>Don’t forget:</vt:lpstr>
      <vt:lpstr>Listening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№1</dc:creator>
  <cp:lastModifiedBy>School 3</cp:lastModifiedBy>
  <cp:revision>68</cp:revision>
  <dcterms:created xsi:type="dcterms:W3CDTF">2014-10-07T07:24:00Z</dcterms:created>
  <dcterms:modified xsi:type="dcterms:W3CDTF">2016-12-12T16:35:35Z</dcterms:modified>
</cp:coreProperties>
</file>