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262" r:id="rId21"/>
    <p:sldId id="263" r:id="rId22"/>
    <p:sldId id="264" r:id="rId23"/>
    <p:sldId id="265" r:id="rId24"/>
    <p:sldId id="266" r:id="rId25"/>
    <p:sldId id="326" r:id="rId26"/>
    <p:sldId id="292" r:id="rId27"/>
    <p:sldId id="294" r:id="rId28"/>
    <p:sldId id="295" r:id="rId29"/>
    <p:sldId id="296" r:id="rId30"/>
    <p:sldId id="297" r:id="rId31"/>
    <p:sldId id="298" r:id="rId32"/>
    <p:sldId id="319" r:id="rId33"/>
    <p:sldId id="327" r:id="rId34"/>
    <p:sldId id="300" r:id="rId35"/>
    <p:sldId id="322" r:id="rId36"/>
    <p:sldId id="267" r:id="rId37"/>
    <p:sldId id="325" r:id="rId38"/>
    <p:sldId id="303" r:id="rId39"/>
    <p:sldId id="304" r:id="rId40"/>
    <p:sldId id="305" r:id="rId41"/>
    <p:sldId id="306" r:id="rId42"/>
    <p:sldId id="307" r:id="rId43"/>
    <p:sldId id="308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49" r:id="rId53"/>
    <p:sldId id="350" r:id="rId54"/>
    <p:sldId id="351" r:id="rId55"/>
    <p:sldId id="352" r:id="rId56"/>
    <p:sldId id="353" r:id="rId57"/>
    <p:sldId id="354" r:id="rId58"/>
    <p:sldId id="355" r:id="rId59"/>
    <p:sldId id="356" r:id="rId60"/>
    <p:sldId id="357" r:id="rId61"/>
    <p:sldId id="358" r:id="rId62"/>
    <p:sldId id="359" r:id="rId63"/>
    <p:sldId id="360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106" d="100"/>
          <a:sy n="106" d="100"/>
        </p:scale>
        <p:origin x="11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548680"/>
            <a:ext cx="7416824" cy="53897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b="1" i="1" dirty="0" smtClean="0">
                <a:solidFill>
                  <a:srgbClr val="00B0F0"/>
                </a:solidFill>
              </a:rPr>
              <a:t>A Sound Mind In a Sound Body</a:t>
            </a:r>
            <a:endParaRPr lang="uk-UA" sz="9600" b="1" i="1" dirty="0">
              <a:solidFill>
                <a:srgbClr val="00B0F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844824"/>
            <a:ext cx="7543800" cy="1922512"/>
          </a:xfrm>
        </p:spPr>
        <p:txBody>
          <a:bodyPr/>
          <a:lstStyle/>
          <a:p>
            <a:pPr marL="0" indent="0" algn="l">
              <a:buNone/>
            </a:pPr>
            <a:r>
              <a:rPr lang="en-US" sz="5000" dirty="0" smtClean="0">
                <a:solidFill>
                  <a:srgbClr val="00B0F0"/>
                </a:solidFill>
              </a:rPr>
              <a:t> life in intellect the are and Health blessing two</a:t>
            </a:r>
            <a:endParaRPr lang="ru-RU" sz="5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4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844824"/>
            <a:ext cx="7543800" cy="1922512"/>
          </a:xfrm>
        </p:spPr>
        <p:txBody>
          <a:bodyPr/>
          <a:lstStyle/>
          <a:p>
            <a:pPr marL="0" indent="0" algn="l">
              <a:buNone/>
            </a:pPr>
            <a:r>
              <a:rPr lang="en-US" sz="5000" dirty="0" smtClean="0">
                <a:solidFill>
                  <a:srgbClr val="00B0F0"/>
                </a:solidFill>
              </a:rPr>
              <a:t>Health and intellect are the two blessings in life.</a:t>
            </a:r>
            <a:br>
              <a:rPr lang="en-US" sz="5000" dirty="0" smtClean="0">
                <a:solidFill>
                  <a:srgbClr val="00B0F0"/>
                </a:solidFill>
              </a:rPr>
            </a:br>
            <a:endParaRPr lang="ru-RU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9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844824"/>
            <a:ext cx="7543800" cy="1922512"/>
          </a:xfrm>
        </p:spPr>
        <p:txBody>
          <a:bodyPr/>
          <a:lstStyle/>
          <a:p>
            <a:pPr marL="0" indent="0" algn="l">
              <a:buNone/>
            </a:pPr>
            <a:r>
              <a:rPr lang="en-US" sz="5000" dirty="0" smtClean="0"/>
              <a:t> </a:t>
            </a:r>
            <a:r>
              <a:rPr lang="en-US" sz="5000" dirty="0" smtClean="0">
                <a:solidFill>
                  <a:srgbClr val="00B0F0"/>
                </a:solidFill>
              </a:rPr>
              <a:t>cold a take Never to forget be healthy to shower</a:t>
            </a:r>
            <a:endParaRPr lang="ru-RU" sz="5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1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844824"/>
            <a:ext cx="7543800" cy="1922512"/>
          </a:xfrm>
        </p:spPr>
        <p:txBody>
          <a:bodyPr/>
          <a:lstStyle/>
          <a:p>
            <a:pPr marL="0" indent="0" algn="l">
              <a:buNone/>
            </a:pPr>
            <a:r>
              <a:rPr lang="en-US" sz="5000" dirty="0" smtClean="0">
                <a:solidFill>
                  <a:srgbClr val="00B0F0"/>
                </a:solidFill>
              </a:rPr>
              <a:t> Never forget to take a cold shower to be healthy.</a:t>
            </a:r>
            <a:endParaRPr lang="ru-RU" sz="5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6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764704"/>
            <a:ext cx="7543800" cy="3578696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sz="5000" dirty="0" smtClean="0"/>
              <a:t> </a:t>
            </a:r>
            <a:br>
              <a:rPr lang="en-US" sz="5000" dirty="0" smtClean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>
                <a:solidFill>
                  <a:srgbClr val="00B0F0"/>
                </a:solidFill>
              </a:rPr>
              <a:t>e</a:t>
            </a:r>
            <a:r>
              <a:rPr lang="en-US" sz="5000" dirty="0" smtClean="0">
                <a:solidFill>
                  <a:srgbClr val="00B0F0"/>
                </a:solidFill>
              </a:rPr>
              <a:t>liminate To good bad them habits replace ones with to means</a:t>
            </a:r>
            <a:endParaRPr lang="ru-RU" sz="5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7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543800" cy="3218656"/>
          </a:xfrm>
        </p:spPr>
        <p:txBody>
          <a:bodyPr/>
          <a:lstStyle/>
          <a:p>
            <a:pPr marL="0" indent="0" algn="l">
              <a:buNone/>
            </a:pPr>
            <a:r>
              <a:rPr lang="en-US" sz="5000" dirty="0" smtClean="0"/>
              <a:t> </a:t>
            </a:r>
            <a:br>
              <a:rPr lang="en-US" sz="5000" dirty="0" smtClean="0"/>
            </a:br>
            <a:r>
              <a:rPr lang="en-US" sz="5000" dirty="0" smtClean="0">
                <a:solidFill>
                  <a:srgbClr val="00B0F0"/>
                </a:solidFill>
              </a:rPr>
              <a:t>To eliminate bad habits means to replace them with good ones</a:t>
            </a:r>
            <a:r>
              <a:rPr lang="en-US" sz="4000" dirty="0" smtClean="0">
                <a:solidFill>
                  <a:srgbClr val="00B0F0"/>
                </a:solidFill>
              </a:rPr>
              <a:t>.</a:t>
            </a:r>
            <a:br>
              <a:rPr lang="en-US" sz="4000" dirty="0" smtClean="0">
                <a:solidFill>
                  <a:srgbClr val="00B0F0"/>
                </a:solidFill>
              </a:rPr>
            </a:br>
            <a:endParaRPr lang="ru-RU" sz="40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4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132856"/>
            <a:ext cx="7543800" cy="2210544"/>
          </a:xfrm>
        </p:spPr>
        <p:txBody>
          <a:bodyPr/>
          <a:lstStyle/>
          <a:p>
            <a:pPr marL="0" indent="0" algn="l">
              <a:buNone/>
            </a:pPr>
            <a:r>
              <a:rPr lang="en-US" sz="5000" dirty="0">
                <a:solidFill>
                  <a:srgbClr val="00B0F0"/>
                </a:solidFill>
              </a:rPr>
              <a:t>i</a:t>
            </a:r>
            <a:r>
              <a:rPr lang="en-US" sz="5000" dirty="0" smtClean="0">
                <a:solidFill>
                  <a:srgbClr val="00B0F0"/>
                </a:solidFill>
              </a:rPr>
              <a:t>n a body sound mind A sound  </a:t>
            </a:r>
            <a:endParaRPr lang="ru-RU" sz="5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060848"/>
            <a:ext cx="7543800" cy="2282552"/>
          </a:xfrm>
        </p:spPr>
        <p:txBody>
          <a:bodyPr/>
          <a:lstStyle/>
          <a:p>
            <a:pPr marL="0" indent="0" algn="l">
              <a:buNone/>
            </a:pPr>
            <a:r>
              <a:rPr lang="en-US" sz="5000" dirty="0" smtClean="0">
                <a:solidFill>
                  <a:srgbClr val="00B0F0"/>
                </a:solidFill>
              </a:rPr>
              <a:t>A sound mind in a sound body.</a:t>
            </a:r>
            <a:br>
              <a:rPr lang="en-US" sz="5000" dirty="0" smtClean="0">
                <a:solidFill>
                  <a:srgbClr val="00B0F0"/>
                </a:solidFill>
              </a:rPr>
            </a:br>
            <a:endParaRPr lang="ru-RU" sz="5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076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543800" cy="235456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sz="5000" dirty="0">
                <a:solidFill>
                  <a:srgbClr val="00B0F0"/>
                </a:solidFill>
              </a:rPr>
              <a:t>e</a:t>
            </a:r>
            <a:r>
              <a:rPr lang="en-US" sz="5000" dirty="0" smtClean="0">
                <a:solidFill>
                  <a:srgbClr val="00B0F0"/>
                </a:solidFill>
              </a:rPr>
              <a:t>at To health : lightly breathe insure good deeply moderately live</a:t>
            </a:r>
            <a:endParaRPr lang="ru-RU" sz="5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0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060848"/>
            <a:ext cx="7543800" cy="3672408"/>
          </a:xfrm>
        </p:spPr>
        <p:txBody>
          <a:bodyPr/>
          <a:lstStyle/>
          <a:p>
            <a:pPr marL="0" indent="0">
              <a:buNone/>
            </a:pPr>
            <a:r>
              <a:rPr lang="en-US" sz="5000" dirty="0" smtClean="0">
                <a:solidFill>
                  <a:srgbClr val="00B0F0"/>
                </a:solidFill>
              </a:rPr>
              <a:t>To insure good health: eat </a:t>
            </a:r>
            <a:r>
              <a:rPr lang="en-US" sz="5000" dirty="0" smtClean="0">
                <a:solidFill>
                  <a:srgbClr val="00B0F0"/>
                </a:solidFill>
              </a:rPr>
              <a:t>lightly, </a:t>
            </a:r>
            <a:r>
              <a:rPr lang="en-US" sz="5000" smtClean="0">
                <a:solidFill>
                  <a:srgbClr val="00B0F0"/>
                </a:solidFill>
              </a:rPr>
              <a:t>breathe </a:t>
            </a:r>
            <a:r>
              <a:rPr lang="en-US" sz="5000" smtClean="0">
                <a:solidFill>
                  <a:srgbClr val="00B0F0"/>
                </a:solidFill>
              </a:rPr>
              <a:t>deeply, </a:t>
            </a:r>
            <a:r>
              <a:rPr lang="en-US" sz="5000" dirty="0" smtClean="0">
                <a:solidFill>
                  <a:srgbClr val="00B0F0"/>
                </a:solidFill>
              </a:rPr>
              <a:t>live moderately.</a:t>
            </a:r>
            <a:br>
              <a:rPr lang="en-US" sz="5000" dirty="0" smtClean="0">
                <a:solidFill>
                  <a:srgbClr val="00B0F0"/>
                </a:solidFill>
              </a:rPr>
            </a:br>
            <a:endParaRPr lang="ru-RU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5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0"/>
            <a:ext cx="5357850" cy="321468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</a:rPr>
              <a:t>P</a:t>
            </a:r>
            <a:r>
              <a:rPr lang="en-US" sz="3200" dirty="0" smtClean="0">
                <a:solidFill>
                  <a:srgbClr val="00B0F0"/>
                </a:solidFill>
              </a:rPr>
              <a:t>hysically, </a:t>
            </a:r>
            <a:r>
              <a:rPr lang="en-US" sz="3200" dirty="0">
                <a:solidFill>
                  <a:srgbClr val="00B0F0"/>
                </a:solidFill>
              </a:rPr>
              <a:t>M</a:t>
            </a:r>
            <a:r>
              <a:rPr lang="en-US" sz="3200" dirty="0" smtClean="0">
                <a:solidFill>
                  <a:srgbClr val="00B0F0"/>
                </a:solidFill>
              </a:rPr>
              <a:t>entally, Socially and Spiritually </a:t>
            </a:r>
            <a:r>
              <a:rPr lang="en-US" sz="3200" dirty="0">
                <a:solidFill>
                  <a:srgbClr val="00B0F0"/>
                </a:solidFill>
              </a:rPr>
              <a:t>H</a:t>
            </a:r>
            <a:r>
              <a:rPr lang="en-US" sz="3200" dirty="0" smtClean="0">
                <a:solidFill>
                  <a:srgbClr val="00B0F0"/>
                </a:solidFill>
              </a:rPr>
              <a:t>ealthy </a:t>
            </a:r>
            <a:r>
              <a:rPr lang="en-US" sz="3200" dirty="0">
                <a:solidFill>
                  <a:srgbClr val="00B0F0"/>
                </a:solidFill>
              </a:rPr>
              <a:t>P</a:t>
            </a:r>
            <a:r>
              <a:rPr lang="en-US" sz="3200" dirty="0" smtClean="0">
                <a:solidFill>
                  <a:srgbClr val="00B0F0"/>
                </a:solidFill>
              </a:rPr>
              <a:t>eople are Our Biggest Concern. </a:t>
            </a:r>
            <a:endParaRPr lang="uk-UA" sz="3200" dirty="0">
              <a:solidFill>
                <a:srgbClr val="00B0F0"/>
              </a:solidFill>
            </a:endParaRPr>
          </a:p>
        </p:txBody>
      </p:sp>
      <p:pic>
        <p:nvPicPr>
          <p:cNvPr id="9" name="Содержимое 8" descr="yak-viznachiti--zdorova-lyudina-chi-n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544" y="4149080"/>
            <a:ext cx="3348038" cy="2236489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 flipV="1">
            <a:off x="4645025" y="2174874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pic>
        <p:nvPicPr>
          <p:cNvPr id="10" name="Содержимое 9" descr="zdorov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24128" y="1556792"/>
            <a:ext cx="2762250" cy="207645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1000108"/>
            <a:ext cx="4071966" cy="150019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Principles of a Healthy Way of Life:</a:t>
            </a:r>
            <a:endParaRPr lang="uk-UA" sz="3200" dirty="0">
              <a:solidFill>
                <a:srgbClr val="00B0F0"/>
              </a:solidFill>
            </a:endParaRPr>
          </a:p>
        </p:txBody>
      </p:sp>
      <p:pic>
        <p:nvPicPr>
          <p:cNvPr id="9" name="Содержимое 8" descr="7262_bi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3071810"/>
            <a:ext cx="3333750" cy="333375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" name="Содержимое 9" descr="P030000834697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91882" y="3645024"/>
            <a:ext cx="3346450" cy="258792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" name="Рисунок 10" descr="загруженное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285728"/>
            <a:ext cx="2500330" cy="250033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116633"/>
            <a:ext cx="4140230" cy="864096"/>
          </a:xfrm>
        </p:spPr>
        <p:txBody>
          <a:bodyPr>
            <a:normAutofit/>
          </a:bodyPr>
          <a:lstStyle/>
          <a:p>
            <a:endParaRPr lang="uk-UA" sz="3600" dirty="0"/>
          </a:p>
        </p:txBody>
      </p:sp>
      <p:pic>
        <p:nvPicPr>
          <p:cNvPr id="9" name="Содержимое 8" descr="d0cf88702a7649b2ba3526e31da0609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4221088"/>
            <a:ext cx="3348038" cy="2226445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214811" y="404664"/>
            <a:ext cx="4471990" cy="1440160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10" name="Содержимое 9" descr="images (2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187624" y="3501009"/>
            <a:ext cx="2664296" cy="307085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uk-UA" dirty="0"/>
          </a:p>
        </p:txBody>
      </p:sp>
      <p:pic>
        <p:nvPicPr>
          <p:cNvPr id="11" name="Рисунок 10" descr="jizha_koza-disk.blogspot.c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60648"/>
            <a:ext cx="3962367" cy="3096344"/>
          </a:xfrm>
          <a:prstGeom prst="rect">
            <a:avLst/>
          </a:prstGeom>
        </p:spPr>
      </p:pic>
      <p:pic>
        <p:nvPicPr>
          <p:cNvPr id="12" name="Рисунок 11" descr="заняття-спортом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116632"/>
            <a:ext cx="2571768" cy="3384377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2060848"/>
            <a:ext cx="4214810" cy="1928827"/>
          </a:xfrm>
        </p:spPr>
        <p:txBody>
          <a:bodyPr>
            <a:normAutofit/>
          </a:bodyPr>
          <a:lstStyle/>
          <a:p>
            <a:endParaRPr lang="en-US" sz="3200" dirty="0" smtClean="0">
              <a:solidFill>
                <a:srgbClr val="00B0F0"/>
              </a:solidFill>
            </a:endParaRPr>
          </a:p>
        </p:txBody>
      </p:sp>
      <p:pic>
        <p:nvPicPr>
          <p:cNvPr id="10" name="Содержимое 9" descr="images (3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4000504"/>
            <a:ext cx="3275879" cy="2132856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141817" cy="1928826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9" name="Содержимое 8" descr="gigiena-dohkolnogo-vozrast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92080" y="4797152"/>
            <a:ext cx="2857500" cy="1905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" name="Рисунок 10" descr="osobista-gіgієna-300x1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5" y="357166"/>
            <a:ext cx="3736737" cy="2428879"/>
          </a:xfrm>
          <a:prstGeom prst="rect">
            <a:avLst/>
          </a:prstGeom>
        </p:spPr>
      </p:pic>
      <p:pic>
        <p:nvPicPr>
          <p:cNvPr id="12" name="Рисунок 11" descr="Zakalyvanye-kholodnoj-vodo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57166"/>
            <a:ext cx="3625212" cy="2428892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285728"/>
            <a:ext cx="4040188" cy="928695"/>
          </a:xfrm>
        </p:spPr>
        <p:txBody>
          <a:bodyPr>
            <a:normAutofit/>
          </a:bodyPr>
          <a:lstStyle/>
          <a:p>
            <a:endParaRPr lang="en-US" sz="3200" dirty="0" smtClean="0">
              <a:solidFill>
                <a:srgbClr val="00B0F0"/>
              </a:solidFill>
            </a:endParaRPr>
          </a:p>
        </p:txBody>
      </p:sp>
      <p:pic>
        <p:nvPicPr>
          <p:cNvPr id="9" name="Содержимое 8" descr="09P_lkIbP3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9592" y="332656"/>
            <a:ext cx="2928926" cy="303632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285729"/>
            <a:ext cx="4041775" cy="135732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" name="Содержимое 9" descr="e5dfe-23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64100" y="692696"/>
            <a:ext cx="2921000" cy="2159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uk-UA" dirty="0"/>
          </a:p>
        </p:txBody>
      </p:sp>
      <p:pic>
        <p:nvPicPr>
          <p:cNvPr id="11" name="Рисунок 10" descr="pomosh-zhivotnih-ljudjam-sushestvuet-vlijanie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3501008"/>
            <a:ext cx="3286148" cy="2451775"/>
          </a:xfrm>
          <a:prstGeom prst="rect">
            <a:avLst/>
          </a:prstGeom>
        </p:spPr>
      </p:pic>
      <p:pic>
        <p:nvPicPr>
          <p:cNvPr id="12" name="Рисунок 11" descr="reyting-samykh-pozitivnykh-str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4143380"/>
            <a:ext cx="3543325" cy="2214578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928802"/>
            <a:ext cx="4114800" cy="1285884"/>
          </a:xfrm>
        </p:spPr>
        <p:txBody>
          <a:bodyPr>
            <a:noAutofit/>
          </a:bodyPr>
          <a:lstStyle/>
          <a:p>
            <a:pPr algn="ctr"/>
            <a:endParaRPr lang="en-US" sz="3200" dirty="0" smtClean="0">
              <a:solidFill>
                <a:srgbClr val="00B0F0"/>
              </a:solidFill>
            </a:endParaRPr>
          </a:p>
        </p:txBody>
      </p:sp>
      <p:pic>
        <p:nvPicPr>
          <p:cNvPr id="10" name="Содержимое 9" descr="images (4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0112" y="4365104"/>
            <a:ext cx="2647950" cy="1724025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213255" cy="2894020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9" name="Содержимое 8" descr="41119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404664"/>
            <a:ext cx="3357586" cy="262970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" name="Рисунок 10" descr="promincuku_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272621"/>
            <a:ext cx="2714644" cy="3585379"/>
          </a:xfrm>
          <a:prstGeom prst="rect">
            <a:avLst/>
          </a:prstGeom>
        </p:spPr>
      </p:pic>
      <p:pic>
        <p:nvPicPr>
          <p:cNvPr id="12" name="Рисунок 11" descr="Заняття-музикою-та-інтелектуальний-розвиток-дитин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85728"/>
            <a:ext cx="2857500" cy="2351184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6" y="2412127"/>
            <a:ext cx="4585950" cy="34983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12126"/>
            <a:ext cx="3888432" cy="345375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224136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Does Your Health Depend on What You Eat?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102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15328" cy="2786058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US" b="1" dirty="0" smtClean="0">
                <a:solidFill>
                  <a:srgbClr val="00B0F0"/>
                </a:solidFill>
              </a:rPr>
              <a:t>Why is fast food bad for you?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Picture 2" descr="Картинки по запросу fast f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84784"/>
            <a:ext cx="6437356" cy="5087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83574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071942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B0F0"/>
                </a:solidFill>
              </a:rPr>
              <a:t>Over time, consuming too much fast food can cause side effects. </a:t>
            </a:r>
            <a:endParaRPr lang="ru-RU" sz="4800" dirty="0">
              <a:solidFill>
                <a:srgbClr val="00B0F0"/>
              </a:solidFill>
            </a:endParaRPr>
          </a:p>
        </p:txBody>
      </p:sp>
      <p:pic>
        <p:nvPicPr>
          <p:cNvPr id="5" name="Picture 2" descr="Картинки по запросу fast f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16632"/>
            <a:ext cx="5425844" cy="3955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70876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B0F0"/>
                </a:solidFill>
              </a:rPr>
              <a:t>Obesity</a:t>
            </a:r>
            <a:br>
              <a:rPr lang="en-US" b="1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142984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6386" name="Picture 2" descr="Картинки по запросу Obe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04649"/>
            <a:ext cx="8164297" cy="4967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89348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058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B0F0"/>
                </a:solidFill>
              </a:rPr>
              <a:t>Heart Disease</a:t>
            </a:r>
            <a:br>
              <a:rPr lang="en-US" b="1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383201"/>
            <a:ext cx="42148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People who eat fast-food four or more times a week, increase the risk of dying from heart disease. 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13314" name="AutoShape 2" descr="Картинки по запросу Heart Dis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Картинки по запросу Heart Dis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Картинки по запросу Heart Dis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Картинки по запросу Heart Dis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Картинки по запросу Heart Dis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4" name="Picture 1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8933" y="1357298"/>
            <a:ext cx="4155067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18799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924944"/>
            <a:ext cx="7543800" cy="9144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sz="5600" dirty="0" smtClean="0">
                <a:solidFill>
                  <a:srgbClr val="00B0F0"/>
                </a:solidFill>
              </a:rPr>
              <a:t>  JUMBLED PROVERBS</a:t>
            </a:r>
            <a:endParaRPr lang="ru-RU" sz="5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483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Type 2 Diabetes</a:t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214422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‘</a:t>
            </a:r>
            <a:r>
              <a:rPr lang="en-US" sz="3600" dirty="0">
                <a:solidFill>
                  <a:srgbClr val="00B0F0"/>
                </a:solidFill>
              </a:rPr>
              <a:t>O</a:t>
            </a:r>
            <a:r>
              <a:rPr lang="en-US" sz="3600" dirty="0" smtClean="0">
                <a:solidFill>
                  <a:srgbClr val="00B0F0"/>
                </a:solidFill>
              </a:rPr>
              <a:t>besity’ can lead to the development of diabetes.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24578" name="Picture 2" descr="Картинки по запросу Type 2 Diabe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645024"/>
            <a:ext cx="4572000" cy="3070124"/>
          </a:xfrm>
          <a:prstGeom prst="rect">
            <a:avLst/>
          </a:prstGeom>
          <a:noFill/>
        </p:spPr>
      </p:pic>
      <p:pic>
        <p:nvPicPr>
          <p:cNvPr id="24580" name="Picture 4" descr="Картинки по запросу Type 2 Diabe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89040"/>
            <a:ext cx="3917567" cy="2926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17571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27826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Not </a:t>
            </a:r>
            <a:r>
              <a:rPr lang="en-US" dirty="0">
                <a:solidFill>
                  <a:srgbClr val="00B0F0"/>
                </a:solidFill>
              </a:rPr>
              <a:t>R</a:t>
            </a:r>
            <a:r>
              <a:rPr lang="en-US" b="1" dirty="0" smtClean="0">
                <a:solidFill>
                  <a:srgbClr val="00B0F0"/>
                </a:solidFill>
              </a:rPr>
              <a:t>egular Timing of Eating and the Loss of Appetite</a:t>
            </a:r>
            <a:br>
              <a:rPr lang="en-US" b="1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4198" y="692696"/>
            <a:ext cx="8715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194" y="2357430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4400" dirty="0" smtClean="0">
                <a:solidFill>
                  <a:schemeClr val="tx2"/>
                </a:solidFill>
              </a:rPr>
              <a:t>                                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23554" name="Picture 2" descr="Картинки по запросу Loss of Appet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126871"/>
            <a:ext cx="7272808" cy="3470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30726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8640959" cy="129614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00B0F0"/>
                </a:solidFill>
              </a:rPr>
              <a:t>Waste of </a:t>
            </a:r>
            <a:r>
              <a:rPr lang="en-US" sz="4800" dirty="0" smtClean="0">
                <a:solidFill>
                  <a:srgbClr val="00B0F0"/>
                </a:solidFill>
              </a:rPr>
              <a:t>Money and Stress</a:t>
            </a:r>
            <a:r>
              <a:rPr lang="en-US" sz="4800" dirty="0">
                <a:solidFill>
                  <a:srgbClr val="00B0F0"/>
                </a:solidFill>
              </a:rPr>
              <a:t/>
            </a:r>
            <a:br>
              <a:rPr lang="en-US" sz="4800" dirty="0">
                <a:solidFill>
                  <a:srgbClr val="00B0F0"/>
                </a:solidFill>
              </a:rPr>
            </a:br>
            <a:r>
              <a:rPr lang="en-US" sz="4800" dirty="0">
                <a:solidFill>
                  <a:srgbClr val="00B0F0"/>
                </a:solidFill>
              </a:rPr>
              <a:t/>
            </a:r>
            <a:br>
              <a:rPr lang="en-US" sz="4800" dirty="0">
                <a:solidFill>
                  <a:srgbClr val="00B0F0"/>
                </a:solidFill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309938" cy="4320480"/>
          </a:xfrm>
          <a:prstGeom prst="rect">
            <a:avLst/>
          </a:prstGeom>
        </p:spPr>
      </p:pic>
      <p:pic>
        <p:nvPicPr>
          <p:cNvPr id="6" name="Picture 8" descr="Image result for time management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53650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3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Результат пошуку зображень за запитом &quot;people eat fast food at work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0" name="AutoShape 6" descr="Результат пошуку зображень за запитом &quot;people eat fast food at work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6392" name="Picture 8" descr="Результат пошуку зображень за запитом &quot;people eat fast food at work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6230" y="145346"/>
            <a:ext cx="4500594" cy="329633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7974" y="3441680"/>
            <a:ext cx="8656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With such a furious pace of life it is incredibly difficult to stay healthy. </a:t>
            </a:r>
            <a:endParaRPr lang="uk-UA" sz="36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Image result for time manag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24" y="145346"/>
            <a:ext cx="4955932" cy="329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8165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92696"/>
            <a:ext cx="6512511" cy="4822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B0F0"/>
                </a:solidFill>
              </a:rPr>
              <a:t>We Are What We Eat</a:t>
            </a:r>
            <a:endParaRPr lang="ru-RU" sz="48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698477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530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5254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00B0F0"/>
                </a:solidFill>
              </a:rPr>
              <a:t>The State of Your Health </a:t>
            </a:r>
            <a:r>
              <a:rPr lang="en-US" sz="4000" dirty="0">
                <a:solidFill>
                  <a:srgbClr val="00B0F0"/>
                </a:solidFill>
              </a:rPr>
              <a:t>D</a:t>
            </a:r>
            <a:r>
              <a:rPr lang="en-US" sz="4000" dirty="0" smtClean="0">
                <a:solidFill>
                  <a:srgbClr val="00B0F0"/>
                </a:solidFill>
              </a:rPr>
              <a:t>epends on What </a:t>
            </a:r>
            <a:r>
              <a:rPr lang="en-US" sz="4000" dirty="0">
                <a:solidFill>
                  <a:srgbClr val="00B0F0"/>
                </a:solidFill>
              </a:rPr>
              <a:t>Y</a:t>
            </a:r>
            <a:r>
              <a:rPr lang="en-US" sz="4000" dirty="0" smtClean="0">
                <a:solidFill>
                  <a:srgbClr val="00B0F0"/>
                </a:solidFill>
              </a:rPr>
              <a:t>ou </a:t>
            </a:r>
            <a:r>
              <a:rPr lang="en-US" sz="4000" dirty="0">
                <a:solidFill>
                  <a:srgbClr val="00B0F0"/>
                </a:solidFill>
              </a:rPr>
              <a:t>E</a:t>
            </a:r>
            <a:r>
              <a:rPr lang="en-US" sz="4000" dirty="0" smtClean="0">
                <a:solidFill>
                  <a:srgbClr val="00B0F0"/>
                </a:solidFill>
              </a:rPr>
              <a:t>at</a:t>
            </a:r>
            <a:endParaRPr lang="uk-UA" sz="4000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62" y="4813468"/>
            <a:ext cx="5730876" cy="20445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8" y="2385576"/>
            <a:ext cx="2390048" cy="2427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53" y="2385576"/>
            <a:ext cx="2729644" cy="2281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76" y="2427821"/>
            <a:ext cx="2636324" cy="2343399"/>
          </a:xfrm>
          <a:prstGeom prst="rect">
            <a:avLst/>
          </a:prstGeom>
        </p:spPr>
      </p:pic>
      <p:cxnSp>
        <p:nvCxnSpPr>
          <p:cNvPr id="9" name="Прямая со стрелкой 8"/>
          <p:cNvCxnSpPr>
            <a:stCxn id="5" idx="3"/>
          </p:cNvCxnSpPr>
          <p:nvPr/>
        </p:nvCxnSpPr>
        <p:spPr>
          <a:xfrm flipV="1">
            <a:off x="2901586" y="3599520"/>
            <a:ext cx="409173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808865" y="3672957"/>
            <a:ext cx="31041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2"/>
          </p:cNvCxnSpPr>
          <p:nvPr/>
        </p:nvCxnSpPr>
        <p:spPr>
          <a:xfrm flipH="1">
            <a:off x="6905296" y="4771220"/>
            <a:ext cx="532142" cy="38410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>
            <a:off x="1706562" y="4813466"/>
            <a:ext cx="409959" cy="4837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3372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" name="Содержимое 9" descr="1318515285_piramida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71472" y="0"/>
            <a:ext cx="3429024" cy="287180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071810"/>
            <a:ext cx="8229600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600" dirty="0">
                <a:solidFill>
                  <a:srgbClr val="00B0F0"/>
                </a:solidFill>
              </a:rPr>
              <a:t>T</a:t>
            </a:r>
            <a:r>
              <a:rPr lang="en-US" sz="3600" dirty="0" smtClean="0">
                <a:solidFill>
                  <a:srgbClr val="00B0F0"/>
                </a:solidFill>
              </a:rPr>
              <a:t>hree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dirty="0">
                <a:solidFill>
                  <a:srgbClr val="00B0F0"/>
                </a:solidFill>
              </a:rPr>
              <a:t>B</a:t>
            </a:r>
            <a:r>
              <a:rPr lang="en-US" sz="3600" b="1" dirty="0" smtClean="0">
                <a:solidFill>
                  <a:srgbClr val="00B0F0"/>
                </a:solidFill>
              </a:rPr>
              <a:t>asic </a:t>
            </a:r>
            <a:r>
              <a:rPr lang="en-US" sz="3600" dirty="0">
                <a:solidFill>
                  <a:srgbClr val="00B0F0"/>
                </a:solidFill>
              </a:rPr>
              <a:t>R</a:t>
            </a:r>
            <a:r>
              <a:rPr lang="en-US" sz="3600" b="1" dirty="0" smtClean="0">
                <a:solidFill>
                  <a:srgbClr val="00B0F0"/>
                </a:solidFill>
              </a:rPr>
              <a:t>equirements of Nutrition:</a:t>
            </a:r>
            <a:r>
              <a:rPr lang="uk-UA" sz="3600" b="1" dirty="0" smtClean="0">
                <a:solidFill>
                  <a:srgbClr val="00B0F0"/>
                </a:solidFill>
              </a:rPr>
              <a:t/>
            </a:r>
            <a:br>
              <a:rPr lang="uk-UA" sz="3600" b="1" dirty="0" smtClean="0">
                <a:solidFill>
                  <a:srgbClr val="00B0F0"/>
                </a:solidFill>
              </a:rPr>
            </a:br>
            <a:endParaRPr lang="uk-UA" sz="3600" b="1" dirty="0">
              <a:solidFill>
                <a:srgbClr val="00B0F0"/>
              </a:solidFill>
            </a:endParaRPr>
          </a:p>
        </p:txBody>
      </p:sp>
      <p:pic>
        <p:nvPicPr>
          <p:cNvPr id="11" name="Рисунок 10" descr="poleznye-sekre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4000504"/>
            <a:ext cx="4214842" cy="2634276"/>
          </a:xfrm>
          <a:prstGeom prst="rect">
            <a:avLst/>
          </a:prstGeom>
        </p:spPr>
      </p:pic>
      <p:pic>
        <p:nvPicPr>
          <p:cNvPr id="12" name="Рисунок 11" descr="vitaminiamr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0"/>
            <a:ext cx="3000396" cy="3000396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525452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Two simple facts</a:t>
            </a:r>
            <a:r>
              <a:rPr lang="uk-UA" dirty="0" smtClean="0">
                <a:solidFill>
                  <a:srgbClr val="00B0F0"/>
                </a:solidFill>
              </a:rPr>
              <a:t>:</a:t>
            </a:r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68" y="2030577"/>
            <a:ext cx="3059534" cy="43513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797" y="2278262"/>
            <a:ext cx="1612256" cy="457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918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B0F0"/>
                </a:solidFill>
              </a:rPr>
              <a:t>Have You Ever Tried Mussels?</a:t>
            </a:r>
            <a:endParaRPr lang="ru-RU" sz="4800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4381946" cy="3600399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6672"/>
            <a:ext cx="4104456" cy="3960440"/>
          </a:xfrm>
        </p:spPr>
      </p:pic>
    </p:spTree>
    <p:extLst>
      <p:ext uri="{BB962C8B-B14F-4D97-AF65-F5344CB8AC3E}">
        <p14:creationId xmlns:p14="http://schemas.microsoft.com/office/powerpoint/2010/main" val="23187077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00B0F0"/>
                </a:solidFill>
              </a:rPr>
              <a:t>Are You Used to Jogging?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5220072" cy="331236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20688"/>
            <a:ext cx="3672407" cy="3312368"/>
          </a:xfrm>
        </p:spPr>
      </p:pic>
    </p:spTree>
    <p:extLst>
      <p:ext uri="{BB962C8B-B14F-4D97-AF65-F5344CB8AC3E}">
        <p14:creationId xmlns:p14="http://schemas.microsoft.com/office/powerpoint/2010/main" val="37037208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924944"/>
            <a:ext cx="7543800" cy="9144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sz="5600" dirty="0" smtClean="0">
                <a:solidFill>
                  <a:srgbClr val="00B0F0"/>
                </a:solidFill>
              </a:rPr>
              <a:t>are eat We what we</a:t>
            </a:r>
            <a:endParaRPr lang="ru-RU" sz="5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339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00B0F0"/>
                </a:solidFill>
              </a:rPr>
              <a:t>White Bread: For and Against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4536504" cy="410445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332656"/>
            <a:ext cx="4391471" cy="4104455"/>
          </a:xfrm>
        </p:spPr>
      </p:pic>
    </p:spTree>
    <p:extLst>
      <p:ext uri="{BB962C8B-B14F-4D97-AF65-F5344CB8AC3E}">
        <p14:creationId xmlns:p14="http://schemas.microsoft.com/office/powerpoint/2010/main" val="26562393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How Often Do You Feel Grumpy?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4438"/>
            <a:ext cx="4237930" cy="307865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306818"/>
            <a:ext cx="3346450" cy="2325077"/>
          </a:xfrm>
        </p:spPr>
      </p:pic>
    </p:spTree>
    <p:extLst>
      <p:ext uri="{BB962C8B-B14F-4D97-AF65-F5344CB8AC3E}">
        <p14:creationId xmlns:p14="http://schemas.microsoft.com/office/powerpoint/2010/main" val="5827432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221088"/>
            <a:ext cx="6512511" cy="129408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00B0F0"/>
                </a:solidFill>
              </a:rPr>
              <a:t>Is Drinking Juice Good For Your Teeth?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96131"/>
            <a:ext cx="4464496" cy="33464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392" y="1060349"/>
            <a:ext cx="3341716" cy="2818015"/>
          </a:xfrm>
        </p:spPr>
      </p:pic>
    </p:spTree>
    <p:extLst>
      <p:ext uri="{BB962C8B-B14F-4D97-AF65-F5344CB8AC3E}">
        <p14:creationId xmlns:p14="http://schemas.microsoft.com/office/powerpoint/2010/main" val="17528010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85184"/>
            <a:ext cx="6512511" cy="1512168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00B0F0"/>
                </a:solidFill>
              </a:rPr>
              <a:t>Are You a Chocoholic?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8064896" cy="4392488"/>
          </a:xfrm>
        </p:spPr>
      </p:pic>
    </p:spTree>
    <p:extLst>
      <p:ext uri="{BB962C8B-B14F-4D97-AF65-F5344CB8AC3E}">
        <p14:creationId xmlns:p14="http://schemas.microsoft.com/office/powerpoint/2010/main" val="478116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 </a:t>
            </a:r>
            <a:endParaRPr lang="uk-UA" dirty="0"/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611188" y="2060575"/>
            <a:ext cx="7993062" cy="23034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We use an infinitive: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1933575" cy="1177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Grammar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1933575" cy="1177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Grammar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9426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uk-UA" dirty="0"/>
          </a:p>
        </p:txBody>
      </p:sp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395288" y="1700213"/>
            <a:ext cx="6408737" cy="1223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- arter certain verbs:</a:t>
            </a:r>
            <a:endParaRPr lang="ru-RU" sz="3600" kern="10" spc="720"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>
            <a:off x="746125" y="4076700"/>
            <a:ext cx="7066235" cy="1296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need to </a:t>
            </a:r>
            <a:r>
              <a:rPr lang="en-US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make</a:t>
            </a:r>
          </a:p>
          <a:p>
            <a:pPr algn="ctr"/>
            <a:r>
              <a:rPr lang="en-US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fail to notice</a:t>
            </a:r>
            <a:endParaRPr lang="ru-RU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1933575" cy="1177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Grammar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7338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789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uk-UA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</a:t>
            </a:r>
            <a:endParaRPr lang="uk-UA"/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827088" y="1844675"/>
            <a:ext cx="6610350" cy="1485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- after many adjectives :</a:t>
            </a:r>
            <a:endParaRPr lang="ru-RU" sz="3600" kern="10" spc="720"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323529" y="3933825"/>
            <a:ext cx="8352927" cy="1222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easy to </a:t>
            </a:r>
            <a:r>
              <a:rPr lang="en-US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cook</a:t>
            </a:r>
          </a:p>
          <a:p>
            <a:pPr algn="ctr"/>
            <a:r>
              <a:rPr lang="en-US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important to see</a:t>
            </a:r>
            <a:endParaRPr lang="ru-RU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1933575" cy="1177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Grammar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1617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uk-UA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</a:t>
            </a:r>
            <a:endParaRPr lang="uk-UA"/>
          </a:p>
        </p:txBody>
      </p:sp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395288" y="2060575"/>
            <a:ext cx="8205787" cy="1198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-to explain the purpose of an action:</a:t>
            </a:r>
            <a:endParaRPr lang="ru-RU" sz="3600" kern="10" spc="720"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0" y="3789363"/>
            <a:ext cx="9143999" cy="14398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Walk to </a:t>
            </a:r>
            <a:r>
              <a:rPr lang="en-US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let </a:t>
            </a:r>
            <a:r>
              <a:rPr lang="en-US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it slow down.</a:t>
            </a:r>
          </a:p>
          <a:p>
            <a:pPr algn="ctr"/>
            <a:r>
              <a:rPr lang="en-US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Add sugar to </a:t>
            </a:r>
            <a:r>
              <a:rPr lang="en-US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make </a:t>
            </a:r>
            <a:r>
              <a:rPr lang="en-US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it rise.</a:t>
            </a:r>
            <a:endParaRPr lang="ru-RU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9942" name="WordArt 6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1933575" cy="1177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Grammar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1548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uk-UA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</a:t>
            </a:r>
            <a:endParaRPr lang="uk-UA"/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395288" y="1628775"/>
            <a:ext cx="8424862" cy="25209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We use a gerund (-ing form):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1933575" cy="1177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Grammar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51348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</a:t>
            </a:r>
            <a:endParaRPr lang="uk-UA"/>
          </a:p>
        </p:txBody>
      </p:sp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900113" y="1773238"/>
            <a:ext cx="6265862" cy="1441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-after certain verbs:</a:t>
            </a:r>
            <a:endParaRPr lang="ru-RU" sz="3600" kern="10" spc="720"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0" y="4292600"/>
            <a:ext cx="8964488" cy="1511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Avoid stopping </a:t>
            </a:r>
            <a:endParaRPr lang="en-US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en-US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en-US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suggest </a:t>
            </a:r>
            <a:r>
              <a:rPr lang="en-US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sticking</a:t>
            </a:r>
            <a:endParaRPr lang="ru-RU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1933575" cy="1177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Grammar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1395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924944"/>
            <a:ext cx="7543800" cy="9144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sz="5600" dirty="0"/>
              <a:t> </a:t>
            </a:r>
            <a:r>
              <a:rPr lang="en-US" sz="5600" dirty="0" smtClean="0">
                <a:solidFill>
                  <a:srgbClr val="00B0F0"/>
                </a:solidFill>
              </a:rPr>
              <a:t>We are what we eat.</a:t>
            </a:r>
            <a:endParaRPr lang="ru-RU" sz="5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292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  <a:endParaRPr lang="uk-UA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 </a:t>
            </a:r>
            <a:endParaRPr lang="uk-UA" dirty="0"/>
          </a:p>
        </p:txBody>
      </p:sp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323850" y="1916113"/>
            <a:ext cx="8064500" cy="15128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-as the subject of a sentence:</a:t>
            </a:r>
            <a:endParaRPr lang="ru-RU" sz="3600" kern="10" spc="720"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179512" y="4292600"/>
            <a:ext cx="8784976" cy="1293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making , eating </a:t>
            </a:r>
            <a:endParaRPr lang="ru-RU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4038" name="WordArt 6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1933575" cy="1177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Grammar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69438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01000" cy="12160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uk-UA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</a:t>
            </a:r>
            <a:endParaRPr lang="uk-UA"/>
          </a:p>
        </p:txBody>
      </p:sp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611188" y="1916113"/>
            <a:ext cx="5903912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-after prepositions:</a:t>
            </a:r>
            <a:endParaRPr lang="ru-RU" sz="3600" kern="10" spc="720"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0" y="4437063"/>
            <a:ext cx="9143999" cy="1149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r</a:t>
            </a:r>
            <a:r>
              <a:rPr lang="en-US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educe the risk of </a:t>
            </a:r>
            <a:r>
              <a:rPr lang="en-US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having </a:t>
            </a:r>
            <a:endParaRPr lang="en-US" sz="3600" kern="10" dirty="0" smtClean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en-US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be good at </a:t>
            </a:r>
            <a:r>
              <a:rPr lang="en-US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making </a:t>
            </a:r>
            <a:endParaRPr lang="ru-RU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1933575" cy="1177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Grammar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5139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430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uk-UA" altLang="uk-UA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r>
              <a:rPr lang="uk-UA" altLang="uk-UA" smtClean="0"/>
              <a:t> 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23850" y="2060575"/>
            <a:ext cx="8820150" cy="2519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Take a few cups of love,</a:t>
            </a:r>
            <a:endParaRPr lang="ru-RU" sz="3600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388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uk-UA" smtClean="0"/>
              <a:t> </a:t>
            </a:r>
            <a:endParaRPr lang="uk-UA" altLang="uk-UA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uk-UA" smtClean="0"/>
              <a:t> </a:t>
            </a:r>
            <a:endParaRPr lang="uk-UA" altLang="uk-UA" smtClean="0"/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827088" y="1989138"/>
            <a:ext cx="7885112" cy="2808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one spoon of patience,</a:t>
            </a:r>
            <a:endParaRPr lang="ru-RU" sz="3600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20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uk-UA" smtClean="0"/>
              <a:t> </a:t>
            </a:r>
            <a:endParaRPr lang="uk-UA" altLang="uk-UA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uk-UA" smtClean="0"/>
              <a:t> </a:t>
            </a:r>
            <a:endParaRPr lang="uk-UA" altLang="uk-UA" smtClean="0"/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539750" y="2133600"/>
            <a:ext cx="8208963" cy="3095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one glass of generosity,</a:t>
            </a:r>
            <a:endParaRPr lang="ru-RU" sz="3600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44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684213" y="2420938"/>
            <a:ext cx="8137525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one pint of kindness.</a:t>
            </a:r>
            <a:endParaRPr lang="ru-RU" sz="3600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5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323850" y="1989138"/>
            <a:ext cx="8820150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one quart of laughter,</a:t>
            </a:r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9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684213" y="2565400"/>
            <a:ext cx="7993062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one pinch of concern.</a:t>
            </a:r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779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755650" y="1628775"/>
            <a:ext cx="7740650" cy="338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Mix willingness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with happiness,</a:t>
            </a:r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31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835150" y="2492375"/>
            <a:ext cx="5864225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add lots of faith</a:t>
            </a:r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254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916832"/>
            <a:ext cx="7543800" cy="1922512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sz="5000" dirty="0" smtClean="0">
                <a:solidFill>
                  <a:srgbClr val="00B0F0"/>
                </a:solidFill>
              </a:rPr>
              <a:t>is enjoy for I The of I reason quality the exercise</a:t>
            </a:r>
            <a:r>
              <a:rPr lang="uk-UA" sz="5000" dirty="0" smtClean="0">
                <a:solidFill>
                  <a:srgbClr val="00B0F0"/>
                </a:solidFill>
              </a:rPr>
              <a:t> </a:t>
            </a:r>
            <a:r>
              <a:rPr lang="en-US" sz="5000" dirty="0" smtClean="0">
                <a:solidFill>
                  <a:srgbClr val="00B0F0"/>
                </a:solidFill>
              </a:rPr>
              <a:t>life</a:t>
            </a:r>
            <a:endParaRPr lang="ru-RU" sz="5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5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1835150" y="2565400"/>
            <a:ext cx="6192838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and stir it up well.</a:t>
            </a:r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207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323850" y="1628775"/>
            <a:ext cx="8135938" cy="338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Then spread it over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a span of your lifetime</a:t>
            </a:r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334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476375" y="1844675"/>
            <a:ext cx="6767513" cy="3455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and serve it to each </a:t>
            </a:r>
          </a:p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and every deserving</a:t>
            </a:r>
          </a:p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person you meet.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486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3357563" y="4572000"/>
            <a:ext cx="1139825" cy="1785938"/>
          </a:xfrm>
        </p:spPr>
        <p:txBody>
          <a:bodyPr/>
          <a:lstStyle/>
          <a:p>
            <a:pPr eaLnBrk="1" hangingPunct="1">
              <a:defRPr/>
            </a:pPr>
            <a:endParaRPr lang="uk-UA" dirty="0"/>
          </a:p>
        </p:txBody>
      </p:sp>
      <p:sp>
        <p:nvSpPr>
          <p:cNvPr id="19459" name="Содержимое 3"/>
          <p:cNvSpPr>
            <a:spLocks noGrp="1"/>
          </p:cNvSpPr>
          <p:nvPr>
            <p:ph sz="half" idx="2"/>
          </p:nvPr>
        </p:nvSpPr>
        <p:spPr>
          <a:xfrm>
            <a:off x="2071688" y="4929188"/>
            <a:ext cx="2425700" cy="11969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V="1">
            <a:off x="7072313" y="5715000"/>
            <a:ext cx="1614487" cy="1143000"/>
          </a:xfrm>
        </p:spPr>
        <p:txBody>
          <a:bodyPr/>
          <a:lstStyle/>
          <a:p>
            <a:pPr eaLnBrk="1" hangingPunct="1">
              <a:defRPr/>
            </a:pP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 flipV="1">
            <a:off x="6500813" y="6126163"/>
            <a:ext cx="2185987" cy="231775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endParaRPr lang="uk-UA" dirty="0"/>
          </a:p>
        </p:txBody>
      </p:sp>
      <p:sp>
        <p:nvSpPr>
          <p:cNvPr id="19462" name="Заголовок 1"/>
          <p:cNvSpPr>
            <a:spLocks noGrp="1"/>
          </p:cNvSpPr>
          <p:nvPr>
            <p:ph type="title"/>
          </p:nvPr>
        </p:nvSpPr>
        <p:spPr>
          <a:xfrm>
            <a:off x="357188" y="2133600"/>
            <a:ext cx="8358187" cy="4967288"/>
          </a:xfrm>
        </p:spPr>
        <p:txBody>
          <a:bodyPr/>
          <a:lstStyle/>
          <a:p>
            <a:pPr eaLnBrk="1" hangingPunct="1"/>
            <a:r>
              <a:rPr lang="en-US" sz="8000" b="1" i="1" smtClean="0">
                <a:solidFill>
                  <a:srgbClr val="00B0F0"/>
                </a:solidFill>
              </a:rPr>
              <a:t>Thank you for attention!!!</a:t>
            </a:r>
            <a:endParaRPr lang="uk-UA" sz="8000" b="1" i="1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508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916832"/>
            <a:ext cx="7543800" cy="1922512"/>
          </a:xfrm>
        </p:spPr>
        <p:txBody>
          <a:bodyPr/>
          <a:lstStyle/>
          <a:p>
            <a:pPr marL="0" indent="0" algn="l">
              <a:buNone/>
            </a:pPr>
            <a:r>
              <a:rPr lang="en-US" sz="5000" dirty="0" smtClean="0">
                <a:solidFill>
                  <a:schemeClr val="bg2">
                    <a:lumMod val="75000"/>
                  </a:schemeClr>
                </a:solidFill>
              </a:rPr>
              <a:t> The reason I exercise</a:t>
            </a:r>
            <a:r>
              <a:rPr lang="uk-UA" sz="5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5000" dirty="0" smtClean="0">
                <a:solidFill>
                  <a:schemeClr val="bg2">
                    <a:lumMod val="75000"/>
                  </a:schemeClr>
                </a:solidFill>
              </a:rPr>
              <a:t>is for the quality of life I enjoy. </a:t>
            </a:r>
            <a:endParaRPr lang="ru-RU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280920" cy="2736304"/>
          </a:xfrm>
        </p:spPr>
        <p:txBody>
          <a:bodyPr/>
          <a:lstStyle/>
          <a:p>
            <a:pPr marL="0" indent="0" algn="l">
              <a:buNone/>
            </a:pPr>
            <a:r>
              <a:rPr lang="en-US" sz="5000" dirty="0">
                <a:solidFill>
                  <a:srgbClr val="00B0F0"/>
                </a:solidFill>
              </a:rPr>
              <a:t>c</a:t>
            </a:r>
            <a:r>
              <a:rPr lang="en-US" sz="5000" dirty="0" smtClean="0">
                <a:solidFill>
                  <a:srgbClr val="00B0F0"/>
                </a:solidFill>
              </a:rPr>
              <a:t>omplete of and harmony state body a</a:t>
            </a:r>
            <a:r>
              <a:rPr lang="uk-UA" sz="5000" dirty="0" smtClean="0">
                <a:solidFill>
                  <a:srgbClr val="00B0F0"/>
                </a:solidFill>
              </a:rPr>
              <a:t> </a:t>
            </a:r>
            <a:r>
              <a:rPr lang="en-US" sz="5000" dirty="0" smtClean="0">
                <a:solidFill>
                  <a:srgbClr val="00B0F0"/>
                </a:solidFill>
              </a:rPr>
              <a:t>is of mind Health the</a:t>
            </a:r>
            <a:endParaRPr lang="ru-RU" sz="5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844824"/>
            <a:ext cx="7543800" cy="1922512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sz="5000" dirty="0" smtClean="0"/>
              <a:t> </a:t>
            </a:r>
            <a:r>
              <a:rPr lang="en-US" sz="5000" dirty="0" smtClean="0">
                <a:solidFill>
                  <a:srgbClr val="00B0F0"/>
                </a:solidFill>
              </a:rPr>
              <a:t>Health is a state of complete harmony of the body and mind</a:t>
            </a:r>
            <a:r>
              <a:rPr lang="en-US" sz="4400" dirty="0" smtClean="0">
                <a:solidFill>
                  <a:srgbClr val="00B0F0"/>
                </a:solidFill>
              </a:rPr>
              <a:t>.</a:t>
            </a:r>
            <a:r>
              <a:rPr lang="en-US" sz="4400" dirty="0">
                <a:solidFill>
                  <a:srgbClr val="00B0F0"/>
                </a:solidFill>
                <a:effectLst/>
              </a:rPr>
              <a:t> </a:t>
            </a:r>
            <a:endParaRPr lang="ru-RU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3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895</TotalTime>
  <Words>544</Words>
  <Application>Microsoft Office PowerPoint</Application>
  <PresentationFormat>Экран (4:3)</PresentationFormat>
  <Paragraphs>107</Paragraphs>
  <Slides>63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70" baseType="lpstr">
      <vt:lpstr>Arial</vt:lpstr>
      <vt:lpstr>Georgia</vt:lpstr>
      <vt:lpstr>Impact</vt:lpstr>
      <vt:lpstr>Times New Roman</vt:lpstr>
      <vt:lpstr>Trebuchet MS</vt:lpstr>
      <vt:lpstr>Wingdings</vt:lpstr>
      <vt:lpstr>Воздушный поток</vt:lpstr>
      <vt:lpstr>A Sound Mind In a Sound Body</vt:lpstr>
      <vt:lpstr>Презентация PowerPoint</vt:lpstr>
      <vt:lpstr>  JUMBLED PROVERBS</vt:lpstr>
      <vt:lpstr>are eat We what we</vt:lpstr>
      <vt:lpstr> We are what we eat.</vt:lpstr>
      <vt:lpstr>is enjoy for I The of I reason quality the exercise life</vt:lpstr>
      <vt:lpstr> The reason I exercise is for the quality of life I enjoy. </vt:lpstr>
      <vt:lpstr>complete of and harmony state body a is of mind Health the</vt:lpstr>
      <vt:lpstr> Health is a state of complete harmony of the body and mind. </vt:lpstr>
      <vt:lpstr> life in intellect the are and Health blessing two</vt:lpstr>
      <vt:lpstr>Health and intellect are the two blessings in life. </vt:lpstr>
      <vt:lpstr> cold a take Never to forget be healthy to shower</vt:lpstr>
      <vt:lpstr> Never forget to take a cold shower to be healthy.</vt:lpstr>
      <vt:lpstr>   eliminate To good bad them habits replace ones with to means</vt:lpstr>
      <vt:lpstr>  To eliminate bad habits means to replace them with good ones. </vt:lpstr>
      <vt:lpstr>in a body sound mind A sound  </vt:lpstr>
      <vt:lpstr>A sound mind in a sound body. </vt:lpstr>
      <vt:lpstr>eat To health : lightly breathe insure good deeply moderately live</vt:lpstr>
      <vt:lpstr>To insure good health: eat lightly, breathe deeply, live moderately. </vt:lpstr>
      <vt:lpstr>Презентация PowerPoint</vt:lpstr>
      <vt:lpstr> </vt:lpstr>
      <vt:lpstr>Презентация PowerPoint</vt:lpstr>
      <vt:lpstr> </vt:lpstr>
      <vt:lpstr>Презентация PowerPoint</vt:lpstr>
      <vt:lpstr>Does Your Health Depend on What You Eat?</vt:lpstr>
      <vt:lpstr>Why is fast food bad for you?  </vt:lpstr>
      <vt:lpstr>Презентация PowerPoint</vt:lpstr>
      <vt:lpstr>Obesity </vt:lpstr>
      <vt:lpstr>Heart Disease </vt:lpstr>
      <vt:lpstr>Type 2 Diabetes </vt:lpstr>
      <vt:lpstr>Not Regular Timing of Eating and the Loss of Appetite </vt:lpstr>
      <vt:lpstr>Waste of Money and Stress  </vt:lpstr>
      <vt:lpstr>Презентация PowerPoint</vt:lpstr>
      <vt:lpstr>We Are What We Eat</vt:lpstr>
      <vt:lpstr>The State of Your Health Depends on What You Eat</vt:lpstr>
      <vt:lpstr> Three Basic Requirements of Nutrition: </vt:lpstr>
      <vt:lpstr>Two simple facts:</vt:lpstr>
      <vt:lpstr>Have You Ever Tried Mussels?</vt:lpstr>
      <vt:lpstr>Are You Used to Jogging?</vt:lpstr>
      <vt:lpstr>White Bread: For and Against</vt:lpstr>
      <vt:lpstr>How Often Do You Feel Grumpy?</vt:lpstr>
      <vt:lpstr>Is Drinking Juice Good For Your Teeth?</vt:lpstr>
      <vt:lpstr>Are You a Chocoholic?</vt:lpstr>
      <vt:lpstr>Презентация PowerPoint</vt:lpstr>
      <vt:lpstr> </vt:lpstr>
      <vt:lpstr> </vt:lpstr>
      <vt:lpstr> </vt:lpstr>
      <vt:lpstr> </vt:lpstr>
      <vt:lpstr>Презентация PowerPoint</vt:lpstr>
      <vt:lpstr>  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for attention!!!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Home</cp:lastModifiedBy>
  <cp:revision>76</cp:revision>
  <dcterms:created xsi:type="dcterms:W3CDTF">2014-04-10T11:04:27Z</dcterms:created>
  <dcterms:modified xsi:type="dcterms:W3CDTF">2016-12-02T06:58:25Z</dcterms:modified>
</cp:coreProperties>
</file>