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65" r:id="rId3"/>
    <p:sldId id="257" r:id="rId4"/>
    <p:sldId id="258" r:id="rId5"/>
    <p:sldId id="260" r:id="rId6"/>
    <p:sldId id="261" r:id="rId7"/>
    <p:sldId id="262" r:id="rId8"/>
    <p:sldId id="263" r:id="rId9"/>
    <p:sldId id="264" r:id="rId10"/>
    <p:sldId id="267" r:id="rId11"/>
    <p:sldId id="266"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1C066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6" autoAdjust="0"/>
    <p:restoredTop sz="94660"/>
  </p:normalViewPr>
  <p:slideViewPr>
    <p:cSldViewPr>
      <p:cViewPr varScale="1">
        <p:scale>
          <a:sx n="70" d="100"/>
          <a:sy n="70" d="100"/>
        </p:scale>
        <p:origin x="-135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2D004C28-E629-4E54-BF6D-477BDED54988}" type="datetimeFigureOut">
              <a:rPr lang="ru-RU" smtClean="0"/>
              <a:t>13.02.2017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1A2B636-F06F-48FC-9FAF-5DAB818D1DDB}" type="slidenum">
              <a:rPr lang="ru-RU" smtClean="0"/>
              <a:t>‹#›</a:t>
            </a:fld>
            <a:endParaRPr lang="ru-RU"/>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D004C28-E629-4E54-BF6D-477BDED54988}" type="datetimeFigureOut">
              <a:rPr lang="ru-RU" smtClean="0"/>
              <a:t>13.02.2017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1A2B636-F06F-48FC-9FAF-5DAB818D1DDB}"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D004C28-E629-4E54-BF6D-477BDED54988}" type="datetimeFigureOut">
              <a:rPr lang="ru-RU" smtClean="0"/>
              <a:t>13.02.2017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1A2B636-F06F-48FC-9FAF-5DAB818D1DDB}"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D004C28-E629-4E54-BF6D-477BDED54988}" type="datetimeFigureOut">
              <a:rPr lang="ru-RU" smtClean="0"/>
              <a:t>13.02.2017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1A2B636-F06F-48FC-9FAF-5DAB818D1DDB}"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5" name="Title 94"/>
          <p:cNvSpPr>
            <a:spLocks noGrp="1"/>
          </p:cNvSpPr>
          <p:nvPr>
            <p:ph type="title"/>
          </p:nvPr>
        </p:nvSpPr>
        <p:spPr>
          <a:xfrm>
            <a:off x="457200" y="4463568"/>
            <a:ext cx="8305800" cy="1143000"/>
          </a:xfrm>
        </p:spPr>
        <p:txBody>
          <a:bodyPr/>
          <a:lstStyle/>
          <a:p>
            <a:r>
              <a:rPr lang="ru-RU" smtClean="0"/>
              <a:t>Образец заголовка</a:t>
            </a:r>
            <a:endParaRPr lang="en-US"/>
          </a:p>
        </p:txBody>
      </p:sp>
      <p:sp>
        <p:nvSpPr>
          <p:cNvPr id="2" name="Date Placeholder 1"/>
          <p:cNvSpPr>
            <a:spLocks noGrp="1"/>
          </p:cNvSpPr>
          <p:nvPr>
            <p:ph type="dt" sz="half" idx="10"/>
          </p:nvPr>
        </p:nvSpPr>
        <p:spPr/>
        <p:txBody>
          <a:bodyPr/>
          <a:lstStyle/>
          <a:p>
            <a:fld id="{2D004C28-E629-4E54-BF6D-477BDED54988}" type="datetimeFigureOut">
              <a:rPr lang="ru-RU" smtClean="0"/>
              <a:t>13.02.2017</a:t>
            </a:fld>
            <a:endParaRPr lang="ru-RU"/>
          </a:p>
        </p:txBody>
      </p:sp>
      <p:sp>
        <p:nvSpPr>
          <p:cNvPr id="91" name="Footer Placeholder 90"/>
          <p:cNvSpPr>
            <a:spLocks noGrp="1"/>
          </p:cNvSpPr>
          <p:nvPr>
            <p:ph type="ftr" sz="quarter" idx="11"/>
          </p:nvPr>
        </p:nvSpPr>
        <p:spPr/>
        <p:txBody>
          <a:bodyPr/>
          <a:lstStyle/>
          <a:p>
            <a:endParaRPr lang="ru-RU"/>
          </a:p>
        </p:txBody>
      </p:sp>
      <p:sp>
        <p:nvSpPr>
          <p:cNvPr id="92" name="Slide Number Placeholder 91"/>
          <p:cNvSpPr>
            <a:spLocks noGrp="1"/>
          </p:cNvSpPr>
          <p:nvPr>
            <p:ph type="sldNum" sz="quarter" idx="12"/>
          </p:nvPr>
        </p:nvSpPr>
        <p:spPr/>
        <p:txBody>
          <a:bodyPr/>
          <a:lstStyle/>
          <a:p>
            <a:fld id="{C1A2B636-F06F-48FC-9FAF-5DAB818D1DDB}"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2D004C28-E629-4E54-BF6D-477BDED54988}" type="datetimeFigureOut">
              <a:rPr lang="ru-RU" smtClean="0"/>
              <a:t>13.02.2017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1A2B636-F06F-48FC-9FAF-5DAB818D1DDB}"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2D004C28-E629-4E54-BF6D-477BDED54988}" type="datetimeFigureOut">
              <a:rPr lang="ru-RU" smtClean="0"/>
              <a:t>13.02.2017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1A2B636-F06F-48FC-9FAF-5DAB818D1DDB}"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2D004C28-E629-4E54-BF6D-477BDED54988}" type="datetimeFigureOut">
              <a:rPr lang="ru-RU" smtClean="0"/>
              <a:t>13.02.2017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1A2B636-F06F-48FC-9FAF-5DAB818D1DDB}"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04C28-E629-4E54-BF6D-477BDED54988}" type="datetimeFigureOut">
              <a:rPr lang="ru-RU" smtClean="0"/>
              <a:t>13.02.2017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1A2B636-F06F-48FC-9FAF-5DAB818D1DDB}"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D004C28-E629-4E54-BF6D-477BDED54988}" type="datetimeFigureOut">
              <a:rPr lang="ru-RU" smtClean="0"/>
              <a:t>13.02.2017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1A2B636-F06F-48FC-9FAF-5DAB818D1DDB}" type="slidenum">
              <a:rPr lang="ru-RU" smtClean="0"/>
              <a:t>‹#›</a:t>
            </a:fld>
            <a:endParaRPr lang="ru-RU"/>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5" name="Date Placeholder 4"/>
          <p:cNvSpPr>
            <a:spLocks noGrp="1"/>
          </p:cNvSpPr>
          <p:nvPr>
            <p:ph type="dt" sz="half" idx="10"/>
          </p:nvPr>
        </p:nvSpPr>
        <p:spPr/>
        <p:txBody>
          <a:bodyPr/>
          <a:lstStyle/>
          <a:p>
            <a:fld id="{2D004C28-E629-4E54-BF6D-477BDED54988}" type="datetimeFigureOut">
              <a:rPr lang="ru-RU" smtClean="0"/>
              <a:t>13.02.2017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1A2B636-F06F-48FC-9FAF-5DAB818D1DDB}" type="slidenum">
              <a:rPr lang="ru-RU" smtClean="0"/>
              <a:t>‹#›</a:t>
            </a:fld>
            <a:endParaRPr lang="ru-RU"/>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2D004C28-E629-4E54-BF6D-477BDED54988}" type="datetimeFigureOut">
              <a:rPr lang="ru-RU" smtClean="0"/>
              <a:t>13.02.2017</a:t>
            </a:fld>
            <a:endParaRPr lang="ru-RU"/>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C1A2B636-F06F-48FC-9FAF-5DAB818D1DDB}"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9.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ua.stonegrave.org/"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en-US" sz="4800" dirty="0" err="1">
                <a:solidFill>
                  <a:schemeClr val="accent3">
                    <a:lumMod val="75000"/>
                  </a:schemeClr>
                </a:solidFill>
              </a:rPr>
              <a:t>Kamyana</a:t>
            </a:r>
            <a:r>
              <a:rPr lang="en-US" sz="4800" dirty="0">
                <a:solidFill>
                  <a:schemeClr val="accent3">
                    <a:lumMod val="75000"/>
                  </a:schemeClr>
                </a:solidFill>
              </a:rPr>
              <a:t> </a:t>
            </a:r>
            <a:r>
              <a:rPr lang="en-US" sz="4800" dirty="0" err="1" smtClean="0">
                <a:solidFill>
                  <a:schemeClr val="accent3">
                    <a:lumMod val="75000"/>
                  </a:schemeClr>
                </a:solidFill>
              </a:rPr>
              <a:t>Mohyla</a:t>
            </a:r>
            <a:r>
              <a:rPr lang="en-US" sz="4800" dirty="0" smtClean="0">
                <a:solidFill>
                  <a:schemeClr val="accent3">
                    <a:lumMod val="75000"/>
                  </a:schemeClr>
                </a:solidFill>
              </a:rPr>
              <a:t>.</a:t>
            </a:r>
            <a:endParaRPr lang="ru-RU" sz="4800" dirty="0">
              <a:solidFill>
                <a:schemeClr val="accent3">
                  <a:lumMod val="75000"/>
                </a:schemeClr>
              </a:solidFill>
            </a:endParaRPr>
          </a:p>
        </p:txBody>
      </p:sp>
      <p:sp>
        <p:nvSpPr>
          <p:cNvPr id="3" name="Подзаголовок 2"/>
          <p:cNvSpPr>
            <a:spLocks noGrp="1"/>
          </p:cNvSpPr>
          <p:nvPr>
            <p:ph type="subTitle" idx="1"/>
          </p:nvPr>
        </p:nvSpPr>
        <p:spPr>
          <a:xfrm>
            <a:off x="2699792" y="3933056"/>
            <a:ext cx="1948408" cy="936104"/>
          </a:xfrm>
        </p:spPr>
        <p:txBody>
          <a:bodyPr>
            <a:normAutofit fontScale="85000" lnSpcReduction="20000"/>
          </a:bodyPr>
          <a:lstStyle/>
          <a:p>
            <a:endParaRPr lang="en-US" i="1" dirty="0" smtClean="0"/>
          </a:p>
          <a:p>
            <a:r>
              <a:rPr lang="en-US" i="1" dirty="0" smtClean="0"/>
              <a:t>10 C </a:t>
            </a:r>
          </a:p>
          <a:p>
            <a:r>
              <a:rPr lang="en-US" i="1" dirty="0" smtClean="0"/>
              <a:t> </a:t>
            </a:r>
            <a:r>
              <a:rPr lang="en-US" i="1" dirty="0"/>
              <a:t>O</a:t>
            </a:r>
            <a:r>
              <a:rPr lang="en-US" i="1" dirty="0" smtClean="0"/>
              <a:t>. </a:t>
            </a:r>
            <a:r>
              <a:rPr lang="en-US" i="1" dirty="0" err="1" smtClean="0"/>
              <a:t>Stefanyshyn</a:t>
            </a:r>
            <a:endParaRPr lang="ru-RU" i="1" dirty="0"/>
          </a:p>
        </p:txBody>
      </p:sp>
      <p:pic>
        <p:nvPicPr>
          <p:cNvPr id="1030" name="Picture 6" descr="File:Moloch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1743" y="332656"/>
            <a:ext cx="3816424" cy="3024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amp;Fcy;&amp;acy;&amp;jcy;&amp;lcy;:Kam mohy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743" y="3645024"/>
            <a:ext cx="3816423" cy="288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95782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012974"/>
          </a:xfrm>
        </p:spPr>
        <p:txBody>
          <a:bodyPr>
            <a:normAutofit/>
          </a:bodyPr>
          <a:lstStyle/>
          <a:p>
            <a:pPr algn="ctr"/>
            <a:r>
              <a:rPr lang="en-US" sz="5400" dirty="0" err="1">
                <a:solidFill>
                  <a:schemeClr val="accent3">
                    <a:lumMod val="75000"/>
                  </a:schemeClr>
                </a:solidFill>
              </a:rPr>
              <a:t>Kamyana</a:t>
            </a:r>
            <a:r>
              <a:rPr lang="en-US" sz="5400" dirty="0">
                <a:solidFill>
                  <a:schemeClr val="accent3">
                    <a:lumMod val="75000"/>
                  </a:schemeClr>
                </a:solidFill>
              </a:rPr>
              <a:t> </a:t>
            </a:r>
            <a:r>
              <a:rPr lang="en-US" sz="5400" dirty="0" err="1">
                <a:solidFill>
                  <a:schemeClr val="accent3">
                    <a:lumMod val="75000"/>
                  </a:schemeClr>
                </a:solidFill>
              </a:rPr>
              <a:t>Mohyla</a:t>
            </a:r>
            <a:r>
              <a:rPr lang="en-US" sz="5400" dirty="0">
                <a:solidFill>
                  <a:schemeClr val="accent3">
                    <a:lumMod val="75000"/>
                  </a:schemeClr>
                </a:solidFill>
              </a:rPr>
              <a:t>.</a:t>
            </a:r>
            <a:endParaRPr lang="ru-RU" sz="5400" dirty="0"/>
          </a:p>
        </p:txBody>
      </p:sp>
      <p:pic>
        <p:nvPicPr>
          <p:cNvPr id="4" name="'Кам'яна могила' - один з найдавніших храмо..._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87624" y="1412776"/>
            <a:ext cx="6696744" cy="4713387"/>
          </a:xfrm>
        </p:spPr>
      </p:pic>
    </p:spTree>
    <p:extLst>
      <p:ext uri="{BB962C8B-B14F-4D97-AF65-F5344CB8AC3E}">
        <p14:creationId xmlns:p14="http://schemas.microsoft.com/office/powerpoint/2010/main" val="364612715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57200" y="4437112"/>
            <a:ext cx="8305800" cy="1598901"/>
          </a:xfrm>
        </p:spPr>
        <p:txBody>
          <a:bodyPr>
            <a:normAutofit/>
          </a:bodyPr>
          <a:lstStyle/>
          <a:p>
            <a:pPr algn="ctr"/>
            <a:r>
              <a:rPr lang="en-US" sz="5400" dirty="0"/>
              <a:t>Thanks for </a:t>
            </a:r>
            <a:r>
              <a:rPr lang="en-US" sz="5400" dirty="0" smtClean="0"/>
              <a:t>attention!</a:t>
            </a:r>
            <a:endParaRPr lang="ru-RU" sz="5400" dirty="0"/>
          </a:p>
        </p:txBody>
      </p:sp>
    </p:spTree>
    <p:extLst>
      <p:ext uri="{BB962C8B-B14F-4D97-AF65-F5344CB8AC3E}">
        <p14:creationId xmlns:p14="http://schemas.microsoft.com/office/powerpoint/2010/main" val="328766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8363272" cy="1143000"/>
          </a:xfrm>
        </p:spPr>
        <p:txBody>
          <a:bodyPr>
            <a:normAutofit/>
          </a:bodyPr>
          <a:lstStyle/>
          <a:p>
            <a:pPr algn="ctr"/>
            <a:r>
              <a:rPr lang="en-US" sz="6700" dirty="0" smtClean="0">
                <a:solidFill>
                  <a:schemeClr val="accent3">
                    <a:lumMod val="75000"/>
                  </a:schemeClr>
                </a:solidFill>
              </a:rPr>
              <a:t>Plan.</a:t>
            </a:r>
            <a:endParaRPr lang="ru-RU" dirty="0"/>
          </a:p>
        </p:txBody>
      </p:sp>
      <p:sp>
        <p:nvSpPr>
          <p:cNvPr id="3" name="Прямоугольник 2"/>
          <p:cNvSpPr/>
          <p:nvPr/>
        </p:nvSpPr>
        <p:spPr>
          <a:xfrm>
            <a:off x="395536" y="1700807"/>
            <a:ext cx="6318448" cy="4154984"/>
          </a:xfrm>
          <a:prstGeom prst="rect">
            <a:avLst/>
          </a:prstGeom>
        </p:spPr>
        <p:txBody>
          <a:bodyPr wrap="square">
            <a:spAutoFit/>
          </a:bodyPr>
          <a:lstStyle/>
          <a:p>
            <a:pPr marL="285750" indent="-285750">
              <a:buFont typeface="Wingdings" pitchFamily="2" charset="2"/>
              <a:buChar char="v"/>
            </a:pPr>
            <a:r>
              <a:rPr lang="en-US" sz="4400" i="1" dirty="0">
                <a:solidFill>
                  <a:schemeClr val="accent3">
                    <a:lumMod val="75000"/>
                  </a:schemeClr>
                </a:solidFill>
                <a:latin typeface="+mj-lt"/>
                <a:hlinkClick r:id="rId2" action="ppaction://hlinksldjump"/>
              </a:rPr>
              <a:t>L</a:t>
            </a:r>
            <a:r>
              <a:rPr lang="en-US" sz="4400" i="1" dirty="0" smtClean="0">
                <a:solidFill>
                  <a:schemeClr val="accent3">
                    <a:lumMod val="75000"/>
                  </a:schemeClr>
                </a:solidFill>
                <a:latin typeface="+mj-lt"/>
                <a:hlinkClick r:id="rId2" action="ppaction://hlinksldjump"/>
              </a:rPr>
              <a:t>ocation.</a:t>
            </a:r>
            <a:endParaRPr lang="en-US" sz="4400" i="1" dirty="0" smtClean="0">
              <a:solidFill>
                <a:schemeClr val="accent3">
                  <a:lumMod val="75000"/>
                </a:schemeClr>
              </a:solidFill>
              <a:latin typeface="+mj-lt"/>
            </a:endParaRPr>
          </a:p>
          <a:p>
            <a:pPr marL="285750" indent="-285750">
              <a:buFont typeface="Wingdings" pitchFamily="2" charset="2"/>
              <a:buChar char="v"/>
            </a:pPr>
            <a:r>
              <a:rPr lang="en-US" sz="4400" i="1" dirty="0" smtClean="0">
                <a:solidFill>
                  <a:schemeClr val="accent3">
                    <a:lumMod val="75000"/>
                  </a:schemeClr>
                </a:solidFill>
                <a:latin typeface="+mj-lt"/>
                <a:hlinkClick r:id="rId3" action="ppaction://hlinksldjump"/>
              </a:rPr>
              <a:t>Size.</a:t>
            </a:r>
            <a:endParaRPr lang="en-US" sz="4400" i="1" dirty="0" smtClean="0">
              <a:solidFill>
                <a:schemeClr val="accent3">
                  <a:lumMod val="75000"/>
                </a:schemeClr>
              </a:solidFill>
              <a:latin typeface="+mj-lt"/>
            </a:endParaRPr>
          </a:p>
          <a:p>
            <a:pPr marL="285750" indent="-285750">
              <a:buFont typeface="Wingdings" pitchFamily="2" charset="2"/>
              <a:buChar char="v"/>
            </a:pPr>
            <a:r>
              <a:rPr lang="en-US" sz="4400" i="1" dirty="0" smtClean="0">
                <a:solidFill>
                  <a:schemeClr val="accent3">
                    <a:lumMod val="75000"/>
                  </a:schemeClr>
                </a:solidFill>
                <a:latin typeface="+mj-lt"/>
                <a:hlinkClick r:id="rId4" action="ppaction://hlinksldjump"/>
              </a:rPr>
              <a:t>Historical details.</a:t>
            </a:r>
            <a:endParaRPr lang="en-US" sz="4400" i="1" dirty="0" smtClean="0">
              <a:solidFill>
                <a:schemeClr val="accent3">
                  <a:lumMod val="75000"/>
                </a:schemeClr>
              </a:solidFill>
              <a:latin typeface="+mj-lt"/>
            </a:endParaRPr>
          </a:p>
          <a:p>
            <a:pPr marL="285750" indent="-285750">
              <a:buFont typeface="Wingdings" pitchFamily="2" charset="2"/>
              <a:buChar char="v"/>
            </a:pPr>
            <a:r>
              <a:rPr lang="en-US" sz="4400" i="1" dirty="0" smtClean="0">
                <a:solidFill>
                  <a:schemeClr val="accent3">
                    <a:lumMod val="75000"/>
                  </a:schemeClr>
                </a:solidFill>
                <a:hlinkClick r:id="rId5" action="ppaction://hlinksldjump"/>
              </a:rPr>
              <a:t>Petroglyphs.</a:t>
            </a:r>
            <a:endParaRPr lang="en-US" sz="4400" i="1" dirty="0" smtClean="0">
              <a:solidFill>
                <a:schemeClr val="accent3">
                  <a:lumMod val="75000"/>
                </a:schemeClr>
              </a:solidFill>
              <a:latin typeface="+mj-lt"/>
            </a:endParaRPr>
          </a:p>
          <a:p>
            <a:pPr marL="285750" indent="-285750">
              <a:buFont typeface="Wingdings" pitchFamily="2" charset="2"/>
              <a:buChar char="v"/>
            </a:pPr>
            <a:r>
              <a:rPr lang="en-US" sz="4400" i="1" dirty="0" smtClean="0">
                <a:solidFill>
                  <a:schemeClr val="accent3">
                    <a:lumMod val="75000"/>
                  </a:schemeClr>
                </a:solidFill>
                <a:hlinkClick r:id="rId6" action="ppaction://hlinksldjump"/>
              </a:rPr>
              <a:t>Nowadays</a:t>
            </a:r>
            <a:r>
              <a:rPr lang="en-US" sz="4400" i="1" dirty="0" smtClean="0">
                <a:solidFill>
                  <a:schemeClr val="accent3">
                    <a:lumMod val="75000"/>
                  </a:schemeClr>
                </a:solidFill>
                <a:latin typeface="+mj-lt"/>
                <a:hlinkClick r:id="rId6" action="ppaction://hlinksldjump"/>
              </a:rPr>
              <a:t>.</a:t>
            </a:r>
            <a:endParaRPr lang="en-US" sz="4400" i="1" dirty="0" smtClean="0">
              <a:solidFill>
                <a:schemeClr val="accent3">
                  <a:lumMod val="75000"/>
                </a:schemeClr>
              </a:solidFill>
              <a:latin typeface="+mj-lt"/>
            </a:endParaRPr>
          </a:p>
          <a:p>
            <a:pPr marL="285750" indent="-285750">
              <a:buFont typeface="Wingdings" pitchFamily="2" charset="2"/>
              <a:buChar char="v"/>
            </a:pPr>
            <a:r>
              <a:rPr lang="en-US" sz="4400" i="1" dirty="0" smtClean="0">
                <a:solidFill>
                  <a:schemeClr val="accent3">
                    <a:lumMod val="75000"/>
                  </a:schemeClr>
                </a:solidFill>
                <a:latin typeface="+mj-lt"/>
                <a:hlinkClick r:id="rId7" action="ppaction://hlinksldjump"/>
              </a:rPr>
              <a:t>Gallery.</a:t>
            </a:r>
            <a:endParaRPr lang="ru-RU" sz="4400" i="1" dirty="0">
              <a:solidFill>
                <a:schemeClr val="accent3">
                  <a:lumMod val="75000"/>
                </a:schemeClr>
              </a:solidFill>
              <a:latin typeface="+mj-lt"/>
            </a:endParaRPr>
          </a:p>
        </p:txBody>
      </p:sp>
    </p:spTree>
    <p:extLst>
      <p:ext uri="{BB962C8B-B14F-4D97-AF65-F5344CB8AC3E}">
        <p14:creationId xmlns:p14="http://schemas.microsoft.com/office/powerpoint/2010/main" val="879063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13"/>
          <p:cNvSpPr>
            <a:spLocks noGrp="1"/>
          </p:cNvSpPr>
          <p:nvPr>
            <p:ph type="body" idx="1"/>
          </p:nvPr>
        </p:nvSpPr>
        <p:spPr>
          <a:xfrm>
            <a:off x="107504" y="4797152"/>
            <a:ext cx="8928992" cy="1296144"/>
          </a:xfrm>
        </p:spPr>
        <p:txBody>
          <a:bodyPr>
            <a:normAutofit/>
          </a:bodyPr>
          <a:lstStyle/>
          <a:p>
            <a:r>
              <a:rPr lang="en-US" sz="2400" i="1" dirty="0" smtClean="0"/>
              <a:t>Is </a:t>
            </a:r>
            <a:r>
              <a:rPr lang="en-US" sz="2400" i="1" dirty="0"/>
              <a:t>an archaeological site in the </a:t>
            </a:r>
            <a:r>
              <a:rPr lang="en-US" sz="2400" i="1" dirty="0" err="1"/>
              <a:t>Molochna</a:t>
            </a:r>
            <a:r>
              <a:rPr lang="en-US" sz="2400" i="1" dirty="0"/>
              <a:t> River (literally "Milk river") valley, about a mile from the village of </a:t>
            </a:r>
            <a:r>
              <a:rPr lang="en-US" sz="2400" i="1" dirty="0" err="1"/>
              <a:t>Terpinnya</a:t>
            </a:r>
            <a:r>
              <a:rPr lang="en-US" sz="2400" i="1" dirty="0"/>
              <a:t>, </a:t>
            </a:r>
            <a:r>
              <a:rPr lang="en-US" sz="2400" i="1" dirty="0" err="1"/>
              <a:t>Zaporizhia</a:t>
            </a:r>
            <a:r>
              <a:rPr lang="en-US" sz="2400" i="1" dirty="0"/>
              <a:t> Oblast, Ukraine</a:t>
            </a:r>
            <a:r>
              <a:rPr lang="en-US" sz="2400" i="1" dirty="0" smtClean="0"/>
              <a:t>. (</a:t>
            </a:r>
            <a:r>
              <a:rPr lang="en-US" sz="2400" i="1" dirty="0"/>
              <a:t>Official Site </a:t>
            </a:r>
            <a:r>
              <a:rPr lang="en-US" sz="2400" i="1" dirty="0">
                <a:hlinkClick r:id="rId2"/>
              </a:rPr>
              <a:t>http://</a:t>
            </a:r>
            <a:r>
              <a:rPr lang="en-US" sz="2400" i="1" dirty="0" smtClean="0">
                <a:hlinkClick r:id="rId2"/>
              </a:rPr>
              <a:t>ua.stonegrave.org </a:t>
            </a:r>
            <a:r>
              <a:rPr lang="en-US" sz="2400" i="1" dirty="0" smtClean="0"/>
              <a:t>)</a:t>
            </a:r>
            <a:endParaRPr lang="ru-RU" sz="2400" i="1" dirty="0"/>
          </a:p>
        </p:txBody>
      </p:sp>
      <p:sp>
        <p:nvSpPr>
          <p:cNvPr id="13" name="Заголовок 12"/>
          <p:cNvSpPr>
            <a:spLocks noGrp="1"/>
          </p:cNvSpPr>
          <p:nvPr>
            <p:ph type="title"/>
          </p:nvPr>
        </p:nvSpPr>
        <p:spPr>
          <a:xfrm>
            <a:off x="107504" y="4365104"/>
            <a:ext cx="4320480" cy="477600"/>
          </a:xfrm>
        </p:spPr>
        <p:txBody>
          <a:bodyPr>
            <a:noAutofit/>
          </a:bodyPr>
          <a:lstStyle/>
          <a:p>
            <a:r>
              <a:rPr lang="en-US" sz="2800" dirty="0" err="1">
                <a:solidFill>
                  <a:schemeClr val="accent3">
                    <a:lumMod val="75000"/>
                  </a:schemeClr>
                </a:solidFill>
              </a:rPr>
              <a:t>Kamyana</a:t>
            </a:r>
            <a:r>
              <a:rPr lang="en-US" sz="2800" dirty="0">
                <a:solidFill>
                  <a:schemeClr val="accent3">
                    <a:lumMod val="75000"/>
                  </a:schemeClr>
                </a:solidFill>
              </a:rPr>
              <a:t> </a:t>
            </a:r>
            <a:r>
              <a:rPr lang="en-US" sz="2800" dirty="0" err="1" smtClean="0">
                <a:solidFill>
                  <a:schemeClr val="accent3">
                    <a:lumMod val="75000"/>
                  </a:schemeClr>
                </a:solidFill>
              </a:rPr>
              <a:t>Mohyla</a:t>
            </a:r>
            <a:r>
              <a:rPr lang="en-US" sz="2800" dirty="0" smtClean="0">
                <a:solidFill>
                  <a:schemeClr val="accent3">
                    <a:lumMod val="75000"/>
                  </a:schemeClr>
                </a:solidFill>
              </a:rPr>
              <a:t>. </a:t>
            </a:r>
            <a:r>
              <a:rPr lang="en-US" sz="2400" b="0" dirty="0" smtClean="0">
                <a:solidFill>
                  <a:schemeClr val="accent3">
                    <a:lumMod val="75000"/>
                  </a:schemeClr>
                </a:solidFill>
              </a:rPr>
              <a:t>Location.</a:t>
            </a:r>
            <a:endParaRPr lang="ru-RU" sz="2400" b="0" dirty="0">
              <a:solidFill>
                <a:schemeClr val="accent3">
                  <a:lumMod val="75000"/>
                </a:schemeClr>
              </a:solidFill>
            </a:endParaRPr>
          </a:p>
        </p:txBody>
      </p:sp>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32656"/>
            <a:ext cx="7704856" cy="3744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3347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840" y="908720"/>
            <a:ext cx="5832648" cy="5184576"/>
          </a:xfrm>
          <a:prstGeom prst="rect">
            <a:avLst/>
          </a:prstGeom>
          <a:ln>
            <a:noFill/>
          </a:ln>
          <a:effectLst>
            <a:outerShdw blurRad="292100" dist="139700" dir="2700000" algn="tl" rotWithShape="0">
              <a:srgbClr val="333333">
                <a:alpha val="65000"/>
              </a:srgbClr>
            </a:outerShdw>
          </a:effectLst>
        </p:spPr>
      </p:pic>
      <p:sp>
        <p:nvSpPr>
          <p:cNvPr id="6" name="Текст 5"/>
          <p:cNvSpPr>
            <a:spLocks noGrp="1"/>
          </p:cNvSpPr>
          <p:nvPr>
            <p:ph type="body" sz="half" idx="2"/>
          </p:nvPr>
        </p:nvSpPr>
        <p:spPr>
          <a:xfrm>
            <a:off x="52520" y="1772816"/>
            <a:ext cx="2575264" cy="2736304"/>
          </a:xfrm>
        </p:spPr>
        <p:txBody>
          <a:bodyPr>
            <a:normAutofit fontScale="92500" lnSpcReduction="10000"/>
          </a:bodyPr>
          <a:lstStyle/>
          <a:p>
            <a:r>
              <a:rPr lang="en-US" sz="2400" i="1" dirty="0"/>
              <a:t>The site encompasses a group of isolated blocks of sandstone, up to twelve meters in height, scattered around an area of some 3,000 square meters</a:t>
            </a:r>
            <a:r>
              <a:rPr lang="en-US" sz="2400" i="1" dirty="0" smtClean="0"/>
              <a:t>.</a:t>
            </a:r>
            <a:endParaRPr lang="ru-RU" sz="2400" i="1" dirty="0"/>
          </a:p>
        </p:txBody>
      </p:sp>
      <p:sp>
        <p:nvSpPr>
          <p:cNvPr id="7" name="Прямоугольник 6"/>
          <p:cNvSpPr/>
          <p:nvPr/>
        </p:nvSpPr>
        <p:spPr>
          <a:xfrm>
            <a:off x="0" y="48393"/>
            <a:ext cx="4320480" cy="1200329"/>
          </a:xfrm>
          <a:prstGeom prst="rect">
            <a:avLst/>
          </a:prstGeom>
        </p:spPr>
        <p:txBody>
          <a:bodyPr wrap="square">
            <a:spAutoFit/>
          </a:bodyPr>
          <a:lstStyle/>
          <a:p>
            <a:r>
              <a:rPr lang="en-US" sz="4000" dirty="0" err="1" smtClean="0">
                <a:solidFill>
                  <a:schemeClr val="accent3">
                    <a:lumMod val="75000"/>
                  </a:schemeClr>
                </a:solidFill>
              </a:rPr>
              <a:t>Kamyana</a:t>
            </a:r>
            <a:r>
              <a:rPr lang="en-US" sz="4000" dirty="0" smtClean="0">
                <a:solidFill>
                  <a:schemeClr val="accent3">
                    <a:lumMod val="75000"/>
                  </a:schemeClr>
                </a:solidFill>
              </a:rPr>
              <a:t> </a:t>
            </a:r>
            <a:r>
              <a:rPr lang="en-US" sz="4000" dirty="0" err="1" smtClean="0">
                <a:solidFill>
                  <a:schemeClr val="accent3">
                    <a:lumMod val="75000"/>
                  </a:schemeClr>
                </a:solidFill>
              </a:rPr>
              <a:t>Mohyla</a:t>
            </a:r>
            <a:r>
              <a:rPr lang="en-US" sz="4000" dirty="0" smtClean="0">
                <a:solidFill>
                  <a:schemeClr val="accent3">
                    <a:lumMod val="75000"/>
                  </a:schemeClr>
                </a:solidFill>
              </a:rPr>
              <a:t>. </a:t>
            </a:r>
          </a:p>
          <a:p>
            <a:r>
              <a:rPr lang="en-US" sz="3200" dirty="0" smtClean="0">
                <a:solidFill>
                  <a:schemeClr val="accent3">
                    <a:lumMod val="75000"/>
                  </a:schemeClr>
                </a:solidFill>
              </a:rPr>
              <a:t>Size.</a:t>
            </a:r>
            <a:endParaRPr lang="ru-RU" sz="3200" dirty="0"/>
          </a:p>
        </p:txBody>
      </p:sp>
    </p:spTree>
    <p:extLst>
      <p:ext uri="{BB962C8B-B14F-4D97-AF65-F5344CB8AC3E}">
        <p14:creationId xmlns:p14="http://schemas.microsoft.com/office/powerpoint/2010/main" val="139657836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3528" y="332656"/>
            <a:ext cx="2952328" cy="954107"/>
          </a:xfrm>
          <a:prstGeom prst="rect">
            <a:avLst/>
          </a:prstGeom>
        </p:spPr>
        <p:txBody>
          <a:bodyPr wrap="square">
            <a:spAutoFit/>
          </a:bodyPr>
          <a:lstStyle/>
          <a:p>
            <a:r>
              <a:rPr lang="en-US" sz="2800" b="1" dirty="0" err="1" smtClean="0">
                <a:solidFill>
                  <a:srgbClr val="003399"/>
                </a:solidFill>
              </a:rPr>
              <a:t>Kamyana</a:t>
            </a:r>
            <a:r>
              <a:rPr lang="en-US" sz="2800" b="1" dirty="0" smtClean="0">
                <a:solidFill>
                  <a:srgbClr val="003399"/>
                </a:solidFill>
              </a:rPr>
              <a:t> </a:t>
            </a:r>
            <a:r>
              <a:rPr lang="en-US" sz="2800" b="1" dirty="0" err="1" smtClean="0">
                <a:solidFill>
                  <a:srgbClr val="003399"/>
                </a:solidFill>
              </a:rPr>
              <a:t>Mohyla</a:t>
            </a:r>
            <a:r>
              <a:rPr lang="en-US" sz="2800" b="1" dirty="0" smtClean="0">
                <a:solidFill>
                  <a:srgbClr val="003399"/>
                </a:solidFill>
              </a:rPr>
              <a:t>.</a:t>
            </a:r>
          </a:p>
          <a:p>
            <a:r>
              <a:rPr lang="en-US" sz="2800" dirty="0" smtClean="0">
                <a:solidFill>
                  <a:srgbClr val="003399"/>
                </a:solidFill>
              </a:rPr>
              <a:t>History.</a:t>
            </a:r>
            <a:endParaRPr lang="ru-RU" sz="2800" dirty="0">
              <a:solidFill>
                <a:srgbClr val="003399"/>
              </a:solidFill>
            </a:endParaRPr>
          </a:p>
        </p:txBody>
      </p:sp>
      <p:sp>
        <p:nvSpPr>
          <p:cNvPr id="6" name="Прямоугольник 5"/>
          <p:cNvSpPr/>
          <p:nvPr/>
        </p:nvSpPr>
        <p:spPr>
          <a:xfrm>
            <a:off x="3419872" y="382013"/>
            <a:ext cx="5544616" cy="2677656"/>
          </a:xfrm>
          <a:prstGeom prst="rect">
            <a:avLst/>
          </a:prstGeom>
        </p:spPr>
        <p:txBody>
          <a:bodyPr wrap="square">
            <a:spAutoFit/>
          </a:bodyPr>
          <a:lstStyle/>
          <a:p>
            <a:r>
              <a:rPr lang="en-US" sz="2400" i="1" dirty="0" smtClean="0">
                <a:solidFill>
                  <a:srgbClr val="003399"/>
                </a:solidFill>
              </a:rPr>
              <a:t>The legend says that it resulted from a scuffle of two </a:t>
            </a:r>
            <a:r>
              <a:rPr lang="en-US" sz="2400" i="1" dirty="0" err="1" smtClean="0">
                <a:solidFill>
                  <a:srgbClr val="003399"/>
                </a:solidFill>
              </a:rPr>
              <a:t>baghaturs</a:t>
            </a:r>
            <a:r>
              <a:rPr lang="en-US" sz="2400" i="1" dirty="0" smtClean="0">
                <a:solidFill>
                  <a:srgbClr val="003399"/>
                </a:solidFill>
              </a:rPr>
              <a:t> who took turns throwing rocks at each other. In truth, the site had its origins in a sandbank of the Tethys Ocean. For a long time it was an island in the </a:t>
            </a:r>
            <a:r>
              <a:rPr lang="en-US" sz="2400" i="1" dirty="0" err="1" smtClean="0">
                <a:solidFill>
                  <a:srgbClr val="003399"/>
                </a:solidFill>
              </a:rPr>
              <a:t>Molochna</a:t>
            </a:r>
            <a:r>
              <a:rPr lang="en-US" sz="2400" i="1" dirty="0" smtClean="0">
                <a:solidFill>
                  <a:srgbClr val="003399"/>
                </a:solidFill>
              </a:rPr>
              <a:t> River, which has since been silted up and now flows a short distance to the west.</a:t>
            </a:r>
            <a:endParaRPr lang="ru-RU" sz="2400" i="1" dirty="0">
              <a:solidFill>
                <a:srgbClr val="003399"/>
              </a:solidFill>
            </a:endParaRPr>
          </a:p>
        </p:txBody>
      </p:sp>
    </p:spTree>
    <p:extLst>
      <p:ext uri="{BB962C8B-B14F-4D97-AF65-F5344CB8AC3E}">
        <p14:creationId xmlns:p14="http://schemas.microsoft.com/office/powerpoint/2010/main" val="12976677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3968" y="762004"/>
            <a:ext cx="4608512" cy="6155531"/>
          </a:xfrm>
          <a:prstGeom prst="rect">
            <a:avLst/>
          </a:prstGeom>
        </p:spPr>
        <p:txBody>
          <a:bodyPr wrap="square">
            <a:spAutoFit/>
          </a:bodyPr>
          <a:lstStyle/>
          <a:p>
            <a:pPr marL="285750" indent="-285750">
              <a:buFont typeface="Wingdings" pitchFamily="2" charset="2"/>
              <a:buChar char="§"/>
            </a:pPr>
            <a:r>
              <a:rPr lang="en-US" sz="2000" dirty="0" smtClean="0">
                <a:solidFill>
                  <a:schemeClr val="bg1"/>
                </a:solidFill>
              </a:rPr>
              <a:t>The first reference is from 1778. During the Russian-Turkish war, Suvorov was put there to protect the position of post road.</a:t>
            </a:r>
          </a:p>
          <a:p>
            <a:pPr marL="285750" indent="-285750">
              <a:buFont typeface="Wingdings" pitchFamily="2" charset="2"/>
              <a:buChar char="§"/>
            </a:pPr>
            <a:endParaRPr lang="en-US" sz="2000" dirty="0" smtClean="0">
              <a:solidFill>
                <a:schemeClr val="bg1"/>
              </a:solidFill>
            </a:endParaRPr>
          </a:p>
          <a:p>
            <a:pPr marL="285750" indent="-285750">
              <a:buFont typeface="Wingdings" pitchFamily="2" charset="2"/>
              <a:buChar char="§"/>
            </a:pPr>
            <a:r>
              <a:rPr lang="en-US" sz="2000" dirty="0" smtClean="0">
                <a:solidFill>
                  <a:schemeClr val="bg1"/>
                </a:solidFill>
              </a:rPr>
              <a:t>First researcher mentioning </a:t>
            </a:r>
            <a:r>
              <a:rPr lang="en-US" sz="2000" dirty="0" err="1" smtClean="0">
                <a:solidFill>
                  <a:schemeClr val="bg1"/>
                </a:solidFill>
              </a:rPr>
              <a:t>Kamyana</a:t>
            </a:r>
            <a:r>
              <a:rPr lang="en-US" sz="2000" dirty="0" smtClean="0">
                <a:solidFill>
                  <a:schemeClr val="bg1"/>
                </a:solidFill>
              </a:rPr>
              <a:t> </a:t>
            </a:r>
            <a:r>
              <a:rPr lang="en-US" sz="2000" dirty="0" err="1" smtClean="0">
                <a:solidFill>
                  <a:schemeClr val="bg1"/>
                </a:solidFill>
              </a:rPr>
              <a:t>Mohyla</a:t>
            </a:r>
            <a:r>
              <a:rPr lang="en-US" sz="2000" dirty="0" smtClean="0">
                <a:solidFill>
                  <a:schemeClr val="bg1"/>
                </a:solidFill>
              </a:rPr>
              <a:t>, was Peter </a:t>
            </a:r>
            <a:r>
              <a:rPr lang="en-US" sz="2000" dirty="0" err="1" smtClean="0">
                <a:solidFill>
                  <a:schemeClr val="bg1"/>
                </a:solidFill>
              </a:rPr>
              <a:t>Koppen</a:t>
            </a:r>
            <a:r>
              <a:rPr lang="en-US" sz="2000" dirty="0" smtClean="0">
                <a:solidFill>
                  <a:schemeClr val="bg1"/>
                </a:solidFill>
              </a:rPr>
              <a:t> in 1837.</a:t>
            </a:r>
          </a:p>
          <a:p>
            <a:pPr marL="285750" indent="-285750">
              <a:buFont typeface="Wingdings" pitchFamily="2" charset="2"/>
              <a:buChar char="§"/>
            </a:pPr>
            <a:endParaRPr lang="en-US" sz="2000" dirty="0" smtClean="0">
              <a:solidFill>
                <a:schemeClr val="bg1"/>
              </a:solidFill>
            </a:endParaRPr>
          </a:p>
          <a:p>
            <a:pPr marL="285750" indent="-285750">
              <a:buFont typeface="Wingdings" pitchFamily="2" charset="2"/>
              <a:buChar char="§"/>
            </a:pPr>
            <a:r>
              <a:rPr lang="en-US" sz="2000" dirty="0" smtClean="0">
                <a:solidFill>
                  <a:schemeClr val="bg1"/>
                </a:solidFill>
              </a:rPr>
              <a:t>Study sites began in 1889 by Nicholas </a:t>
            </a:r>
            <a:r>
              <a:rPr lang="en-US" sz="2000" dirty="0" err="1" smtClean="0">
                <a:solidFill>
                  <a:schemeClr val="bg1"/>
                </a:solidFill>
              </a:rPr>
              <a:t>Veselovsky</a:t>
            </a:r>
            <a:r>
              <a:rPr lang="en-US" sz="2000" dirty="0" smtClean="0">
                <a:solidFill>
                  <a:schemeClr val="bg1"/>
                </a:solidFill>
              </a:rPr>
              <a:t>. He found "stone mound," suggested that an artificial structure.</a:t>
            </a:r>
          </a:p>
          <a:p>
            <a:pPr marL="285750" indent="-285750">
              <a:buFont typeface="Wingdings" pitchFamily="2" charset="2"/>
              <a:buChar char="§"/>
            </a:pPr>
            <a:endParaRPr lang="en-US" sz="2000" dirty="0" smtClean="0">
              <a:solidFill>
                <a:schemeClr val="bg1"/>
              </a:solidFill>
              <a:effectLst/>
            </a:endParaRPr>
          </a:p>
          <a:p>
            <a:pPr marL="285750" indent="-285750">
              <a:buFont typeface="Wingdings" pitchFamily="2" charset="2"/>
              <a:buChar char="§"/>
            </a:pPr>
            <a:r>
              <a:rPr lang="en-US" sz="2000" dirty="0" smtClean="0">
                <a:solidFill>
                  <a:schemeClr val="bg1"/>
                </a:solidFill>
                <a:effectLst/>
              </a:rPr>
              <a:t>From 1983 to 2006 research conducted by Boris </a:t>
            </a:r>
            <a:r>
              <a:rPr lang="en-US" sz="2000" dirty="0" err="1" smtClean="0">
                <a:solidFill>
                  <a:schemeClr val="bg1"/>
                </a:solidFill>
                <a:effectLst/>
              </a:rPr>
              <a:t>Mikhailov</a:t>
            </a:r>
            <a:r>
              <a:rPr lang="en-US" sz="2000" dirty="0" smtClean="0">
                <a:solidFill>
                  <a:schemeClr val="bg1"/>
                </a:solidFill>
                <a:effectLst/>
              </a:rPr>
              <a:t>. Scientists have discovered 65 grottoes and caves, the ceilings are found several thousand rare rock images.</a:t>
            </a:r>
          </a:p>
          <a:p>
            <a:pPr marL="285750" indent="-285750">
              <a:buFont typeface="Wingdings" pitchFamily="2" charset="2"/>
              <a:buChar char="§"/>
            </a:pPr>
            <a:endParaRPr lang="en-US" dirty="0">
              <a:solidFill>
                <a:schemeClr val="bg1"/>
              </a:solidFill>
            </a:endParaRPr>
          </a:p>
          <a:p>
            <a:pPr marL="285750" indent="-285750">
              <a:buFont typeface="Wingdings" pitchFamily="2" charset="2"/>
              <a:buChar char="§"/>
            </a:pPr>
            <a:endParaRPr lang="en-US" dirty="0" smtClean="0">
              <a:solidFill>
                <a:schemeClr val="bg1"/>
              </a:solidFill>
              <a:effectLst/>
            </a:endParaRPr>
          </a:p>
          <a:p>
            <a:endParaRPr lang="ru-RU" dirty="0"/>
          </a:p>
        </p:txBody>
      </p:sp>
      <p:sp>
        <p:nvSpPr>
          <p:cNvPr id="3" name="Прямоугольник 2"/>
          <p:cNvSpPr/>
          <p:nvPr/>
        </p:nvSpPr>
        <p:spPr>
          <a:xfrm>
            <a:off x="683568" y="188640"/>
            <a:ext cx="3600400" cy="954107"/>
          </a:xfrm>
          <a:prstGeom prst="rect">
            <a:avLst/>
          </a:prstGeom>
        </p:spPr>
        <p:txBody>
          <a:bodyPr wrap="square">
            <a:spAutoFit/>
          </a:bodyPr>
          <a:lstStyle/>
          <a:p>
            <a:r>
              <a:rPr lang="en-US" sz="2800" b="1" dirty="0" err="1" smtClean="0">
                <a:solidFill>
                  <a:schemeClr val="bg1"/>
                </a:solidFill>
              </a:rPr>
              <a:t>Kamyana</a:t>
            </a:r>
            <a:r>
              <a:rPr lang="en-US" sz="2800" b="1" dirty="0" smtClean="0">
                <a:solidFill>
                  <a:schemeClr val="bg1"/>
                </a:solidFill>
              </a:rPr>
              <a:t> </a:t>
            </a:r>
            <a:r>
              <a:rPr lang="en-US" sz="2800" b="1" dirty="0" err="1" smtClean="0">
                <a:solidFill>
                  <a:schemeClr val="bg1"/>
                </a:solidFill>
              </a:rPr>
              <a:t>Mohyla</a:t>
            </a:r>
            <a:r>
              <a:rPr lang="en-US" sz="2800" dirty="0" smtClean="0">
                <a:solidFill>
                  <a:schemeClr val="bg1"/>
                </a:solidFill>
              </a:rPr>
              <a:t>. History.</a:t>
            </a:r>
            <a:endParaRPr lang="ru-RU" sz="2800" dirty="0">
              <a:solidFill>
                <a:schemeClr val="bg1"/>
              </a:solidFill>
            </a:endParaRPr>
          </a:p>
        </p:txBody>
      </p:sp>
      <p:pic>
        <p:nvPicPr>
          <p:cNvPr id="5122" name="Picture 2" descr="File:Kamenn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42747"/>
            <a:ext cx="3604562" cy="4806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547471"/>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334" y="0"/>
            <a:ext cx="8229600" cy="778098"/>
          </a:xfrm>
        </p:spPr>
        <p:txBody>
          <a:bodyPr>
            <a:normAutofit/>
          </a:bodyPr>
          <a:lstStyle/>
          <a:p>
            <a:pPr algn="ctr"/>
            <a:r>
              <a:rPr lang="en-US" sz="4000" dirty="0">
                <a:solidFill>
                  <a:schemeClr val="accent3">
                    <a:lumMod val="75000"/>
                  </a:schemeClr>
                </a:solidFill>
              </a:rPr>
              <a:t>Petroglyphs (rock </a:t>
            </a:r>
            <a:r>
              <a:rPr lang="en-US" sz="4000" dirty="0" smtClean="0">
                <a:solidFill>
                  <a:schemeClr val="accent3">
                    <a:lumMod val="75000"/>
                  </a:schemeClr>
                </a:solidFill>
              </a:rPr>
              <a:t>images):</a:t>
            </a:r>
            <a:endParaRPr lang="ru-RU" sz="4000" dirty="0">
              <a:solidFill>
                <a:schemeClr val="accent3">
                  <a:lumMod val="75000"/>
                </a:schemeClr>
              </a:solidFill>
            </a:endParaRPr>
          </a:p>
        </p:txBody>
      </p:sp>
      <p:pic>
        <p:nvPicPr>
          <p:cNvPr id="4098" name="Picture 2" descr="&amp;Fcy;&amp;acy;&amp;jcy;&amp;lcy;:KM-Gallery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53986"/>
            <a:ext cx="2880320" cy="2376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amp;Fcy;&amp;acy;&amp;jcy;&amp;lcy;:KM-Gallery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78" y="1052736"/>
            <a:ext cx="2728717" cy="2585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amp;Fcy;&amp;acy;&amp;jcy;&amp;lcy;:KM-Gallery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770515"/>
            <a:ext cx="2880320" cy="2251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amp;Fcy;&amp;acy;&amp;jcy;&amp;lcy;:KM-Gallery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384" y="953986"/>
            <a:ext cx="2346513" cy="223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0" name="Picture 14" descr="&amp;Fcy;&amp;acy;&amp;jcy;&amp;lcy;:Kammogila ry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3638388"/>
            <a:ext cx="2438400" cy="244683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amp;Fcy;&amp;acy;&amp;jcy;&amp;lcy;:Petroglify KM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5705" y="3911137"/>
            <a:ext cx="3121062" cy="231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101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149080"/>
            <a:ext cx="4032448" cy="576064"/>
          </a:xfrm>
        </p:spPr>
        <p:txBody>
          <a:bodyPr>
            <a:noAutofit/>
          </a:bodyPr>
          <a:lstStyle/>
          <a:p>
            <a:r>
              <a:rPr lang="en-US" sz="2800" dirty="0" err="1">
                <a:solidFill>
                  <a:schemeClr val="accent3">
                    <a:lumMod val="75000"/>
                  </a:schemeClr>
                </a:solidFill>
              </a:rPr>
              <a:t>Kamyana</a:t>
            </a:r>
            <a:r>
              <a:rPr lang="en-US" sz="2800" dirty="0">
                <a:solidFill>
                  <a:schemeClr val="accent3">
                    <a:lumMod val="75000"/>
                  </a:schemeClr>
                </a:solidFill>
              </a:rPr>
              <a:t> </a:t>
            </a:r>
            <a:r>
              <a:rPr lang="en-US" sz="2800" dirty="0" err="1">
                <a:solidFill>
                  <a:schemeClr val="accent3">
                    <a:lumMod val="75000"/>
                  </a:schemeClr>
                </a:solidFill>
              </a:rPr>
              <a:t>Mohyla</a:t>
            </a:r>
            <a:r>
              <a:rPr lang="en-US" sz="2800" dirty="0">
                <a:solidFill>
                  <a:schemeClr val="accent3">
                    <a:lumMod val="75000"/>
                  </a:schemeClr>
                </a:solidFill>
              </a:rPr>
              <a:t>.</a:t>
            </a:r>
            <a:endParaRPr lang="ru-RU" sz="2800" dirty="0"/>
          </a:p>
        </p:txBody>
      </p:sp>
      <p:sp>
        <p:nvSpPr>
          <p:cNvPr id="3" name="Текст 2"/>
          <p:cNvSpPr>
            <a:spLocks noGrp="1"/>
          </p:cNvSpPr>
          <p:nvPr>
            <p:ph type="body" idx="1"/>
          </p:nvPr>
        </p:nvSpPr>
        <p:spPr>
          <a:xfrm>
            <a:off x="107504" y="4653136"/>
            <a:ext cx="8511480" cy="1512168"/>
          </a:xfrm>
        </p:spPr>
        <p:txBody>
          <a:bodyPr>
            <a:normAutofit fontScale="92500" lnSpcReduction="10000"/>
          </a:bodyPr>
          <a:lstStyle/>
          <a:p>
            <a:r>
              <a:rPr lang="en-US" dirty="0"/>
              <a:t>Nowadays </a:t>
            </a:r>
            <a:r>
              <a:rPr lang="en-US" dirty="0" err="1">
                <a:solidFill>
                  <a:schemeClr val="bg1"/>
                </a:solidFill>
              </a:rPr>
              <a:t>Kamyana</a:t>
            </a:r>
            <a:r>
              <a:rPr lang="en-US" dirty="0">
                <a:solidFill>
                  <a:schemeClr val="bg1"/>
                </a:solidFill>
              </a:rPr>
              <a:t> </a:t>
            </a:r>
            <a:r>
              <a:rPr lang="en-US" dirty="0" err="1" smtClean="0">
                <a:solidFill>
                  <a:schemeClr val="bg1"/>
                </a:solidFill>
              </a:rPr>
              <a:t>Mohyla</a:t>
            </a:r>
            <a:r>
              <a:rPr lang="en-US" dirty="0">
                <a:solidFill>
                  <a:schemeClr val="bg1"/>
                </a:solidFill>
              </a:rPr>
              <a:t> </a:t>
            </a:r>
            <a:r>
              <a:rPr lang="en-US" dirty="0" smtClean="0"/>
              <a:t>became </a:t>
            </a:r>
            <a:r>
              <a:rPr lang="en-US" dirty="0"/>
              <a:t>a place of mass tourism, here come from different parts of the country and from abroad, many fans of the "antiquity." From the north there is building of the museum  "Prehistoric Art Stone Grave", which contains unique exhibits of the history of the inhabitants of the southern steppes from the late Paleolithic to the Bronze Age and the Middle Ages.</a:t>
            </a:r>
            <a:endParaRPr lang="ru-RU" dirty="0"/>
          </a:p>
        </p:txBody>
      </p:sp>
      <p:pic>
        <p:nvPicPr>
          <p:cNvPr id="6146" name="Picture 2" descr="http://ua.stonegrave.org/images/phocagallery/thumbs/phoca_thumb_l_dsc_1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73" y="251717"/>
            <a:ext cx="5195507" cy="3609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http://ua.stonegrave.org/images/phocagallery/thumbs/phoca_thumb_l_dsc_10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51717"/>
            <a:ext cx="3600400" cy="3609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123747"/>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0791" y="42284"/>
            <a:ext cx="8568952" cy="769441"/>
          </a:xfrm>
          <a:prstGeom prst="rect">
            <a:avLst/>
          </a:prstGeom>
        </p:spPr>
        <p:txBody>
          <a:bodyPr wrap="square">
            <a:spAutoFit/>
          </a:bodyPr>
          <a:lstStyle/>
          <a:p>
            <a:pPr algn="ctr"/>
            <a:r>
              <a:rPr lang="en-US" sz="4400" b="1" dirty="0" smtClean="0"/>
              <a:t>Gallery.</a:t>
            </a:r>
            <a:endParaRPr lang="ru-RU" sz="4400" b="1" dirty="0"/>
          </a:p>
        </p:txBody>
      </p:sp>
      <p:pic>
        <p:nvPicPr>
          <p:cNvPr id="7176" name="Picture 8" descr="http://ua.stonegrave.org/images/phocagallery/thumbs/phoca_thumb_l_dsc_19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267" y="837827"/>
            <a:ext cx="4100941" cy="2969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8" name="Picture 10" descr="http://ua.stonegrave.org/images/phocagallery/thumbs/phoca_thumb_l_dsc_18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284984"/>
            <a:ext cx="4729789" cy="3211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http://ua.stonegrave.org/images/phocagallery/thumbs/phoca_thumb_l_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00" y="1030089"/>
            <a:ext cx="4114786" cy="2777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61105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Паркет">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Обычная">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ркет">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191</TotalTime>
  <Words>348</Words>
  <Application>Microsoft Office PowerPoint</Application>
  <PresentationFormat>Экран (4:3)</PresentationFormat>
  <Paragraphs>34</Paragraphs>
  <Slides>11</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Паркет</vt:lpstr>
      <vt:lpstr>Kamyana Mohyla.</vt:lpstr>
      <vt:lpstr>Plan.</vt:lpstr>
      <vt:lpstr>Kamyana Mohyla. Location.</vt:lpstr>
      <vt:lpstr>Презентация PowerPoint</vt:lpstr>
      <vt:lpstr>Презентация PowerPoint</vt:lpstr>
      <vt:lpstr>Презентация PowerPoint</vt:lpstr>
      <vt:lpstr>Petroglyphs (rock images):</vt:lpstr>
      <vt:lpstr>Kamyana Mohyla.</vt:lpstr>
      <vt:lpstr>Презентация PowerPoint</vt:lpstr>
      <vt:lpstr>Kamyana Mohyla.</vt:lpstr>
      <vt:lpstr>Презентация PowerPoint</vt:lpstr>
    </vt:vector>
  </TitlesOfParts>
  <Company>Krokoz™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Лілічка</dc:creator>
  <cp:lastModifiedBy>School 3</cp:lastModifiedBy>
  <cp:revision>20</cp:revision>
  <dcterms:created xsi:type="dcterms:W3CDTF">2013-03-03T10:19:22Z</dcterms:created>
  <dcterms:modified xsi:type="dcterms:W3CDTF">2017-02-13T19:52:48Z</dcterms:modified>
</cp:coreProperties>
</file>