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57" r:id="rId6"/>
    <p:sldId id="270" r:id="rId7"/>
    <p:sldId id="264" r:id="rId8"/>
    <p:sldId id="265" r:id="rId9"/>
    <p:sldId id="258" r:id="rId10"/>
    <p:sldId id="259" r:id="rId11"/>
    <p:sldId id="260" r:id="rId12"/>
    <p:sldId id="262" r:id="rId13"/>
    <p:sldId id="263"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4660"/>
  </p:normalViewPr>
  <p:slideViewPr>
    <p:cSldViewPr>
      <p:cViewPr>
        <p:scale>
          <a:sx n="66" d="100"/>
          <a:sy n="66" d="100"/>
        </p:scale>
        <p:origin x="-17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1D80B53D-C166-4AB2-8B9F-BFF5D458ED14}" type="datetimeFigureOut">
              <a:rPr lang="uk-UA" smtClean="0"/>
              <a:t>14.02.2017</a:t>
            </a:fld>
            <a:endParaRPr lang="uk-UA"/>
          </a:p>
        </p:txBody>
      </p:sp>
      <p:sp>
        <p:nvSpPr>
          <p:cNvPr id="5" name="Footer Placeholder 4"/>
          <p:cNvSpPr>
            <a:spLocks noGrp="1"/>
          </p:cNvSpPr>
          <p:nvPr>
            <p:ph type="ftr" sz="quarter" idx="11"/>
          </p:nvPr>
        </p:nvSpPr>
        <p:spPr bwMode="white"/>
        <p:txBody>
          <a:bodyPr/>
          <a:lstStyle/>
          <a:p>
            <a:endParaRPr lang="uk-UA"/>
          </a:p>
        </p:txBody>
      </p:sp>
      <p:sp>
        <p:nvSpPr>
          <p:cNvPr id="6" name="Slide Number Placeholder 5"/>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D80B53D-C166-4AB2-8B9F-BFF5D458ED14}" type="datetimeFigureOut">
              <a:rPr lang="uk-UA" smtClean="0"/>
              <a:t>14.02.2017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0B53D-C166-4AB2-8B9F-BFF5D458ED14}" type="datetimeFigureOut">
              <a:rPr lang="uk-UA" smtClean="0"/>
              <a:t>14.02.2017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0B53D-C166-4AB2-8B9F-BFF5D458ED14}" type="datetimeFigureOut">
              <a:rPr lang="uk-UA" smtClean="0"/>
              <a:t>14.02.2017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C40E1D1-AF73-4AF2-90B5-827AFCCC4852}" type="slidenum">
              <a:rPr lang="uk-UA" smtClean="0"/>
              <a:t>‹#›</a:t>
            </a:fld>
            <a:endParaRPr lang="uk-U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0B53D-C166-4AB2-8B9F-BFF5D458ED14}" type="datetimeFigureOut">
              <a:rPr lang="uk-UA" smtClean="0"/>
              <a:t>14.02.2017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C40E1D1-AF73-4AF2-90B5-827AFCCC4852}"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D80B53D-C166-4AB2-8B9F-BFF5D458ED14}" type="datetimeFigureOut">
              <a:rPr lang="uk-UA" smtClean="0"/>
              <a:t>14.02.2017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C40E1D1-AF73-4AF2-90B5-827AFCCC4852}" type="slidenum">
              <a:rPr lang="uk-UA" smtClean="0"/>
              <a:t>‹#›</a:t>
            </a:fld>
            <a:endParaRPr lang="uk-UA"/>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D80B53D-C166-4AB2-8B9F-BFF5D458ED14}" type="datetimeFigureOut">
              <a:rPr lang="uk-UA" smtClean="0"/>
              <a:t>14.02.2017</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D80B53D-C166-4AB2-8B9F-BFF5D458ED14}" type="datetimeFigureOut">
              <a:rPr lang="uk-UA" smtClean="0"/>
              <a:t>14.02.2017</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C40E1D1-AF73-4AF2-90B5-827AFCCC4852}" type="slidenum">
              <a:rPr lang="uk-UA" smtClean="0"/>
              <a:t>‹#›</a:t>
            </a:fld>
            <a:endParaRPr lang="uk-U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0B53D-C166-4AB2-8B9F-BFF5D458ED14}" type="datetimeFigureOut">
              <a:rPr lang="uk-UA" smtClean="0"/>
              <a:t>14.02.2017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0B53D-C166-4AB2-8B9F-BFF5D458ED14}" type="datetimeFigureOut">
              <a:rPr lang="uk-UA" smtClean="0"/>
              <a:t>14.02.2017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C40E1D1-AF73-4AF2-90B5-827AFCCC4852}" type="slidenum">
              <a:rPr lang="uk-UA" smtClean="0"/>
              <a:t>‹#›</a:t>
            </a:fld>
            <a:endParaRPr lang="uk-UA"/>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0B53D-C166-4AB2-8B9F-BFF5D458ED14}" type="datetimeFigureOut">
              <a:rPr lang="uk-UA" smtClean="0"/>
              <a:t>14.02.2017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C40E1D1-AF73-4AF2-90B5-827AFCCC4852}"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0B53D-C166-4AB2-8B9F-BFF5D458ED14}" type="datetimeFigureOut">
              <a:rPr lang="uk-UA" smtClean="0"/>
              <a:t>14.02.2017</a:t>
            </a:fld>
            <a:endParaRPr lang="uk-U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uk-U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C40E1D1-AF73-4AF2-90B5-827AFCCC4852}"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204864"/>
            <a:ext cx="7772400" cy="1368152"/>
          </a:xfrm>
        </p:spPr>
        <p:txBody>
          <a:bodyPr>
            <a:normAutofit/>
          </a:bodyPr>
          <a:lstStyle/>
          <a:p>
            <a:r>
              <a:rPr lang="en-US" dirty="0" err="1" smtClean="0"/>
              <a:t>Sofiyvka</a:t>
            </a:r>
            <a:endParaRPr lang="uk-UA" dirty="0"/>
          </a:p>
        </p:txBody>
      </p:sp>
      <p:sp>
        <p:nvSpPr>
          <p:cNvPr id="3" name="Подзаголовок 2"/>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428955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124744"/>
            <a:ext cx="6768752" cy="4536504"/>
          </a:xfrm>
        </p:spPr>
      </p:pic>
    </p:spTree>
    <p:extLst>
      <p:ext uri="{BB962C8B-B14F-4D97-AF65-F5344CB8AC3E}">
        <p14:creationId xmlns:p14="http://schemas.microsoft.com/office/powerpoint/2010/main" val="26279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7772400" y="1295400"/>
            <a:ext cx="616024" cy="685800"/>
          </a:xfrm>
        </p:spPr>
        <p:txBody>
          <a:bodyPr/>
          <a:lstStyle/>
          <a:p>
            <a:endParaRPr lang="uk-UA" dirty="0"/>
          </a:p>
        </p:txBody>
      </p:sp>
      <p:sp>
        <p:nvSpPr>
          <p:cNvPr id="3" name="Объект 2"/>
          <p:cNvSpPr>
            <a:spLocks noGrp="1"/>
          </p:cNvSpPr>
          <p:nvPr>
            <p:ph idx="1"/>
          </p:nvPr>
        </p:nvSpPr>
        <p:spPr>
          <a:xfrm>
            <a:off x="1187624" y="1124744"/>
            <a:ext cx="7056784" cy="4361657"/>
          </a:xfrm>
        </p:spPr>
        <p:txBody>
          <a:bodyPr>
            <a:normAutofit fontScale="70000" lnSpcReduction="20000"/>
          </a:bodyPr>
          <a:lstStyle/>
          <a:p>
            <a:r>
              <a:rPr lang="en-US" dirty="0"/>
              <a:t>The author of topographical and architectural design and construction manager of the park was designated a Polish military engineer Ludwig </a:t>
            </a:r>
            <a:r>
              <a:rPr lang="en-US" dirty="0" err="1"/>
              <a:t>Metzel</a:t>
            </a:r>
            <a:r>
              <a:rPr lang="en-US" dirty="0"/>
              <a:t> , and all work performed in the park directly fortress of </a:t>
            </a:r>
            <a:r>
              <a:rPr lang="en-US" dirty="0" err="1"/>
              <a:t>Uman</a:t>
            </a:r>
            <a:r>
              <a:rPr lang="en-US" dirty="0"/>
              <a:t> .</a:t>
            </a:r>
          </a:p>
          <a:p>
            <a:r>
              <a:rPr lang="en-US" dirty="0"/>
              <a:t>The park was created in an almost treeless terrain , divided river </a:t>
            </a:r>
            <a:r>
              <a:rPr lang="en-US" dirty="0" err="1"/>
              <a:t>Kamenka</a:t>
            </a:r>
            <a:r>
              <a:rPr lang="en-US" dirty="0"/>
              <a:t> , beams and canyons that cut into the granite, often come to the surface . When you create a terrain park skillfully used , but not to the plan . In the process of completing the work in some areas have been planted with local and exotic trees and shrubs , but then constructed the first architectural structures and set up the decorations in the form of sculptures , mostly antique .</a:t>
            </a:r>
          </a:p>
          <a:p>
            <a:r>
              <a:rPr lang="en-US" dirty="0"/>
              <a:t>The main entrance to the park</a:t>
            </a:r>
          </a:p>
          <a:p>
            <a:r>
              <a:rPr lang="en-US" dirty="0"/>
              <a:t>Main composition of the park runs along the bed of the </a:t>
            </a:r>
            <a:r>
              <a:rPr lang="en-US" dirty="0" err="1"/>
              <a:t>Kamenka</a:t>
            </a:r>
            <a:r>
              <a:rPr lang="en-US" dirty="0"/>
              <a:t> where built a number of independent pools and ponds : Upper - more than 8 hectares, lower - about 1.5 hectares , and others, waterfalls (one of them 14 meters tall) , gateways , waterfalls , underground river Acheron ( length 224 m ) .</a:t>
            </a:r>
          </a:p>
          <a:p>
            <a:r>
              <a:rPr lang="en-US" dirty="0"/>
              <a:t>The park is decorated with rocks ( </a:t>
            </a:r>
            <a:r>
              <a:rPr lang="en-US" dirty="0" err="1"/>
              <a:t>Lefkadiaki</a:t>
            </a:r>
            <a:r>
              <a:rPr lang="en-US" dirty="0"/>
              <a:t> , </a:t>
            </a:r>
            <a:r>
              <a:rPr lang="en-US" dirty="0" err="1"/>
              <a:t>Tarpeian</a:t>
            </a:r>
            <a:r>
              <a:rPr lang="en-US" dirty="0"/>
              <a:t> ) , caves ( Venus, " nut ", " fear and doubt" ) promo ( Flora , Pink ) , gazebo , sculpture.</a:t>
            </a:r>
            <a:endParaRPr lang="uk-UA" dirty="0"/>
          </a:p>
        </p:txBody>
      </p:sp>
    </p:spTree>
    <p:extLst>
      <p:ext uri="{BB962C8B-B14F-4D97-AF65-F5344CB8AC3E}">
        <p14:creationId xmlns:p14="http://schemas.microsoft.com/office/powerpoint/2010/main" val="352316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6768752" cy="4217640"/>
          </a:xfrm>
        </p:spPr>
      </p:pic>
    </p:spTree>
    <p:extLst>
      <p:ext uri="{BB962C8B-B14F-4D97-AF65-F5344CB8AC3E}">
        <p14:creationId xmlns:p14="http://schemas.microsoft.com/office/powerpoint/2010/main" val="256397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276872"/>
            <a:ext cx="6400800" cy="1080120"/>
          </a:xfrm>
        </p:spPr>
        <p:txBody>
          <a:bodyPr/>
          <a:lstStyle/>
          <a:p>
            <a:r>
              <a:rPr lang="en-US" dirty="0" smtClean="0"/>
              <a:t>The end</a:t>
            </a:r>
            <a:endParaRPr lang="uk-UA" dirty="0"/>
          </a:p>
        </p:txBody>
      </p:sp>
      <p:sp>
        <p:nvSpPr>
          <p:cNvPr id="3" name="Объект 2"/>
          <p:cNvSpPr>
            <a:spLocks noGrp="1"/>
          </p:cNvSpPr>
          <p:nvPr>
            <p:ph idx="1"/>
          </p:nvPr>
        </p:nvSpPr>
        <p:spPr>
          <a:xfrm>
            <a:off x="9252520" y="1700808"/>
            <a:ext cx="144016" cy="3048001"/>
          </a:xfrm>
        </p:spPr>
        <p:txBody>
          <a:bodyPr/>
          <a:lstStyle/>
          <a:p>
            <a:endParaRPr lang="uk-UA"/>
          </a:p>
        </p:txBody>
      </p:sp>
    </p:spTree>
    <p:extLst>
      <p:ext uri="{BB962C8B-B14F-4D97-AF65-F5344CB8AC3E}">
        <p14:creationId xmlns:p14="http://schemas.microsoft.com/office/powerpoint/2010/main" val="251857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a:r>
              <a:rPr lang="en-US" b="1" dirty="0" smtClean="0"/>
              <a:t>          </a:t>
            </a:r>
            <a:r>
              <a:rPr lang="en-US" b="1" dirty="0" err="1" smtClean="0"/>
              <a:t>Sofiyivsky</a:t>
            </a:r>
            <a:r>
              <a:rPr lang="en-US" b="1" dirty="0" smtClean="0"/>
              <a:t> PARK </a:t>
            </a:r>
            <a:r>
              <a:rPr lang="en-US" sz="5400" b="1" dirty="0" smtClean="0"/>
              <a:t>PARK</a:t>
            </a:r>
            <a:r>
              <a:rPr lang="en-US" sz="5400" b="1" dirty="0" smtClean="0"/>
              <a:t> </a:t>
            </a:r>
            <a:r>
              <a:rPr lang="en-US" sz="5400" b="1" dirty="0" smtClean="0"/>
              <a:t>Park</a:t>
            </a:r>
            <a:r>
              <a:rPr lang="en-US" sz="3200" b="1" dirty="0" smtClean="0"/>
              <a:t/>
            </a:r>
            <a:br>
              <a:rPr lang="en-US" sz="3200" b="1" dirty="0" smtClean="0"/>
            </a:br>
            <a:endParaRPr lang="ru-RU" sz="32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C:\Documents and Settings\user\Рабочий стол\1.JPG"/>
          <p:cNvPicPr>
            <a:picLocks noChangeAspect="1" noChangeArrowheads="1"/>
          </p:cNvPicPr>
          <p:nvPr/>
        </p:nvPicPr>
        <p:blipFill>
          <a:blip r:embed="rId2"/>
          <a:srcRect/>
          <a:stretch>
            <a:fillRect/>
          </a:stretch>
        </p:blipFill>
        <p:spPr bwMode="auto">
          <a:xfrm>
            <a:off x="1000100" y="1785926"/>
            <a:ext cx="8143900" cy="5072074"/>
          </a:xfrm>
          <a:prstGeom prst="rect">
            <a:avLst/>
          </a:prstGeom>
          <a:noFill/>
        </p:spPr>
      </p:pic>
    </p:spTree>
    <p:extLst>
      <p:ext uri="{BB962C8B-B14F-4D97-AF65-F5344CB8AC3E}">
        <p14:creationId xmlns:p14="http://schemas.microsoft.com/office/powerpoint/2010/main" val="41263837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4320"/>
            <a:ext cx="3714776" cy="5726448"/>
          </a:xfrm>
        </p:spPr>
        <p:txBody>
          <a:bodyPr>
            <a:noAutofit/>
          </a:bodyPr>
          <a:lstStyle/>
          <a:p>
            <a:r>
              <a:rPr lang="en-US" sz="1600" dirty="0" smtClean="0"/>
              <a:t>The park is located in the northern part of the </a:t>
            </a:r>
            <a:r>
              <a:rPr lang="en-US" sz="1600" dirty="0" err="1" smtClean="0"/>
              <a:t>Uman</a:t>
            </a:r>
            <a:r>
              <a:rPr lang="en-US" sz="1600" dirty="0" smtClean="0"/>
              <a:t> city, near the river </a:t>
            </a:r>
            <a:r>
              <a:rPr lang="en-US" sz="1600" dirty="0" err="1" smtClean="0"/>
              <a:t>Kamianka</a:t>
            </a:r>
            <a:r>
              <a:rPr lang="en-US" sz="1600" dirty="0" smtClean="0"/>
              <a:t>. Some areas of the park are reminiscent of an English garden. Today the park is a popular recreational spot, annually visited by 500 000 visitors.</a:t>
            </a:r>
            <a:br>
              <a:rPr lang="en-US" sz="1600" dirty="0" smtClean="0"/>
            </a:br>
            <a:r>
              <a:rPr lang="en-US" sz="1600" dirty="0" err="1" smtClean="0"/>
              <a:t>Sofiyivka</a:t>
            </a:r>
            <a:r>
              <a:rPr lang="en-US" sz="1600" dirty="0" smtClean="0"/>
              <a:t> is a scenic landmark of the world gardening design at the beginning of 19th century. The park accounts for over 2,000 types of trees and brush (local </a:t>
            </a:r>
            <a:r>
              <a:rPr lang="en-US" sz="1600" dirty="0" smtClean="0"/>
              <a:t>an</a:t>
            </a:r>
            <a:br>
              <a:rPr lang="en-US" sz="1600" dirty="0" smtClean="0"/>
            </a:br>
            <a:r>
              <a:rPr lang="en-US" sz="1800" dirty="0" smtClean="0"/>
              <a:t>exotic</a:t>
            </a:r>
            <a:r>
              <a:rPr lang="en-US" sz="2000" dirty="0" smtClean="0"/>
              <a:t>)</a:t>
            </a:r>
            <a:endParaRPr lang="ru-RU" sz="2000" dirty="0"/>
          </a:p>
        </p:txBody>
      </p:sp>
      <p:pic>
        <p:nvPicPr>
          <p:cNvPr id="3" name="Picture 2" descr="C:\Documents and Settings\user\Рабочий стол\2.JPG"/>
          <p:cNvPicPr>
            <a:picLocks noChangeAspect="1" noChangeArrowheads="1"/>
          </p:cNvPicPr>
          <p:nvPr/>
        </p:nvPicPr>
        <p:blipFill>
          <a:blip r:embed="rId2"/>
          <a:srcRect/>
          <a:stretch>
            <a:fillRect/>
          </a:stretch>
        </p:blipFill>
        <p:spPr bwMode="auto">
          <a:xfrm>
            <a:off x="4429124" y="785794"/>
            <a:ext cx="4421190" cy="5214974"/>
          </a:xfrm>
          <a:prstGeom prst="rect">
            <a:avLst/>
          </a:prstGeom>
          <a:noFill/>
        </p:spPr>
      </p:pic>
    </p:spTree>
    <p:extLst>
      <p:ext uri="{BB962C8B-B14F-4D97-AF65-F5344CB8AC3E}">
        <p14:creationId xmlns:p14="http://schemas.microsoft.com/office/powerpoint/2010/main" val="23163253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0"/>
            <a:ext cx="7406640" cy="642918"/>
          </a:xfrm>
        </p:spPr>
        <p:txBody>
          <a:bodyPr>
            <a:normAutofit/>
          </a:bodyPr>
          <a:lstStyle/>
          <a:p>
            <a:endParaRPr lang="ru-RU" dirty="0"/>
          </a:p>
        </p:txBody>
      </p:sp>
      <p:sp>
        <p:nvSpPr>
          <p:cNvPr id="3" name="Подзаголовок 2"/>
          <p:cNvSpPr>
            <a:spLocks noGrp="1"/>
          </p:cNvSpPr>
          <p:nvPr>
            <p:ph type="subTitle" idx="1"/>
          </p:nvPr>
        </p:nvSpPr>
        <p:spPr>
          <a:xfrm>
            <a:off x="4064000" y="928670"/>
            <a:ext cx="4324424" cy="5524666"/>
          </a:xfrm>
        </p:spPr>
        <p:txBody>
          <a:bodyPr>
            <a:normAutofit/>
          </a:bodyPr>
          <a:lstStyle/>
          <a:p>
            <a:r>
              <a:rPr lang="en-US" sz="1600" dirty="0" smtClean="0"/>
              <a:t>Park begins with the main entrance on </a:t>
            </a:r>
            <a:r>
              <a:rPr lang="en-US" sz="1600" dirty="0" err="1" smtClean="0"/>
              <a:t>Sadovaya</a:t>
            </a:r>
            <a:r>
              <a:rPr lang="en-US" sz="1600" dirty="0" smtClean="0"/>
              <a:t> street. This is followed by a central walkway. Tower main entrance, built in 1850 - 1852 years, preserved to our time together with an entrance gate and the gate. Right at the entrance to the park, behind a wall of arborvitae was home History Museum Park. It was opened in September 1985. Now, from the place where it was a museum, overlooking the granite rocks and a small Lake Geneva - which appeared in the 30-ies of XX century. Before Flora Pavilion, right, the source - "Silver springs." Making it done in the ancient style. Alley ends Pavilion of Flora. When considering the Pavilion of Flor</a:t>
            </a:r>
            <a:r>
              <a:rPr lang="en-US" dirty="0" smtClean="0"/>
              <a:t>a looks stylish thanks to its precise </a:t>
            </a:r>
            <a:r>
              <a:rPr lang="en-US" dirty="0" smtClean="0"/>
              <a:t>architectural</a:t>
            </a:r>
          </a:p>
          <a:p>
            <a:r>
              <a:rPr lang="en-US" dirty="0"/>
              <a:t> </a:t>
            </a:r>
            <a:r>
              <a:rPr lang="en-US" dirty="0" smtClean="0"/>
              <a:t>                                   </a:t>
            </a:r>
            <a:r>
              <a:rPr lang="en-US" dirty="0" smtClean="0"/>
              <a:t>forms</a:t>
            </a:r>
            <a:endParaRPr lang="ru-RU" dirty="0"/>
          </a:p>
        </p:txBody>
      </p:sp>
      <p:pic>
        <p:nvPicPr>
          <p:cNvPr id="5122" name="Picture 2" descr="C:\Documents and Settings\user\Рабочий стол\3.JPG"/>
          <p:cNvPicPr>
            <a:picLocks noChangeAspect="1" noChangeArrowheads="1"/>
          </p:cNvPicPr>
          <p:nvPr/>
        </p:nvPicPr>
        <p:blipFill>
          <a:blip r:embed="rId2"/>
          <a:srcRect/>
          <a:stretch>
            <a:fillRect/>
          </a:stretch>
        </p:blipFill>
        <p:spPr bwMode="auto">
          <a:xfrm>
            <a:off x="0" y="0"/>
            <a:ext cx="4064000" cy="2571768"/>
          </a:xfrm>
          <a:prstGeom prst="rect">
            <a:avLst/>
          </a:prstGeom>
          <a:noFill/>
        </p:spPr>
      </p:pic>
      <p:pic>
        <p:nvPicPr>
          <p:cNvPr id="5123" name="Picture 3" descr="C:\Documents and Settings\user\Рабочий стол\5.JPG"/>
          <p:cNvPicPr>
            <a:picLocks noChangeAspect="1" noChangeArrowheads="1"/>
          </p:cNvPicPr>
          <p:nvPr/>
        </p:nvPicPr>
        <p:blipFill>
          <a:blip r:embed="rId3"/>
          <a:srcRect/>
          <a:stretch>
            <a:fillRect/>
          </a:stretch>
        </p:blipFill>
        <p:spPr bwMode="auto">
          <a:xfrm>
            <a:off x="0" y="3214686"/>
            <a:ext cx="4019550" cy="3643314"/>
          </a:xfrm>
          <a:prstGeom prst="rect">
            <a:avLst/>
          </a:prstGeom>
          <a:noFill/>
        </p:spPr>
      </p:pic>
      <p:pic>
        <p:nvPicPr>
          <p:cNvPr id="5124" name="Picture 4" descr="C:\Documents and Settings\user\Рабочий стол\6.JPG"/>
          <p:cNvPicPr>
            <a:picLocks noChangeAspect="1" noChangeArrowheads="1"/>
          </p:cNvPicPr>
          <p:nvPr/>
        </p:nvPicPr>
        <p:blipFill>
          <a:blip r:embed="rId4"/>
          <a:srcRect/>
          <a:stretch>
            <a:fillRect/>
          </a:stretch>
        </p:blipFill>
        <p:spPr bwMode="auto">
          <a:xfrm>
            <a:off x="0" y="2357430"/>
            <a:ext cx="4064000" cy="2574925"/>
          </a:xfrm>
          <a:prstGeom prst="rect">
            <a:avLst/>
          </a:prstGeom>
          <a:noFill/>
        </p:spPr>
      </p:pic>
    </p:spTree>
    <p:extLst>
      <p:ext uri="{BB962C8B-B14F-4D97-AF65-F5344CB8AC3E}">
        <p14:creationId xmlns:p14="http://schemas.microsoft.com/office/powerpoint/2010/main" val="5590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plus(in)">
                                      <p:cBhvr>
                                        <p:cTn id="15" dur="2000"/>
                                        <p:tgtEl>
                                          <p:spTgt spid="5122"/>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checkerboard(across)">
                                      <p:cBhvr>
                                        <p:cTn id="19" dur="500"/>
                                        <p:tgtEl>
                                          <p:spTgt spid="5123"/>
                                        </p:tgtEl>
                                      </p:cBhvr>
                                    </p:animEffect>
                                  </p:childTnLst>
                                </p:cTn>
                              </p:par>
                            </p:childTnLst>
                          </p:cTn>
                        </p:par>
                        <p:par>
                          <p:cTn id="20" fill="hold">
                            <p:stCondLst>
                              <p:cond delay="6500"/>
                            </p:stCondLst>
                            <p:childTnLst>
                              <p:par>
                                <p:cTn id="21" presetID="4" presetClass="entr" presetSubtype="16" fill="hold" nodeType="after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box(in)">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00800" cy="504056"/>
          </a:xfrm>
        </p:spPr>
        <p:txBody>
          <a:bodyPr>
            <a:normAutofit fontScale="90000"/>
          </a:bodyPr>
          <a:lstStyle/>
          <a:p>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980728"/>
            <a:ext cx="4536504" cy="5040560"/>
          </a:xfrm>
        </p:spPr>
      </p:pic>
    </p:spTree>
    <p:extLst>
      <p:ext uri="{BB962C8B-B14F-4D97-AF65-F5344CB8AC3E}">
        <p14:creationId xmlns:p14="http://schemas.microsoft.com/office/powerpoint/2010/main" val="42666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432560" y="359898"/>
            <a:ext cx="7406640" cy="854524"/>
          </a:xfrm>
        </p:spPr>
        <p:txBody>
          <a:bodyPr>
            <a:normAutofit fontScale="90000"/>
          </a:bodyPr>
          <a:lstStyle/>
          <a:p>
            <a:r>
              <a:rPr lang="en-US" dirty="0" smtClean="0"/>
              <a:t>              </a:t>
            </a:r>
            <a:r>
              <a:rPr lang="en-US" sz="8000" dirty="0" smtClean="0"/>
              <a:t>History</a:t>
            </a:r>
            <a:endParaRPr lang="ru-RU" sz="8000" dirty="0"/>
          </a:p>
        </p:txBody>
      </p:sp>
      <p:sp>
        <p:nvSpPr>
          <p:cNvPr id="6" name="Подзаголовок 5"/>
          <p:cNvSpPr>
            <a:spLocks noGrp="1"/>
          </p:cNvSpPr>
          <p:nvPr>
            <p:ph type="subTitle" idx="1"/>
          </p:nvPr>
        </p:nvSpPr>
        <p:spPr>
          <a:xfrm>
            <a:off x="5786446" y="1357298"/>
            <a:ext cx="2529970" cy="5500702"/>
          </a:xfrm>
        </p:spPr>
        <p:txBody>
          <a:bodyPr>
            <a:normAutofit/>
          </a:bodyPr>
          <a:lstStyle/>
          <a:p>
            <a:r>
              <a:rPr lang="en-US" sz="1600" dirty="0" smtClean="0"/>
              <a:t>It was founded in 1796 by Count </a:t>
            </a:r>
            <a:r>
              <a:rPr lang="en-US" sz="1600" dirty="0" err="1" smtClean="0"/>
              <a:t>Stanisław</a:t>
            </a:r>
            <a:r>
              <a:rPr lang="en-US" sz="1600" dirty="0" smtClean="0"/>
              <a:t> </a:t>
            </a:r>
            <a:r>
              <a:rPr lang="en-US" sz="1600" dirty="0" err="1" smtClean="0"/>
              <a:t>Szczęsny</a:t>
            </a:r>
            <a:r>
              <a:rPr lang="en-US" sz="1600" dirty="0" smtClean="0"/>
              <a:t> </a:t>
            </a:r>
            <a:r>
              <a:rPr lang="en-US" sz="1600" dirty="0" err="1" smtClean="0"/>
              <a:t>Potocki</a:t>
            </a:r>
            <a:r>
              <a:rPr lang="en-US" sz="1600" dirty="0" smtClean="0"/>
              <a:t>, a Polish noble who rebuilt </a:t>
            </a:r>
            <a:r>
              <a:rPr lang="en-US" sz="1600" dirty="0" err="1" smtClean="0"/>
              <a:t>Uman</a:t>
            </a:r>
            <a:r>
              <a:rPr lang="en-US" sz="1600" dirty="0" smtClean="0"/>
              <a:t> after the </a:t>
            </a:r>
            <a:r>
              <a:rPr lang="en-US" sz="1600" dirty="0" err="1" smtClean="0"/>
              <a:t>Koliyivschyna</a:t>
            </a:r>
            <a:r>
              <a:rPr lang="en-US" sz="1600" dirty="0" smtClean="0"/>
              <a:t>. The city of </a:t>
            </a:r>
            <a:r>
              <a:rPr lang="en-US" sz="1600" dirty="0" err="1" smtClean="0"/>
              <a:t>Uman</a:t>
            </a:r>
            <a:r>
              <a:rPr lang="en-US" sz="1600" dirty="0" smtClean="0"/>
              <a:t> at that time was part of the Russian Empire. The park is named after his Greek wife Sofia (</a:t>
            </a:r>
            <a:r>
              <a:rPr lang="en-US" sz="1600" dirty="0" err="1" smtClean="0"/>
              <a:t>Zofia</a:t>
            </a:r>
            <a:r>
              <a:rPr lang="en-US" sz="1600" dirty="0" smtClean="0"/>
              <a:t> </a:t>
            </a:r>
            <a:r>
              <a:rPr lang="en-US" sz="1600" dirty="0" err="1" smtClean="0"/>
              <a:t>Potocka</a:t>
            </a:r>
            <a:r>
              <a:rPr lang="en-US" sz="1600" dirty="0" smtClean="0"/>
              <a:t>) and was built in 1802, it was a gift of </a:t>
            </a:r>
            <a:r>
              <a:rPr lang="en-US" sz="1600" dirty="0" err="1" smtClean="0"/>
              <a:t>Statinslaw</a:t>
            </a:r>
            <a:r>
              <a:rPr lang="en-US" sz="1600" dirty="0" smtClean="0"/>
              <a:t> </a:t>
            </a:r>
            <a:r>
              <a:rPr lang="en-US" sz="1600" dirty="0" err="1" smtClean="0"/>
              <a:t>Potocki</a:t>
            </a:r>
            <a:r>
              <a:rPr lang="en-US" sz="1600" dirty="0" smtClean="0"/>
              <a:t> to his wife on her </a:t>
            </a:r>
            <a:r>
              <a:rPr lang="en-US" sz="1600" dirty="0" err="1" smtClean="0"/>
              <a:t>birthday.The</a:t>
            </a:r>
            <a:r>
              <a:rPr lang="en-US" sz="1600" dirty="0" smtClean="0"/>
              <a:t> cost of the original park was estimated at roughly 15 million </a:t>
            </a:r>
            <a:r>
              <a:rPr lang="en-US" sz="1600" dirty="0" err="1" smtClean="0"/>
              <a:t>złoty</a:t>
            </a:r>
            <a:endParaRPr lang="ru-RU" sz="1600" dirty="0"/>
          </a:p>
        </p:txBody>
      </p:sp>
      <p:pic>
        <p:nvPicPr>
          <p:cNvPr id="4098" name="Picture 2" descr="C:\Documents and Settings\user\Рабочий стол\Alexander_Roslin_019.jpg"/>
          <p:cNvPicPr>
            <a:picLocks noChangeAspect="1" noChangeArrowheads="1"/>
          </p:cNvPicPr>
          <p:nvPr/>
        </p:nvPicPr>
        <p:blipFill>
          <a:blip r:embed="rId2"/>
          <a:srcRect/>
          <a:stretch>
            <a:fillRect/>
          </a:stretch>
        </p:blipFill>
        <p:spPr bwMode="auto">
          <a:xfrm>
            <a:off x="0" y="1000108"/>
            <a:ext cx="3286116" cy="4786346"/>
          </a:xfrm>
          <a:prstGeom prst="rect">
            <a:avLst/>
          </a:prstGeom>
          <a:noFill/>
        </p:spPr>
      </p:pic>
      <p:pic>
        <p:nvPicPr>
          <p:cNvPr id="4" name="Picture 4" descr="C:\Documents and Settings\user\Рабочий стол\Zofia_Clavone.jpg"/>
          <p:cNvPicPr>
            <a:picLocks noChangeAspect="1" noChangeArrowheads="1"/>
          </p:cNvPicPr>
          <p:nvPr/>
        </p:nvPicPr>
        <p:blipFill>
          <a:blip r:embed="rId3"/>
          <a:srcRect/>
          <a:stretch>
            <a:fillRect/>
          </a:stretch>
        </p:blipFill>
        <p:spPr bwMode="auto">
          <a:xfrm>
            <a:off x="3357554" y="1000108"/>
            <a:ext cx="2428892" cy="4714908"/>
          </a:xfrm>
          <a:prstGeom prst="rect">
            <a:avLst/>
          </a:prstGeom>
          <a:noFill/>
        </p:spPr>
      </p:pic>
    </p:spTree>
    <p:extLst>
      <p:ext uri="{BB962C8B-B14F-4D97-AF65-F5344CB8AC3E}">
        <p14:creationId xmlns:p14="http://schemas.microsoft.com/office/powerpoint/2010/main" val="2208659505"/>
      </p:ext>
    </p:extLst>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8704" y="1340768"/>
            <a:ext cx="360040" cy="685800"/>
          </a:xfrm>
        </p:spPr>
        <p:txBody>
          <a:bodyPr/>
          <a:lstStyle/>
          <a:p>
            <a:endParaRPr lang="uk-UA" dirty="0"/>
          </a:p>
        </p:txBody>
      </p:sp>
      <p:sp>
        <p:nvSpPr>
          <p:cNvPr id="3" name="Объект 2"/>
          <p:cNvSpPr>
            <a:spLocks noGrp="1"/>
          </p:cNvSpPr>
          <p:nvPr>
            <p:ph idx="1"/>
          </p:nvPr>
        </p:nvSpPr>
        <p:spPr>
          <a:xfrm>
            <a:off x="1371600" y="1340768"/>
            <a:ext cx="6400800" cy="4145633"/>
          </a:xfrm>
        </p:spPr>
        <p:txBody>
          <a:bodyPr>
            <a:normAutofit/>
          </a:bodyPr>
          <a:lstStyle/>
          <a:p>
            <a:r>
              <a:rPr lang="en-US" dirty="0"/>
              <a:t>National arboretum "</a:t>
            </a:r>
            <a:r>
              <a:rPr lang="en-US" dirty="0" err="1"/>
              <a:t>Sofievka</a:t>
            </a:r>
            <a:r>
              <a:rPr lang="en-US" dirty="0"/>
              <a:t>" (Ukrainian </a:t>
            </a:r>
            <a:r>
              <a:rPr lang="en-US" dirty="0" err="1"/>
              <a:t>Sofіїvka</a:t>
            </a:r>
            <a:r>
              <a:rPr lang="en-US" dirty="0"/>
              <a:t>) - Park, Research Institute of the National Academy of Sciences of Ukraine, located in the northern part of the city of </a:t>
            </a:r>
            <a:r>
              <a:rPr lang="en-US" dirty="0" err="1"/>
              <a:t>Uman</a:t>
            </a:r>
            <a:r>
              <a:rPr lang="en-US" dirty="0"/>
              <a:t>, </a:t>
            </a:r>
            <a:r>
              <a:rPr lang="en-US" dirty="0" err="1"/>
              <a:t>Cherkasy</a:t>
            </a:r>
            <a:r>
              <a:rPr lang="en-US" dirty="0"/>
              <a:t> region, Ukraine, on the banks of the </a:t>
            </a:r>
            <a:r>
              <a:rPr lang="en-US" dirty="0" err="1"/>
              <a:t>Kamenka</a:t>
            </a:r>
            <a:r>
              <a:rPr lang="en-US" dirty="0"/>
              <a:t> River. Today it is a place of rest. Every year it is visited by about 500,000 people. The area - 179.2 hectares.</a:t>
            </a:r>
            <a:endParaRPr lang="uk-UA" dirty="0"/>
          </a:p>
        </p:txBody>
      </p:sp>
    </p:spTree>
    <p:extLst>
      <p:ext uri="{BB962C8B-B14F-4D97-AF65-F5344CB8AC3E}">
        <p14:creationId xmlns:p14="http://schemas.microsoft.com/office/powerpoint/2010/main" val="362972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52320" y="1628800"/>
            <a:ext cx="648072" cy="685800"/>
          </a:xfrm>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24744"/>
            <a:ext cx="6984776" cy="4361656"/>
          </a:xfrm>
        </p:spPr>
      </p:pic>
    </p:spTree>
    <p:extLst>
      <p:ext uri="{BB962C8B-B14F-4D97-AF65-F5344CB8AC3E}">
        <p14:creationId xmlns:p14="http://schemas.microsoft.com/office/powerpoint/2010/main" val="87989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891480"/>
            <a:ext cx="2984376" cy="9145016"/>
          </a:xfrm>
        </p:spPr>
        <p:txBody>
          <a:bodyPr>
            <a:normAutofit/>
          </a:bodyPr>
          <a:lstStyle/>
          <a:p>
            <a:endParaRPr lang="uk-UA" dirty="0"/>
          </a:p>
        </p:txBody>
      </p:sp>
      <p:sp>
        <p:nvSpPr>
          <p:cNvPr id="3" name="Объект 2"/>
          <p:cNvSpPr>
            <a:spLocks noGrp="1"/>
          </p:cNvSpPr>
          <p:nvPr>
            <p:ph idx="1"/>
          </p:nvPr>
        </p:nvSpPr>
        <p:spPr>
          <a:xfrm>
            <a:off x="1371600" y="980728"/>
            <a:ext cx="6400800" cy="4505673"/>
          </a:xfrm>
        </p:spPr>
        <p:txBody>
          <a:bodyPr>
            <a:normAutofit lnSpcReduction="10000"/>
          </a:bodyPr>
          <a:lstStyle/>
          <a:p>
            <a:pPr indent="0">
              <a:buNone/>
            </a:pPr>
            <a:r>
              <a:rPr lang="en-US" dirty="0"/>
              <a:t>"</a:t>
            </a:r>
            <a:r>
              <a:rPr lang="en-US" dirty="0" err="1" smtClean="0"/>
              <a:t>Sofiyvka</a:t>
            </a:r>
            <a:r>
              <a:rPr lang="en-US" dirty="0"/>
              <a:t>" is a monument of landscape type of world landscape gardening art of the late XVIII - early XIX century. It grows more than 3323 taxa ( species, forms , varieties, cultivars ) of native and exotic trees and shrubs , such as: cypress , white pine , tulip tree , sycamore , ginkgo, spruce and many others. The staff of the park issued a catalog of plants, which employs 1,994 taxa , of which 1,220 trees and shrubs and herbaceous plants of 774 , including 25 taxa of hazel , 24 - beeches , 41 - oil , 100 - lianas , 320 - Rose , 57 - rhododendrons , 376 - and groundcover 98 - flowering plants. In 2007, a collection of plants in the park include 2103 taxon tree and herbaceous 1212 [ citation needed 985 days ] .</a:t>
            </a:r>
            <a:endParaRPr lang="uk-UA" dirty="0"/>
          </a:p>
        </p:txBody>
      </p:sp>
    </p:spTree>
    <p:extLst>
      <p:ext uri="{BB962C8B-B14F-4D97-AF65-F5344CB8AC3E}">
        <p14:creationId xmlns:p14="http://schemas.microsoft.com/office/powerpoint/2010/main" val="2355984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48</TotalTime>
  <Words>722</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Кутюр</vt:lpstr>
      <vt:lpstr>Sofiyvka</vt:lpstr>
      <vt:lpstr>          Sofiyivsky PARK PARK Park </vt:lpstr>
      <vt:lpstr>The park is located in the northern part of the Uman city, near the river Kamianka. Some areas of the park are reminiscent of an English garden. Today the park is a popular recreational spot, annually visited by 500 000 visitors. Sofiyivka is a scenic landmark of the world gardening design at the beginning of 19th century. The park accounts for over 2,000 types of trees and brush (local an exotic)</vt:lpstr>
      <vt:lpstr>Презентация PowerPoint</vt:lpstr>
      <vt:lpstr>Презентация PowerPoint</vt:lpstr>
      <vt:lpstr>              History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Sofievka</dc:title>
  <dc:creator>asus</dc:creator>
  <cp:lastModifiedBy>School 3</cp:lastModifiedBy>
  <cp:revision>6</cp:revision>
  <dcterms:created xsi:type="dcterms:W3CDTF">2013-11-19T21:59:19Z</dcterms:created>
  <dcterms:modified xsi:type="dcterms:W3CDTF">2017-02-14T08:42:42Z</dcterms:modified>
</cp:coreProperties>
</file>