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4" r:id="rId3"/>
    <p:sldId id="272" r:id="rId4"/>
    <p:sldId id="278" r:id="rId5"/>
    <p:sldId id="275" r:id="rId6"/>
    <p:sldId id="279" r:id="rId7"/>
    <p:sldId id="282" r:id="rId8"/>
    <p:sldId id="273" r:id="rId9"/>
    <p:sldId id="277" r:id="rId10"/>
    <p:sldId id="260" r:id="rId11"/>
    <p:sldId id="261" r:id="rId12"/>
    <p:sldId id="288" r:id="rId13"/>
    <p:sldId id="262" r:id="rId14"/>
    <p:sldId id="287" r:id="rId15"/>
    <p:sldId id="263" r:id="rId16"/>
    <p:sldId id="264" r:id="rId17"/>
    <p:sldId id="265" r:id="rId18"/>
    <p:sldId id="266" r:id="rId19"/>
    <p:sldId id="267" r:id="rId20"/>
    <p:sldId id="268" r:id="rId21"/>
    <p:sldId id="281" r:id="rId22"/>
    <p:sldId id="283" r:id="rId23"/>
    <p:sldId id="269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5" autoAdjust="0"/>
    <p:restoredTop sz="94903" autoAdjust="0"/>
  </p:normalViewPr>
  <p:slideViewPr>
    <p:cSldViewPr>
      <p:cViewPr varScale="1">
        <p:scale>
          <a:sx n="71" d="100"/>
          <a:sy n="71" d="100"/>
        </p:scale>
        <p:origin x="-2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BA1A4-D9F5-4B48-BF34-AC6A839F40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7A6685-6FC7-42BD-B824-6BF796620B30}" type="pres">
      <dgm:prSet presAssocID="{314BA1A4-D9F5-4B48-BF34-AC6A839F40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BD908-0533-4F3F-824A-7F7E67945945}" type="presOf" srcId="{314BA1A4-D9F5-4B48-BF34-AC6A839F4029}" destId="{F17A6685-6FC7-42BD-B824-6BF796620B30}" srcOrd="0" destOrd="0" presId="urn:microsoft.com/office/officeart/2005/8/layout/defaul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1414F-5098-4A02-B281-55A7397694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F7E12-7C2C-4488-9187-B018EC18D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74FB-7EE7-4124-8ABA-5EC9D46767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3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5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4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AE46-D29F-4631-9483-9334C986B0A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87330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C7F2A-0265-4F04-B11E-2CCE4934BA8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5715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6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9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0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5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4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37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4F422-E19F-4EDD-89AC-D99C342C44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5394-84AB-4894-B30C-D80B281EC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2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и 2\моя пре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0056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304800"/>
            <a:ext cx="6019800" cy="1295400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uk-UA" altLang="uk-UA" sz="2000" dirty="0" err="1" smtClean="0">
                <a:latin typeface="Times New Roman" panose="02020603050405020304" pitchFamily="18" charset="0"/>
              </a:rPr>
              <a:t>Биковецький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навчально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– виховний комплекс : </a:t>
            </a:r>
            <a:br>
              <a:rPr lang="uk-UA" altLang="uk-UA" sz="2000" dirty="0" smtClean="0">
                <a:latin typeface="Times New Roman" panose="02020603050405020304" pitchFamily="18" charset="0"/>
              </a:rPr>
            </a:br>
            <a:r>
              <a:rPr lang="uk-UA" altLang="uk-UA" sz="2000" dirty="0" smtClean="0">
                <a:latin typeface="Times New Roman" panose="02020603050405020304" pitchFamily="18" charset="0"/>
              </a:rPr>
              <a:t>“ Загальноосвітній навчальний заклад І –ІІ ступенів – </a:t>
            </a:r>
            <a:br>
              <a:rPr lang="uk-UA" altLang="uk-UA" sz="2000" dirty="0" smtClean="0">
                <a:latin typeface="Times New Roman" panose="02020603050405020304" pitchFamily="18" charset="0"/>
              </a:rPr>
            </a:br>
            <a:r>
              <a:rPr lang="uk-UA" altLang="uk-UA" sz="2000" dirty="0" smtClean="0">
                <a:latin typeface="Times New Roman" panose="02020603050405020304" pitchFamily="18" charset="0"/>
              </a:rPr>
              <a:t>дошкільний навчальний заклад”</a:t>
            </a:r>
            <a:br>
              <a:rPr lang="uk-UA" altLang="uk-UA" sz="2000" dirty="0" smtClean="0">
                <a:latin typeface="Times New Roman" panose="02020603050405020304" pitchFamily="18" charset="0"/>
              </a:rPr>
            </a:br>
            <a:r>
              <a:rPr lang="uk-UA" altLang="uk-UA" sz="2000" dirty="0" err="1" smtClean="0">
                <a:latin typeface="Times New Roman" panose="02020603050405020304" pitchFamily="18" charset="0"/>
              </a:rPr>
              <a:t>Шумського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району Тернопільської області</a:t>
            </a:r>
            <a:endParaRPr lang="ru-RU" altLang="uk-UA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133600"/>
            <a:ext cx="6400800" cy="3429000"/>
          </a:xfrm>
        </p:spPr>
        <p:txBody>
          <a:bodyPr/>
          <a:lstStyle/>
          <a:p>
            <a:pPr eaLnBrk="1" hangingPunct="1"/>
            <a:r>
              <a:rPr lang="uk-UA" altLang="uk-UA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Презентація вчителя початкових класів Антонюк Лесі </a:t>
            </a:r>
            <a:r>
              <a:rPr lang="uk-UA" alt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Ярославівни</a:t>
            </a:r>
            <a:endParaRPr lang="ru-RU" altLang="uk-UA" sz="1800" b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4876800" y="1600200"/>
            <a:ext cx="533400" cy="1447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6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Documents and Settings\Admin\Мои документы\Мои рисунки\IMG_1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3109632" cy="2590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школа 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133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27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sz="32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Панорама творчих уроків</a:t>
            </a:r>
            <a:b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Читання – це особливе віконце , через яке діти бачать світ і самих себе. ( В. Сухомлинський)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 Рольові ігри», « Робота в парах», « Мікрофон», « Два, чотири – всі разом»  – улюблені дитячі форми роботи .</a:t>
            </a:r>
            <a: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А також </a:t>
            </a:r>
            <a: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ф</a:t>
            </a: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орми роботи з ТРВЗ:</a:t>
            </a:r>
            <a: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«Біном фантазії»   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«Перевтілення»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«Казка навиворіт»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     «Створення вінегрету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з казок»</a:t>
            </a:r>
            <a:endParaRPr lang="ru-RU" altLang="uk-UA" sz="3200" dirty="0" smtClean="0">
              <a:solidFill>
                <a:schemeClr val="bg1"/>
              </a:solidFill>
            </a:endParaRP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4" y="2438400"/>
            <a:ext cx="2437786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73015"/>
            <a:ext cx="2209800" cy="26642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43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48200"/>
            <a:ext cx="25908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2057400" cy="1828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3256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Рідна мова – як музика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uk-UA" sz="2400" dirty="0" smtClean="0"/>
              <a:t>Ці захоплюючі вправи допомагають нам вивчати українську мову.</a:t>
            </a:r>
          </a:p>
          <a:p>
            <a:r>
              <a:rPr lang="uk-UA" sz="2400" dirty="0" smtClean="0"/>
              <a:t>«Карусель» , « Вузлики», Метод « Прес», Робота в парах, « Шість мислячих капелюхів де Боно», вправи – </a:t>
            </a:r>
            <a:r>
              <a:rPr lang="uk-UA" sz="2400" dirty="0" err="1" smtClean="0"/>
              <a:t>енергізатори</a:t>
            </a:r>
            <a:r>
              <a:rPr lang="uk-UA" sz="2400" dirty="0" smtClean="0"/>
              <a:t>.</a:t>
            </a:r>
          </a:p>
          <a:p>
            <a:endParaRPr lang="uk-UA" sz="2400" dirty="0" smtClean="0"/>
          </a:p>
          <a:p>
            <a:endParaRPr lang="ru-RU" sz="2400" dirty="0"/>
          </a:p>
        </p:txBody>
      </p:sp>
      <p:pic>
        <p:nvPicPr>
          <p:cNvPr id="15362" name="Picture 2" descr="C:\Documents and Settings\Admin\Рабочий стол\леся\IMG_1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3" y="3200400"/>
            <a:ext cx="2671957" cy="248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Admin\Рабочий стол\леся\IMG_1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1905000" cy="1622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Мои документы\Мои рисунки\IMG_1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00401"/>
            <a:ext cx="2505472" cy="248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Цікаво проходять уроки із застосуванням методу ТРВЗ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Ми проводимо цікаві ігри із застосуванням різних прийомів:</a:t>
            </a:r>
          </a:p>
          <a:p>
            <a:r>
              <a:rPr lang="uk-UA" dirty="0" smtClean="0"/>
              <a:t>- «Фантазери», «Салат із казок», «Що було б коли?», «Темні і світлі торбинки», «Кольорова рефлексія», «Біном фантазії».</a:t>
            </a:r>
            <a:endParaRPr lang="ru-RU" dirty="0"/>
          </a:p>
        </p:txBody>
      </p:sp>
      <p:pic>
        <p:nvPicPr>
          <p:cNvPr id="11266" name="Picture 2" descr="F:\ЛЕСЯ!!!!!!\ФОТО\Шкільне життя\IMG_1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581127"/>
            <a:ext cx="2016224" cy="1233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ЛЕСЯ!!!!!!\ФОТО\Шкільне життя\од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2520280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239000" cy="1143000"/>
          </a:xfrm>
        </p:spPr>
        <p:txBody>
          <a:bodyPr/>
          <a:lstStyle/>
          <a:p>
            <a:pPr eaLnBrk="1" hangingPunct="1"/>
            <a: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           Улюблений предмет - математика</a:t>
            </a:r>
            <a:endParaRPr lang="ru-RU" altLang="uk-UA" sz="32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219201"/>
            <a:ext cx="4038600" cy="4495800"/>
          </a:xfrm>
        </p:spPr>
        <p:txBody>
          <a:bodyPr/>
          <a:lstStyle/>
          <a:p>
            <a:pPr eaLnBrk="1" hangingPunct="1"/>
            <a:r>
              <a:rPr lang="uk-UA" altLang="uk-UA" sz="2800" dirty="0" smtClean="0">
                <a:latin typeface="Times New Roman" panose="02020603050405020304" pitchFamily="18" charset="0"/>
              </a:rPr>
              <a:t> Ігри, які я    використовую на  уроках математики:</a:t>
            </a:r>
          </a:p>
          <a:p>
            <a:pPr eaLnBrk="1" hangingPunct="1">
              <a:buFontTx/>
              <a:buNone/>
            </a:pPr>
            <a:r>
              <a:rPr lang="uk-UA" altLang="uk-UA" sz="2800" dirty="0" smtClean="0"/>
              <a:t>   </a:t>
            </a:r>
            <a:r>
              <a:rPr lang="uk-UA" altLang="uk-UA" sz="2800" dirty="0" smtClean="0">
                <a:latin typeface="Comic Sans MS" panose="030F0702030302020204" pitchFamily="66" charset="0"/>
              </a:rPr>
              <a:t>“ Скільки?”, “Назви число”, “Естафета”, “Плутанка”, “Рибалка”, “Забий гол”.</a:t>
            </a:r>
            <a:endParaRPr lang="ru-RU" altLang="uk-UA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946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9620" y="1143000"/>
            <a:ext cx="326897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F:\ЛЕСЯ!!!!!!\Новая папка (2)\IMG_12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2971800" cy="175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Мои документы\Мои рисунки\IMG_19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1999"/>
            <a:ext cx="2971800" cy="175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6941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" y="116632"/>
            <a:ext cx="9049942" cy="66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Своїми руками-завжди весело і цікаво виготовляти </a:t>
            </a:r>
            <a:endParaRPr lang="ru-RU" dirty="0"/>
          </a:p>
        </p:txBody>
      </p:sp>
      <p:pic>
        <p:nvPicPr>
          <p:cNvPr id="10242" name="Picture 2" descr="F:\ЛЕСЯ!!!!!!\Новая папка (2)\IMG_1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00200"/>
            <a:ext cx="2304255" cy="2620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ЛЕСЯ!!!!!!\ФОТО\Шкільне життя\IMG_1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556792"/>
            <a:ext cx="3347111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ЛЕСЯ!!!!!!\ФОТО\Шкільне життя\IMG_1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6" y="3140968"/>
            <a:ext cx="338689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ЛЕСЯ!!!!!!\ФОТО\Шкільне життя\IMG_1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2893030" cy="151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z="3200" b="1" dirty="0" smtClean="0">
                <a:solidFill>
                  <a:srgbClr val="3333FF"/>
                </a:solidFill>
              </a:rPr>
              <a:t>Комп'ютер – це класно!</a:t>
            </a:r>
            <a:endParaRPr lang="ru-RU" altLang="uk-UA" sz="3200" b="1" dirty="0" smtClean="0">
              <a:solidFill>
                <a:srgbClr val="3333FF"/>
              </a:solidFill>
            </a:endParaRPr>
          </a:p>
        </p:txBody>
      </p:sp>
      <p:pic>
        <p:nvPicPr>
          <p:cNvPr id="14340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80343">
            <a:off x="533400" y="1600200"/>
            <a:ext cx="2914650" cy="2185988"/>
          </a:xfrm>
        </p:spPr>
      </p:pic>
      <p:pic>
        <p:nvPicPr>
          <p:cNvPr id="14341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143000"/>
            <a:ext cx="2914650" cy="2185988"/>
          </a:xfrm>
        </p:spPr>
      </p:pic>
      <p:pic>
        <p:nvPicPr>
          <p:cNvPr id="14342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47055">
            <a:off x="914400" y="4267200"/>
            <a:ext cx="2916238" cy="2187575"/>
          </a:xfrm>
        </p:spPr>
      </p:pic>
      <p:pic>
        <p:nvPicPr>
          <p:cNvPr id="14343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3461">
            <a:off x="5486400" y="3962400"/>
            <a:ext cx="2916238" cy="2187575"/>
          </a:xfrm>
        </p:spPr>
      </p:pic>
      <p:pic>
        <p:nvPicPr>
          <p:cNvPr id="14344" name="Picture 10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7221">
            <a:off x="5811838" y="2438400"/>
            <a:ext cx="2655887" cy="1524000"/>
          </a:xfrm>
        </p:spPr>
      </p:pic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800"/>
            <a:ext cx="1143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2438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7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Робота з </a:t>
            </a:r>
            <a:r>
              <a:rPr lang="uk-UA" altLang="uk-UA" sz="2800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творчообдарованими</a:t>
            </a:r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дітьми</a:t>
            </a:r>
            <a:endParaRPr lang="ru-RU" altLang="uk-UA" sz="2800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Ковальчук Іванна – районний етап конкурсу ім. П. 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, ІІІ місце.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Хом'як Анастасія – районний конкурс “Відгук про прочитану дитячу книжку”,  відзначена грамотою журі.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Антонюк Валерія – районний етап конкурсу ім. П.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, І місце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Антонюк Валерія – районний етап конкурсу ім. П. 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, ІІ місце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>
                <a:latin typeface="Times New Roman" panose="02020603050405020304" pitchFamily="18" charset="0"/>
              </a:rPr>
              <a:t> 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Мої учні є постійними учасниками математичного конкурсу « Кенгуру», Всеукраїнської  українознавчої гри « Соняшник», конкурсу з інформатики та комп'ютерної грамотності « Бобренятко».</a:t>
            </a:r>
            <a:endParaRPr lang="ru-RU" altLang="uk-UA" sz="2000" dirty="0" smtClean="0">
              <a:latin typeface="Times New Roman" panose="02020603050405020304" pitchFamily="18" charset="0"/>
            </a:endParaRPr>
          </a:p>
        </p:txBody>
      </p:sp>
      <p:pic>
        <p:nvPicPr>
          <p:cNvPr id="5" name="Picture 2" descr="C:\Documents and Settings\Admin\Мои документы\Мои рисунки\IMG_1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215165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Admin\Мои документы\Мои рисунки\IMG_1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7" y="3809999"/>
            <a:ext cx="312737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6821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Методична робота</a:t>
            </a:r>
            <a:endParaRPr lang="ru-RU" sz="3600" dirty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 З 2011 р.  була керівником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творчої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групи при районному методкабінеті </a:t>
            </a:r>
            <a:r>
              <a:rPr lang="uk-UA" altLang="uk-UA" sz="1800" dirty="0">
                <a:latin typeface="Times New Roman" panose="02020603050405020304" pitchFamily="18" charset="0"/>
              </a:rPr>
              <a:t>з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  проблеми “Використання  ігрових технологій в навчальному процесі»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2011 р. – виступ на теоретичному семінарі вчителів математики і вчителів початкових класів. Тема “ Адаптаційний період п'ятикласників”.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2011р. – відкритий урок з української мови ( розвитку зв'язного мовлення)       «Опис перших весняних квітів» 3 клас.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2012 р. відкритий урок з  природознавства в 2 класі для учасників динамічної групи. 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2013 р. відкритий урок з читання у першому класі на семінар-практикум вчителів початкових класів.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2014 р. відкритий урок  з математики в 3 класі для колег школи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2016р. Відкритий урок з інформатики в 4 класі для учасників семінару     вчителів інформатики з теми « Алгоритми з розгалуженням»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Багато років є керівником педагогічної практики студентів.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altLang="uk-UA" sz="1800" dirty="0">
                <a:latin typeface="Times New Roman" panose="02020603050405020304" pitchFamily="18" charset="0"/>
              </a:rPr>
              <a:t>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Розміщення розробок уроків на сайті « Методичний портал»:</a:t>
            </a:r>
          </a:p>
          <a:p>
            <a:pPr eaLnBrk="1" hangingPunct="1">
              <a:buFont typeface="Wingdings" pitchFamily="2" charset="2"/>
              <a:buChar char="Ø"/>
            </a:pPr>
            <a:endParaRPr lang="uk-UA" altLang="uk-UA" sz="18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>
                <a:latin typeface="Times New Roman" panose="02020603050405020304" pitchFamily="18" charset="0"/>
              </a:rPr>
              <a:t>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</a:t>
            </a:r>
          </a:p>
          <a:p>
            <a:pPr marL="0" indent="0" eaLnBrk="1" hangingPunct="1">
              <a:buNone/>
            </a:pPr>
            <a:endParaRPr lang="ru-RU" altLang="uk-UA" sz="18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7395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и 2\моя пре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152400"/>
            <a:ext cx="896918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43000" y="762000"/>
            <a:ext cx="792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9800" y="16002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200" b="1" dirty="0" smtClean="0">
                <a:latin typeface="Monotype Corsiva" panose="03010101010201010101" pitchFamily="66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1910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b="1" dirty="0" smtClean="0">
                <a:latin typeface="Monotype Corsiva" panose="03010101010201010101" pitchFamily="66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41910" y="324433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Monotype Corsiva" panose="03010101010201010101" pitchFamily="66" charset="0"/>
              </a:rPr>
              <a:t>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2286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uk-UA" altLang="uk-UA" sz="2400" dirty="0" smtClean="0">
                <a:latin typeface="Monotype Corsiva" panose="03010101010201010101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uk-UA" altLang="uk-UA" sz="2400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3428999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altLang="uk-UA" dirty="0" smtClean="0">
                <a:latin typeface="Monotype Corsiva" panose="03010101010201010101" pitchFamily="66" charset="0"/>
              </a:rPr>
              <a:t> </a:t>
            </a:r>
            <a:endParaRPr lang="ru-RU" altLang="uk-UA" dirty="0"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uk-UA" altLang="uk-UA" dirty="0" smtClean="0">
                <a:latin typeface="Monotype Corsiva" panose="03010101010201010101" pitchFamily="66" charset="0"/>
              </a:rPr>
              <a:t> </a:t>
            </a:r>
            <a:endParaRPr lang="ru-RU" altLang="uk-UA" dirty="0"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Мої публікації</a:t>
            </a:r>
            <a:br>
              <a:rPr lang="uk-UA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Сайт « Методичний портал»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- </a:t>
            </a:r>
            <a:r>
              <a:rPr lang="uk-UA" sz="1800" dirty="0" smtClean="0"/>
              <a:t>Урок природознавства з інтерактивними формами роботи в 2 класі .</a:t>
            </a:r>
          </a:p>
          <a:p>
            <a:pPr marL="0" indent="0">
              <a:buNone/>
            </a:pPr>
            <a:r>
              <a:rPr lang="uk-UA" sz="1800" dirty="0" smtClean="0"/>
              <a:t>       - Нестандартний урок математики в 1 класі « В лісовій школі».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- Урок  навчання грамоти ( читання ) в 1 класі « Нові пригоди 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   Колобка в країні Знань».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- Екологічне свято « Природа просить порятунку».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- Надруковано збірничок  « Я беру твою руку, дитино  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 маленька»( опис досвіду роботи).</a:t>
            </a:r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- Збірничок  « Гру покличу на урок».</a:t>
            </a:r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</a:t>
            </a:r>
          </a:p>
          <a:p>
            <a:pPr marL="0" indent="0">
              <a:buNone/>
            </a:pPr>
            <a:r>
              <a:rPr lang="uk-UA" sz="2000" dirty="0" smtClean="0"/>
              <a:t> </a:t>
            </a:r>
            <a:endParaRPr lang="ru-RU" sz="2000" dirty="0"/>
          </a:p>
        </p:txBody>
      </p:sp>
      <p:pic>
        <p:nvPicPr>
          <p:cNvPr id="1028" name="Picture 4" descr="C:\Documents and Settings\Admin\Мои документы\Мои рисунки\IMG_1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1"/>
            <a:ext cx="2209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Мои документы\Мои рисунки\IMG_1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90" y="4572001"/>
            <a:ext cx="2283709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Мои документы\Мои рисунки\IMG_1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1"/>
            <a:ext cx="2362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892884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Виховна робота – організація життя дитини в школі</a:t>
            </a:r>
            <a:endParaRPr lang="ru-RU" sz="28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204048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/>
              <a:t>            Виховуємо патріотів . </a:t>
            </a:r>
          </a:p>
          <a:p>
            <a:pPr marL="0" indent="0">
              <a:buNone/>
            </a:pPr>
            <a:r>
              <a:rPr lang="uk-UA" sz="2000" dirty="0" smtClean="0"/>
              <a:t>            Думки про події на сході зараз у серці кожного українця. Це біда усієї   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 України і бути осторонь не може ні одна людина. Ми молимось за </a:t>
            </a:r>
            <a:r>
              <a:rPr lang="uk-UA" sz="2000" dirty="0"/>
              <a:t> </a:t>
            </a: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 бійців, пишемо їм листи, малюємо малюнки, виготовляємо обереги . </a:t>
            </a:r>
            <a:endParaRPr lang="uk-UA" sz="2000" dirty="0"/>
          </a:p>
          <a:p>
            <a:pPr marL="0" indent="0">
              <a:buNone/>
            </a:pPr>
            <a:r>
              <a:rPr lang="uk-UA" sz="2000" dirty="0" smtClean="0"/>
              <a:t>           Ми вдячні їм за  життя.</a:t>
            </a:r>
            <a:endParaRPr lang="uk-UA" sz="2000" dirty="0"/>
          </a:p>
        </p:txBody>
      </p:sp>
      <p:pic>
        <p:nvPicPr>
          <p:cNvPr id="25602" name="Picture 2" descr="https://i.mycdn.me/image?t=0&amp;bid=811822913471&amp;id=811822913471&amp;plc=WEB&amp;tkn=*DKiF5H44LjXI6rIRQR6YuXjT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2438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.mycdn.me/image?t=0&amp;bid=811822913215&amp;id=811822913215&amp;plc=WEB&amp;tkn=*4fsO2_wqkJjGiyW_kvB7BeZnN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819399" cy="23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i.mycdn.me/image?t=0&amp;bid=811822912447&amp;id=811822912447&amp;plc=WEB&amp;tkn=*Tx0omM6hcbAWBvB-FQydMu44fn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Життя пройшло у школі між дітей. Здається й зовсім небагато.</a:t>
            </a:r>
            <a:br>
              <a:rPr lang="uk-UA" sz="2000" dirty="0" smtClean="0"/>
            </a:br>
            <a:r>
              <a:rPr lang="uk-UA" sz="2000" dirty="0" smtClean="0"/>
              <a:t>Мільйон питань! Мільйон ідей!І кожен день у школі – свято.</a:t>
            </a:r>
            <a:endParaRPr lang="ru-RU" sz="2000" dirty="0"/>
          </a:p>
        </p:txBody>
      </p:sp>
      <p:pic>
        <p:nvPicPr>
          <p:cNvPr id="4" name="Picture 4" descr="D:\школа 1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352928" cy="37416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Мои документы\Мои рисунки\IMG_1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1656184" cy="1467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Мои документы\Мои рисунки\IMG_1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92" y="1484784"/>
            <a:ext cx="2290600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Мои документы\Мои рисунки\IMG_19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9"/>
            <a:ext cx="2664296" cy="16112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ЛЕСЯ!!!!!!\Новая папка (2)\IMG_12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20" y="4509120"/>
            <a:ext cx="225782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ЛЕСЯ!!!!!!\Новая папка (2)\IMG_90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69160"/>
            <a:ext cx="208823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76200"/>
            <a:ext cx="8991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Цікаві свята, ранки, зустрічі – це миттєвості нашого шкільного  життя</a:t>
            </a:r>
            <a:endParaRPr lang="ru-RU" altLang="uk-UA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3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698" name="Picture 2" descr="F:\ЛЕСЯ!!!!!!\ФОТО\Шкільне життя\IMG_076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38588"/>
            <a:ext cx="23622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ЛЕСЯ!!!!!!\ФОТО\Моя робота\IMG_11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657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:\ЛЕСЯ!!!!!!\ФОТО\Моя робота\IMG_12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8588"/>
            <a:ext cx="2133599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J:\IMG_1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971800" cy="20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 своїх учнях виховую доброту , співчуття ,милосердя</a:t>
            </a:r>
            <a:endParaRPr lang="ru-RU" dirty="0"/>
          </a:p>
        </p:txBody>
      </p:sp>
      <p:pic>
        <p:nvPicPr>
          <p:cNvPr id="8194" name="Picture 2" descr="F:\ЛЕСЯ!!!!!!\ФОТО\Шкільне життя\IMG_10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1"/>
            <a:ext cx="2081205" cy="1756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ЛЕСЯ!!!!!!\ФОТО\Шкільне життя\IMG_1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2448272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ЛЕСЯ!!!!!!\ФОТО\Шкільне життя\IMG_1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3" y="4199617"/>
            <a:ext cx="2016224" cy="2395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ЛЕСЯ!!!!!!\ФОТО\Шкільне життя\IMG_1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92" y="4197429"/>
            <a:ext cx="2751947" cy="239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ЛЕСЯ!!!!!!\ФОТО\Моя робота\IMG_12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61314"/>
            <a:ext cx="2520280" cy="25319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Батьки - перші помічники вчителя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 перших днів перебування дитини в школі налагоджую роботу з батьками.</a:t>
            </a:r>
            <a:endParaRPr lang="ru-RU" dirty="0"/>
          </a:p>
        </p:txBody>
      </p:sp>
      <p:pic>
        <p:nvPicPr>
          <p:cNvPr id="9218" name="Picture 2" descr="F:\ЛЕСЯ!!!!!!\ФОТО\Моя робота\IMG_1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56924"/>
            <a:ext cx="2016225" cy="21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ЛЕСЯ!!!!!!\ФОТО\Моя робота\IMG_1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90698"/>
            <a:ext cx="2520280" cy="24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ЛЕСЯ!!!!!!\Новая папка (2)\IMG_1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56924"/>
            <a:ext cx="2736304" cy="297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1447800" y="228600"/>
            <a:ext cx="5486400" cy="990600"/>
          </a:xfrm>
        </p:spPr>
        <p:txBody>
          <a:bodyPr/>
          <a:lstStyle/>
          <a:p>
            <a:pPr eaLnBrk="1" hangingPunct="1"/>
            <a:r>
              <a:rPr lang="uk-UA" altLang="uk-UA" sz="2400" b="1" dirty="0" smtClean="0">
                <a:latin typeface="Monotype Corsiva" panose="03010101010201010101" pitchFamily="66" charset="0"/>
              </a:rPr>
              <a:t>Мій кабінет – це творча лабораторія</a:t>
            </a:r>
            <a:endParaRPr lang="ru-RU" altLang="uk-UA" sz="2400" b="1" dirty="0" smtClean="0">
              <a:latin typeface="Monotype Corsiva" panose="03010101010201010101" pitchFamily="66" charset="0"/>
            </a:endParaRPr>
          </a:p>
        </p:txBody>
      </p:sp>
      <p:pic>
        <p:nvPicPr>
          <p:cNvPr id="29700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685800"/>
            <a:ext cx="2819400" cy="1676400"/>
          </a:xfrm>
        </p:spPr>
      </p:pic>
      <p:pic>
        <p:nvPicPr>
          <p:cNvPr id="2970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09601"/>
            <a:ext cx="3460376" cy="1828800"/>
          </a:xfrm>
        </p:spPr>
      </p:pic>
      <p:sp>
        <p:nvSpPr>
          <p:cNvPr id="29703" name="WordArt 4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                                             </a:t>
            </a:r>
            <a:endParaRPr lang="uk-UA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970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3" y="2590801"/>
            <a:ext cx="3176337" cy="18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Documents and Settings\Admin\Мои документы\Мои рисунки\IMG_18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2916766" cy="1981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1"/>
            <a:ext cx="3352800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9601"/>
            <a:ext cx="3505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71697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uk-UA" sz="2000" dirty="0" smtClean="0"/>
              <a:t> Я вибрала долю собі сама.</a:t>
            </a:r>
            <a:br>
              <a:rPr lang="uk-UA" sz="2000" dirty="0" smtClean="0"/>
            </a:br>
            <a:r>
              <a:rPr lang="uk-UA" sz="2000" dirty="0" smtClean="0"/>
              <a:t>    </a:t>
            </a:r>
            <a:r>
              <a:rPr lang="uk-UA" sz="2000" dirty="0" smtClean="0"/>
              <a:t>І що зі мною не станеться –</a:t>
            </a:r>
            <a:br>
              <a:rPr lang="uk-UA" sz="2000" dirty="0" smtClean="0"/>
            </a:br>
            <a:r>
              <a:rPr lang="uk-UA" sz="2000" dirty="0" smtClean="0"/>
              <a:t>          У мене жодних претензій нема</a:t>
            </a:r>
            <a:br>
              <a:rPr lang="uk-UA" sz="2000" dirty="0" smtClean="0"/>
            </a:br>
            <a:r>
              <a:rPr lang="uk-UA" sz="2000" dirty="0" smtClean="0"/>
              <a:t>                       До долі – моєї обраниці.  ( Л. Костенко)</a:t>
            </a:r>
            <a:endParaRPr lang="ru-RU" sz="2000" dirty="0"/>
          </a:p>
        </p:txBody>
      </p:sp>
      <p:pic>
        <p:nvPicPr>
          <p:cNvPr id="33795" name="Picture 3" descr="C:\Documents and Settings\Admin\Мои документы\Мои рисунки\IMG_1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1200"/>
            <a:ext cx="7848872" cy="45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2493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1"/>
            <a:ext cx="8839200" cy="65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Constantia" pitchFamily="18" charset="0"/>
              </a:rPr>
              <a:t>Про </a:t>
            </a:r>
            <a:r>
              <a:rPr lang="uk-UA" sz="4000" dirty="0" smtClean="0">
                <a:latin typeface="Constantia" pitchFamily="18" charset="0"/>
              </a:rPr>
              <a:t>себе:</a:t>
            </a:r>
            <a:endParaRPr lang="ru-RU" sz="4000" dirty="0">
              <a:latin typeface="Constantia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fontScale="70000" lnSpcReduction="20000"/>
          </a:bodyPr>
          <a:lstStyle/>
          <a:p>
            <a:r>
              <a:rPr lang="uk-UA" sz="1600" dirty="0" smtClean="0"/>
              <a:t> 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Освіта : </a:t>
            </a:r>
          </a:p>
          <a:p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</a:t>
            </a:r>
            <a:r>
              <a:rPr lang="uk-UA" sz="4200" dirty="0" err="1" smtClean="0">
                <a:latin typeface="Cambria Math" pitchFamily="18" charset="0"/>
                <a:ea typeface="Cambria Math" pitchFamily="18" charset="0"/>
              </a:rPr>
              <a:t>Чортківське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педучилище -1982 р.</a:t>
            </a:r>
          </a:p>
          <a:p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Тернопільський державний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</a:t>
            </a:r>
          </a:p>
          <a:p>
            <a:r>
              <a:rPr lang="uk-UA" sz="4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педагогічний інститут  - 1990 р.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</a:t>
            </a:r>
            <a:endParaRPr lang="uk-UA" sz="4200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Спеціальність – педагогіка і методика   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</a:t>
            </a:r>
          </a:p>
          <a:p>
            <a:r>
              <a:rPr lang="uk-UA" sz="4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початкового навчання</a:t>
            </a:r>
            <a:endParaRPr lang="uk-UA" sz="4200" dirty="0" smtClean="0"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uk-UA" sz="4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  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Педагогічний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стаж – 34 роки</a:t>
            </a:r>
          </a:p>
          <a:p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Кваліфікаційна категорія – вища</a:t>
            </a:r>
          </a:p>
          <a:p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Звання – старший вчитель</a:t>
            </a:r>
          </a:p>
          <a:p>
            <a:r>
              <a:rPr lang="uk-UA" sz="4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                                </a:t>
            </a:r>
            <a:r>
              <a:rPr lang="uk-UA" sz="4200" dirty="0" smtClean="0">
                <a:latin typeface="Cambria Math" pitchFamily="18" charset="0"/>
                <a:ea typeface="Cambria Math" pitchFamily="18" charset="0"/>
              </a:rPr>
              <a:t> </a:t>
            </a:r>
            <a:endParaRPr lang="uk-UA" sz="4200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uk-UA" sz="2800" dirty="0"/>
              <a:t> </a:t>
            </a:r>
            <a:r>
              <a:rPr lang="uk-UA" sz="2800" dirty="0" smtClean="0"/>
              <a:t> </a:t>
            </a:r>
          </a:p>
          <a:p>
            <a:r>
              <a:rPr lang="uk-UA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35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Мої захоплення, хобі,подорожі, екскурсії</a:t>
            </a:r>
            <a:endParaRPr lang="ru-RU" dirty="0"/>
          </a:p>
        </p:txBody>
      </p:sp>
      <p:pic>
        <p:nvPicPr>
          <p:cNvPr id="4" name="Объект 3" descr="http://static6.depositphotos.com/1005091/542/v/950/depositphotos_5423903-stock-illustration-cartoon-smiling-desktop-computer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1512168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ledeen.ru/myimages/papka/povar-vector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6832"/>
            <a:ext cx="1656184" cy="147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F:\ЛЕСЯ!!!!!!\ФОТО\Карпати\IMG_09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2610" y="2060848"/>
            <a:ext cx="2857541" cy="1488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ЛЕСЯ!!!!!!\Фото Рівне\IMG_1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861047"/>
            <a:ext cx="3645956" cy="2516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188640"/>
            <a:ext cx="8749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ambria Math" pitchFamily="18" charset="0"/>
                <a:ea typeface="Cambria Math" pitchFamily="18" charset="0"/>
              </a:rPr>
              <a:t>Моє професійне кредо: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1447800" y="1340768"/>
            <a:ext cx="6553200" cy="2232248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3600" dirty="0" smtClean="0">
                <a:solidFill>
                  <a:schemeClr val="tx1"/>
                </a:solidFill>
              </a:rPr>
              <a:t>Щоб дати іскру світла дітям, учитель повинен увібрати в себе сонце.</a:t>
            </a: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31640" y="3717032"/>
            <a:ext cx="7056784" cy="23762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Моє заповітне бажання:</a:t>
            </a:r>
          </a:p>
          <a:p>
            <a:pPr algn="ctr"/>
            <a:r>
              <a:rPr lang="uk-UA" sz="2800" dirty="0" smtClean="0"/>
              <a:t>Передати учням ту життєву мудрість, яку називають життям.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31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 </a:t>
            </a:r>
            <a:r>
              <a:rPr lang="uk-UA" dirty="0"/>
              <a:t>Н</a:t>
            </a:r>
            <a:r>
              <a:rPr lang="uk-UA" dirty="0" smtClean="0"/>
              <a:t>ауково – методична проблема: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>
                <a:latin typeface="Constantia" pitchFamily="18" charset="0"/>
                <a:cs typeface="Microsoft Sans Serif" pitchFamily="34" charset="0"/>
              </a:rPr>
              <a:t> Використання ігор, ігрових  ситуацій для формування ключових та предметних </a:t>
            </a:r>
            <a:r>
              <a:rPr lang="uk-UA" sz="4000" i="1" dirty="0" err="1" smtClean="0">
                <a:latin typeface="Constantia" pitchFamily="18" charset="0"/>
                <a:cs typeface="Microsoft Sans Serif" pitchFamily="34" charset="0"/>
              </a:rPr>
              <a:t>компетентностей</a:t>
            </a:r>
            <a:r>
              <a:rPr lang="uk-UA" sz="4000" i="1" dirty="0" smtClean="0">
                <a:latin typeface="Constantia" pitchFamily="18" charset="0"/>
                <a:cs typeface="Microsoft Sans Serif" pitchFamily="34" charset="0"/>
              </a:rPr>
              <a:t> молодших школярів. </a:t>
            </a:r>
          </a:p>
          <a:p>
            <a:endParaRPr lang="ru-RU" sz="4000" i="1" dirty="0">
              <a:latin typeface="Constantia" pitchFamily="18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" y="116632"/>
            <a:ext cx="9036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Напрацювання з даної  проблеми: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Розроблено каталог </a:t>
            </a:r>
            <a:r>
              <a:rPr lang="uk-UA" dirty="0" err="1" smtClean="0"/>
              <a:t>статтей</a:t>
            </a:r>
            <a:r>
              <a:rPr lang="uk-UA" dirty="0"/>
              <a:t> </a:t>
            </a:r>
            <a:r>
              <a:rPr lang="uk-UA" dirty="0" smtClean="0"/>
              <a:t>з фахових журналів з проблеми.</a:t>
            </a:r>
          </a:p>
          <a:p>
            <a:r>
              <a:rPr lang="uk-UA" dirty="0" smtClean="0"/>
              <a:t>Видано збірнички «Гру покличу на урок», «Я беру твою руку, дитино маленька».</a:t>
            </a:r>
          </a:p>
          <a:p>
            <a:r>
              <a:rPr lang="uk-UA" dirty="0" smtClean="0"/>
              <a:t>Публікації на </a:t>
            </a:r>
            <a:r>
              <a:rPr lang="uk-UA" dirty="0" err="1" smtClean="0"/>
              <a:t>веб</a:t>
            </a:r>
            <a:r>
              <a:rPr lang="uk-UA" dirty="0" smtClean="0"/>
              <a:t> - сайтах .</a:t>
            </a:r>
            <a:endParaRPr lang="ru-RU" dirty="0"/>
          </a:p>
        </p:txBody>
      </p:sp>
      <p:pic>
        <p:nvPicPr>
          <p:cNvPr id="4" name="Picture 4" descr="C:\Documents and Settings\Admin\Мои документы\Мои рисунки\IMG_1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2232247" cy="16561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cuments and Settings\Admin\Мои документы\Мои рисунки\IMG_1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2283709" cy="158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напрямки роботи:</a:t>
            </a:r>
            <a:endParaRPr lang="ru-RU" dirty="0"/>
          </a:p>
        </p:txBody>
      </p:sp>
      <p:graphicFrame>
        <p:nvGraphicFramePr>
          <p:cNvPr id="4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9536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267744" y="1556792"/>
            <a:ext cx="33843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Створення умов для всебічного розвитку дитини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971600" y="4725144"/>
            <a:ext cx="2988332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Впровадження нових форм та методів роботи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355976" y="5362364"/>
            <a:ext cx="39604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Розвиток індивідуальних особливостей учнів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 своїй роботі використовую такі технології: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- </a:t>
            </a:r>
            <a:r>
              <a:rPr lang="uk-UA" sz="4400" dirty="0" smtClean="0"/>
              <a:t>інтерактивне мислення;</a:t>
            </a:r>
          </a:p>
          <a:p>
            <a:r>
              <a:rPr lang="uk-UA" sz="4400" dirty="0" smtClean="0"/>
              <a:t>- критичне мислення;</a:t>
            </a:r>
          </a:p>
          <a:p>
            <a:r>
              <a:rPr lang="uk-UA" sz="4400" dirty="0" smtClean="0"/>
              <a:t>- </a:t>
            </a:r>
            <a:r>
              <a:rPr lang="uk-UA" sz="4400" dirty="0" err="1" smtClean="0"/>
              <a:t>компетентісно</a:t>
            </a:r>
            <a:r>
              <a:rPr lang="uk-UA" sz="4400" dirty="0" smtClean="0"/>
              <a:t> – орієнтоване  </a:t>
            </a:r>
          </a:p>
          <a:p>
            <a:r>
              <a:rPr lang="uk-UA" sz="4400" dirty="0"/>
              <a:t> </a:t>
            </a:r>
            <a:r>
              <a:rPr lang="uk-UA" sz="4400" dirty="0" smtClean="0"/>
              <a:t>  навчання;    </a:t>
            </a:r>
          </a:p>
          <a:p>
            <a:r>
              <a:rPr lang="uk-UA" sz="4400" dirty="0" smtClean="0"/>
              <a:t>- нестандартні уроки;</a:t>
            </a:r>
          </a:p>
          <a:p>
            <a:pPr marL="0" indent="0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80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807</Words>
  <Application>Microsoft Office PowerPoint</Application>
  <PresentationFormat>Экран (4:3)</PresentationFormat>
  <Paragraphs>102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Биковецький навчально – виховний комплекс :  “ Загальноосвітній навчальний заклад І –ІІ ступенів –  дошкільний навчальний заклад” Шумського району Тернопільської області</vt:lpstr>
      <vt:lpstr>Життя пройшло у школі між дітей. Здається й зовсім небагато. Мільйон питань! Мільйон ідей!І кожен день у школі – свято.</vt:lpstr>
      <vt:lpstr>Про себе:</vt:lpstr>
      <vt:lpstr>Мої захоплення, хобі,подорожі, екскурсії</vt:lpstr>
      <vt:lpstr>Моє професійне кредо:</vt:lpstr>
      <vt:lpstr>  Науково – методична проблема:</vt:lpstr>
      <vt:lpstr>    Напрацювання з даної  проблеми:</vt:lpstr>
      <vt:lpstr>Основні напрямки роботи:</vt:lpstr>
      <vt:lpstr>В своїй роботі використовую такі технології:</vt:lpstr>
      <vt:lpstr>               Панорама творчих уроків Читання – це особливе віконце , через яке діти бачать світ і самих себе. ( В. Сухомлинський) « Рольові ігри», « Робота в парах», « Мікрофон», « Два, чотири – всі разом»  – улюблені дитячі форми роботи .               А також форми роботи з ТРВЗ: «Біном фантазії»    «Перевтілення»    «Казка навиворіт» «     «Створення вінегрету з казок»</vt:lpstr>
      <vt:lpstr>Рідна мова – як музика</vt:lpstr>
      <vt:lpstr>Цікаво проходять уроки із застосуванням методу ТРВЗ</vt:lpstr>
      <vt:lpstr>            Улюблений предмет - математика</vt:lpstr>
      <vt:lpstr>Своїми руками-завжди весело і цікаво виготовляти </vt:lpstr>
      <vt:lpstr>Комп'ютер – це класно!</vt:lpstr>
      <vt:lpstr>Робота з творчообдарованими дітьми</vt:lpstr>
      <vt:lpstr>Методична робота</vt:lpstr>
      <vt:lpstr>Мої публікації </vt:lpstr>
      <vt:lpstr>Виховна робота – організація життя дитини в школі</vt:lpstr>
      <vt:lpstr> Цікаві свята, ранки, зустрічі – це миттєвості нашого шкільного  життя</vt:lpstr>
      <vt:lpstr>У своїх учнях виховую доброту , співчуття ,милосердя</vt:lpstr>
      <vt:lpstr>Батьки - перші помічники вчителя</vt:lpstr>
      <vt:lpstr>Презентация PowerPoint</vt:lpstr>
      <vt:lpstr> Я вибрала долю собі сама.     І що зі мною не станеться –           У мене жодних претензій нема                        До долі – моєї обраниці.  ( Л. Костенко)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Биковецький навчально – виховний комплекс :  “ Загальноосвітній навчальний заклад І –ІІ ступенів –  дошкільний навчальний заклад” Шумського району Тернопільської області</dc:title>
  <dc:creator>Admin</dc:creator>
  <cp:lastModifiedBy>Admin</cp:lastModifiedBy>
  <cp:revision>36</cp:revision>
  <dcterms:created xsi:type="dcterms:W3CDTF">2016-12-24T13:22:57Z</dcterms:created>
  <dcterms:modified xsi:type="dcterms:W3CDTF">2017-03-26T17:01:20Z</dcterms:modified>
</cp:coreProperties>
</file>