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Override3.xml" ContentType="application/vnd.openxmlformats-officedocument.themeOverr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Override1.xml" ContentType="application/vnd.openxmlformats-officedocument.themeOverr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Masters/slideMaster4.xml" ContentType="application/vnd.openxmlformats-officedocument.presentationml.slideMaster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theme/theme6.xml" ContentType="application/vnd.openxmlformats-officedocument.theme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Override2.xml" ContentType="application/vnd.openxmlformats-officedocument.themeOverr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Masters/slideMaster5.xml" ContentType="application/vnd.openxmlformats-officedocument.presentationml.slideMaster+xml"/>
  <Override PartName="/ppt/slides/slide8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696" r:id="rId2"/>
    <p:sldMasterId id="2147483720" r:id="rId3"/>
    <p:sldMasterId id="2147483744" r:id="rId4"/>
    <p:sldMasterId id="2147483756" r:id="rId5"/>
  </p:sldMasterIdLst>
  <p:notesMasterIdLst>
    <p:notesMasterId r:id="rId34"/>
  </p:notesMasterIdLst>
  <p:sldIdLst>
    <p:sldId id="256" r:id="rId6"/>
    <p:sldId id="257" r:id="rId7"/>
    <p:sldId id="258" r:id="rId8"/>
    <p:sldId id="259" r:id="rId9"/>
    <p:sldId id="260" r:id="rId10"/>
    <p:sldId id="280" r:id="rId11"/>
    <p:sldId id="261" r:id="rId12"/>
    <p:sldId id="263" r:id="rId13"/>
    <p:sldId id="281" r:id="rId14"/>
    <p:sldId id="282" r:id="rId15"/>
    <p:sldId id="283" r:id="rId16"/>
    <p:sldId id="264" r:id="rId17"/>
    <p:sldId id="284" r:id="rId18"/>
    <p:sldId id="286" r:id="rId19"/>
    <p:sldId id="287" r:id="rId20"/>
    <p:sldId id="288" r:id="rId21"/>
    <p:sldId id="294" r:id="rId22"/>
    <p:sldId id="289" r:id="rId23"/>
    <p:sldId id="295" r:id="rId24"/>
    <p:sldId id="290" r:id="rId25"/>
    <p:sldId id="291" r:id="rId26"/>
    <p:sldId id="265" r:id="rId27"/>
    <p:sldId id="273" r:id="rId28"/>
    <p:sldId id="274" r:id="rId29"/>
    <p:sldId id="292" r:id="rId30"/>
    <p:sldId id="293" r:id="rId31"/>
    <p:sldId id="275" r:id="rId32"/>
    <p:sldId id="296" r:id="rId33"/>
  </p:sldIdLst>
  <p:sldSz cx="9144000" cy="6858000" type="screen4x3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55" autoAdjust="0"/>
    <p:restoredTop sz="94664" autoAdjust="0"/>
  </p:normalViewPr>
  <p:slideViewPr>
    <p:cSldViewPr>
      <p:cViewPr varScale="1">
        <p:scale>
          <a:sx n="105" d="100"/>
          <a:sy n="105" d="100"/>
        </p:scale>
        <p:origin x="-1698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63514C-1846-4EB6-B7E3-14D7FAA427A8}" type="datetimeFigureOut">
              <a:rPr lang="uk-UA" smtClean="0"/>
              <a:pPr/>
              <a:t>14.02.2017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3B9F8D-38AB-4F94-A80A-4C5023FE35AC}" type="slidenum">
              <a:rPr lang="uk-UA" smtClean="0"/>
              <a:pPr/>
              <a:t>‹#›</a:t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3B9F8D-38AB-4F94-A80A-4C5023FE35AC}" type="slidenum">
              <a:rPr lang="uk-UA" smtClean="0"/>
              <a:pPr/>
              <a:t>8</a:t>
            </a:fld>
            <a:endParaRPr lang="uk-UA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71F4C1-F75B-4099-9CC1-95472BAA1E3E}" type="datetimeFigureOut">
              <a:rPr lang="uk-UA" smtClean="0"/>
              <a:pPr/>
              <a:t>14.02.2017</a:t>
            </a:fld>
            <a:endParaRPr lang="uk-UA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943C-5777-4070-A362-3AFA2633E646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71F4C1-F75B-4099-9CC1-95472BAA1E3E}" type="datetimeFigureOut">
              <a:rPr lang="uk-UA" smtClean="0"/>
              <a:pPr/>
              <a:t>14.02.2017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943C-5777-4070-A362-3AFA2633E646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71F4C1-F75B-4099-9CC1-95472BAA1E3E}" type="datetimeFigureOut">
              <a:rPr lang="uk-UA" smtClean="0"/>
              <a:pPr/>
              <a:t>14.02.2017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943C-5777-4070-A362-3AFA2633E646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71F4C1-F75B-4099-9CC1-95472BAA1E3E}" type="datetimeFigureOut">
              <a:rPr lang="uk-UA" smtClean="0"/>
              <a:pPr/>
              <a:t>14.02.2017</a:t>
            </a:fld>
            <a:endParaRPr lang="uk-UA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943C-5777-4070-A362-3AFA2633E646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71F4C1-F75B-4099-9CC1-95472BAA1E3E}" type="datetimeFigureOut">
              <a:rPr lang="uk-UA" smtClean="0"/>
              <a:pPr/>
              <a:t>14.02.2017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943C-5777-4070-A362-3AFA2633E646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71F4C1-F75B-4099-9CC1-95472BAA1E3E}" type="datetimeFigureOut">
              <a:rPr lang="uk-UA" smtClean="0"/>
              <a:pPr/>
              <a:t>14.02.2017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943C-5777-4070-A362-3AFA2633E646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71F4C1-F75B-4099-9CC1-95472BAA1E3E}" type="datetimeFigureOut">
              <a:rPr lang="uk-UA" smtClean="0"/>
              <a:pPr/>
              <a:t>14.02.2017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943C-5777-4070-A362-3AFA2633E646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71F4C1-F75B-4099-9CC1-95472BAA1E3E}" type="datetimeFigureOut">
              <a:rPr lang="uk-UA" smtClean="0"/>
              <a:pPr/>
              <a:t>14.02.2017</a:t>
            </a:fld>
            <a:endParaRPr lang="uk-UA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943C-5777-4070-A362-3AFA2633E646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71F4C1-F75B-4099-9CC1-95472BAA1E3E}" type="datetimeFigureOut">
              <a:rPr lang="uk-UA" smtClean="0"/>
              <a:pPr/>
              <a:t>14.02.2017</a:t>
            </a:fld>
            <a:endParaRPr 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943C-5777-4070-A362-3AFA2633E646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71F4C1-F75B-4099-9CC1-95472BAA1E3E}" type="datetimeFigureOut">
              <a:rPr lang="uk-UA" smtClean="0"/>
              <a:pPr/>
              <a:t>14.02.2017</a:t>
            </a:fld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943C-5777-4070-A362-3AFA2633E646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71F4C1-F75B-4099-9CC1-95472BAA1E3E}" type="datetimeFigureOut">
              <a:rPr lang="uk-UA" smtClean="0"/>
              <a:pPr/>
              <a:t>14.02.2017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943C-5777-4070-A362-3AFA2633E646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71F4C1-F75B-4099-9CC1-95472BAA1E3E}" type="datetimeFigureOut">
              <a:rPr lang="uk-UA" smtClean="0"/>
              <a:pPr/>
              <a:t>14.02.2017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943C-5777-4070-A362-3AFA2633E646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71F4C1-F75B-4099-9CC1-95472BAA1E3E}" type="datetimeFigureOut">
              <a:rPr lang="uk-UA" smtClean="0"/>
              <a:pPr/>
              <a:t>14.02.2017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5424943C-5777-4070-A362-3AFA2633E646}" type="slidenum">
              <a:rPr lang="uk-UA" smtClean="0"/>
              <a:pPr/>
              <a:t>‹#›</a:t>
            </a:fld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71F4C1-F75B-4099-9CC1-95472BAA1E3E}" type="datetimeFigureOut">
              <a:rPr lang="uk-UA" smtClean="0"/>
              <a:pPr/>
              <a:t>14.02.2017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943C-5777-4070-A362-3AFA2633E646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71F4C1-F75B-4099-9CC1-95472BAA1E3E}" type="datetimeFigureOut">
              <a:rPr lang="uk-UA" smtClean="0"/>
              <a:pPr/>
              <a:t>14.02.2017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943C-5777-4070-A362-3AFA2633E646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Овал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71F4C1-F75B-4099-9CC1-95472BAA1E3E}" type="datetimeFigureOut">
              <a:rPr lang="uk-UA" smtClean="0"/>
              <a:pPr/>
              <a:t>14.02.2017</a:t>
            </a:fld>
            <a:endParaRPr lang="uk-UA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424943C-5777-4070-A362-3AFA2633E646}" type="slidenum">
              <a:rPr lang="uk-UA" smtClean="0"/>
              <a:pPr/>
              <a:t>‹#›</a:t>
            </a:fld>
            <a:endParaRPr lang="uk-UA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uk-UA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одержимое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2C71F4C1-F75B-4099-9CC1-95472BAA1E3E}" type="datetimeFigureOut">
              <a:rPr lang="uk-UA" smtClean="0"/>
              <a:pPr/>
              <a:t>14.02.2017</a:t>
            </a:fld>
            <a:endParaRPr lang="uk-UA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5424943C-5777-4070-A362-3AFA2633E646}" type="slidenum">
              <a:rPr lang="uk-UA" smtClean="0"/>
              <a:pPr/>
              <a:t>‹#›</a:t>
            </a:fld>
            <a:endParaRPr lang="uk-UA"/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71F4C1-F75B-4099-9CC1-95472BAA1E3E}" type="datetimeFigureOut">
              <a:rPr lang="uk-UA" smtClean="0"/>
              <a:pPr/>
              <a:t>14.02.2017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943C-5777-4070-A362-3AFA2633E646}" type="slidenum">
              <a:rPr lang="uk-UA" smtClean="0"/>
              <a:pPr/>
              <a:t>‹#›</a:t>
            </a:fld>
            <a:endParaRPr lang="uk-UA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71F4C1-F75B-4099-9CC1-95472BAA1E3E}" type="datetimeFigureOut">
              <a:rPr lang="uk-UA" smtClean="0"/>
              <a:pPr/>
              <a:t>14.02.2017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943C-5777-4070-A362-3AFA2633E646}" type="slidenum">
              <a:rPr lang="uk-UA" smtClean="0"/>
              <a:pPr/>
              <a:t>‹#›</a:t>
            </a:fld>
            <a:endParaRPr lang="uk-UA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943C-5777-4070-A362-3AFA2633E646}" type="slidenum">
              <a:rPr lang="uk-UA" smtClean="0"/>
              <a:pPr/>
              <a:t>‹#›</a:t>
            </a:fld>
            <a:endParaRPr lang="uk-UA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71F4C1-F75B-4099-9CC1-95472BAA1E3E}" type="datetimeFigureOut">
              <a:rPr lang="uk-UA" smtClean="0"/>
              <a:pPr/>
              <a:t>14.02.2017</a:t>
            </a:fld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2" name="Содержимое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4" name="Содержимое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71F4C1-F75B-4099-9CC1-95472BAA1E3E}" type="datetimeFigureOut">
              <a:rPr lang="uk-UA" smtClean="0"/>
              <a:pPr/>
              <a:t>14.02.2017</a:t>
            </a:fld>
            <a:endParaRPr 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943C-5777-4070-A362-3AFA2633E646}" type="slidenum">
              <a:rPr lang="uk-UA" smtClean="0"/>
              <a:pPr/>
              <a:t>‹#›</a:t>
            </a:fld>
            <a:endParaRPr lang="uk-UA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71F4C1-F75B-4099-9CC1-95472BAA1E3E}" type="datetimeFigureOut">
              <a:rPr lang="uk-UA" smtClean="0"/>
              <a:pPr/>
              <a:t>14.02.2017</a:t>
            </a:fld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943C-5777-4070-A362-3AFA2633E646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71F4C1-F75B-4099-9CC1-95472BAA1E3E}" type="datetimeFigureOut">
              <a:rPr lang="uk-UA" smtClean="0"/>
              <a:pPr/>
              <a:t>14.02.2017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943C-5777-4070-A362-3AFA2633E646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Содержимое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2C71F4C1-F75B-4099-9CC1-95472BAA1E3E}" type="datetimeFigureOut">
              <a:rPr lang="uk-UA" smtClean="0"/>
              <a:pPr/>
              <a:t>14.02.2017</a:t>
            </a:fld>
            <a:endParaRPr lang="uk-UA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5424943C-5777-4070-A362-3AFA2633E646}" type="slidenum">
              <a:rPr lang="uk-UA" smtClean="0"/>
              <a:pPr/>
              <a:t>‹#›</a:t>
            </a:fld>
            <a:endParaRPr lang="uk-UA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uk-UA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71F4C1-F75B-4099-9CC1-95472BAA1E3E}" type="datetimeFigureOut">
              <a:rPr lang="uk-UA" smtClean="0"/>
              <a:pPr/>
              <a:t>14.02.2017</a:t>
            </a:fld>
            <a:endParaRPr lang="uk-UA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424943C-5777-4070-A362-3AFA2633E646}" type="slidenum">
              <a:rPr lang="uk-UA" smtClean="0"/>
              <a:pPr/>
              <a:t>‹#›</a:t>
            </a:fld>
            <a:endParaRPr lang="uk-UA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uk-UA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71F4C1-F75B-4099-9CC1-95472BAA1E3E}" type="datetimeFigureOut">
              <a:rPr lang="uk-UA" smtClean="0"/>
              <a:pPr/>
              <a:t>14.02.2017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943C-5777-4070-A362-3AFA2633E646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71F4C1-F75B-4099-9CC1-95472BAA1E3E}" type="datetimeFigureOut">
              <a:rPr lang="uk-UA" smtClean="0"/>
              <a:pPr/>
              <a:t>14.02.2017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943C-5777-4070-A362-3AFA2633E646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71F4C1-F75B-4099-9CC1-95472BAA1E3E}" type="datetimeFigureOut">
              <a:rPr lang="uk-UA" smtClean="0"/>
              <a:pPr/>
              <a:t>14.02.2017</a:t>
            </a:fld>
            <a:endParaRPr lang="uk-UA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943C-5777-4070-A362-3AFA2633E646}" type="slidenum">
              <a:rPr lang="uk-UA" smtClean="0"/>
              <a:pPr/>
              <a:t>‹#›</a:t>
            </a:fld>
            <a:endParaRPr lang="uk-UA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71F4C1-F75B-4099-9CC1-95472BAA1E3E}" type="datetimeFigureOut">
              <a:rPr lang="uk-UA" smtClean="0"/>
              <a:pPr/>
              <a:t>14.02.2017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943C-5777-4070-A362-3AFA2633E646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71F4C1-F75B-4099-9CC1-95472BAA1E3E}" type="datetimeFigureOut">
              <a:rPr lang="uk-UA" smtClean="0"/>
              <a:pPr/>
              <a:t>14.02.2017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5424943C-5777-4070-A362-3AFA2633E646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71F4C1-F75B-4099-9CC1-95472BAA1E3E}" type="datetimeFigureOut">
              <a:rPr lang="uk-UA" smtClean="0"/>
              <a:pPr/>
              <a:t>14.02.2017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943C-5777-4070-A362-3AFA2633E646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71F4C1-F75B-4099-9CC1-95472BAA1E3E}" type="datetimeFigureOut">
              <a:rPr lang="uk-UA" smtClean="0"/>
              <a:pPr/>
              <a:t>14.02.2017</a:t>
            </a:fld>
            <a:endParaRPr lang="uk-UA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943C-5777-4070-A362-3AFA2633E646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71F4C1-F75B-4099-9CC1-95472BAA1E3E}" type="datetimeFigureOut">
              <a:rPr lang="uk-UA" smtClean="0"/>
              <a:pPr/>
              <a:t>14.02.2017</a:t>
            </a:fld>
            <a:endParaRPr 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943C-5777-4070-A362-3AFA2633E646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71F4C1-F75B-4099-9CC1-95472BAA1E3E}" type="datetimeFigureOut">
              <a:rPr lang="uk-UA" smtClean="0"/>
              <a:pPr/>
              <a:t>14.02.2017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943C-5777-4070-A362-3AFA2633E646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71F4C1-F75B-4099-9CC1-95472BAA1E3E}" type="datetimeFigureOut">
              <a:rPr lang="uk-UA" smtClean="0"/>
              <a:pPr/>
              <a:t>14.02.2017</a:t>
            </a:fld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943C-5777-4070-A362-3AFA2633E646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71F4C1-F75B-4099-9CC1-95472BAA1E3E}" type="datetimeFigureOut">
              <a:rPr lang="uk-UA" smtClean="0"/>
              <a:pPr/>
              <a:t>14.02.2017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943C-5777-4070-A362-3AFA2633E646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71F4C1-F75B-4099-9CC1-95472BAA1E3E}" type="datetimeFigureOut">
              <a:rPr lang="uk-UA" smtClean="0"/>
              <a:pPr/>
              <a:t>14.02.2017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943C-5777-4070-A362-3AFA2633E646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71F4C1-F75B-4099-9CC1-95472BAA1E3E}" type="datetimeFigureOut">
              <a:rPr lang="uk-UA" smtClean="0"/>
              <a:pPr/>
              <a:t>14.02.2017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943C-5777-4070-A362-3AFA2633E646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71F4C1-F75B-4099-9CC1-95472BAA1E3E}" type="datetimeFigureOut">
              <a:rPr lang="uk-UA" smtClean="0"/>
              <a:pPr/>
              <a:t>14.02.2017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943C-5777-4070-A362-3AFA2633E646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71F4C1-F75B-4099-9CC1-95472BAA1E3E}" type="datetimeFigureOut">
              <a:rPr lang="uk-UA" smtClean="0"/>
              <a:pPr/>
              <a:t>14.02.2017</a:t>
            </a:fld>
            <a:endParaRPr lang="uk-UA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943C-5777-4070-A362-3AFA2633E646}" type="slidenum">
              <a:rPr lang="uk-UA" smtClean="0"/>
              <a:pPr/>
              <a:t>‹#›</a:t>
            </a:fld>
            <a:endParaRPr lang="uk-UA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71F4C1-F75B-4099-9CC1-95472BAA1E3E}" type="datetimeFigureOut">
              <a:rPr lang="uk-UA" smtClean="0"/>
              <a:pPr/>
              <a:t>14.02.2017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943C-5777-4070-A362-3AFA2633E646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71F4C1-F75B-4099-9CC1-95472BAA1E3E}" type="datetimeFigureOut">
              <a:rPr lang="uk-UA" smtClean="0"/>
              <a:pPr/>
              <a:t>14.02.2017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5424943C-5777-4070-A362-3AFA2633E646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71F4C1-F75B-4099-9CC1-95472BAA1E3E}" type="datetimeFigureOut">
              <a:rPr lang="uk-UA" smtClean="0"/>
              <a:pPr/>
              <a:t>14.02.2017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943C-5777-4070-A362-3AFA2633E646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71F4C1-F75B-4099-9CC1-95472BAA1E3E}" type="datetimeFigureOut">
              <a:rPr lang="uk-UA" smtClean="0"/>
              <a:pPr/>
              <a:t>14.02.2017</a:t>
            </a:fld>
            <a:endParaRPr lang="uk-UA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943C-5777-4070-A362-3AFA2633E646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71F4C1-F75B-4099-9CC1-95472BAA1E3E}" type="datetimeFigureOut">
              <a:rPr lang="uk-UA" smtClean="0"/>
              <a:pPr/>
              <a:t>14.02.2017</a:t>
            </a:fld>
            <a:endParaRPr lang="uk-UA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943C-5777-4070-A362-3AFA2633E646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71F4C1-F75B-4099-9CC1-95472BAA1E3E}" type="datetimeFigureOut">
              <a:rPr lang="uk-UA" smtClean="0"/>
              <a:pPr/>
              <a:t>14.02.2017</a:t>
            </a:fld>
            <a:endParaRPr 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943C-5777-4070-A362-3AFA2633E646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71F4C1-F75B-4099-9CC1-95472BAA1E3E}" type="datetimeFigureOut">
              <a:rPr lang="uk-UA" smtClean="0"/>
              <a:pPr/>
              <a:t>14.02.2017</a:t>
            </a:fld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943C-5777-4070-A362-3AFA2633E646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71F4C1-F75B-4099-9CC1-95472BAA1E3E}" type="datetimeFigureOut">
              <a:rPr lang="uk-UA" smtClean="0"/>
              <a:pPr/>
              <a:t>14.02.2017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943C-5777-4070-A362-3AFA2633E646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71F4C1-F75B-4099-9CC1-95472BAA1E3E}" type="datetimeFigureOut">
              <a:rPr lang="uk-UA" smtClean="0"/>
              <a:pPr/>
              <a:t>14.02.2017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943C-5777-4070-A362-3AFA2633E646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71F4C1-F75B-4099-9CC1-95472BAA1E3E}" type="datetimeFigureOut">
              <a:rPr lang="uk-UA" smtClean="0"/>
              <a:pPr/>
              <a:t>14.02.2017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943C-5777-4070-A362-3AFA2633E646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71F4C1-F75B-4099-9CC1-95472BAA1E3E}" type="datetimeFigureOut">
              <a:rPr lang="uk-UA" smtClean="0"/>
              <a:pPr/>
              <a:t>14.02.2017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943C-5777-4070-A362-3AFA2633E646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71F4C1-F75B-4099-9CC1-95472BAA1E3E}" type="datetimeFigureOut">
              <a:rPr lang="uk-UA" smtClean="0"/>
              <a:pPr/>
              <a:t>14.02.2017</a:t>
            </a:fld>
            <a:endParaRPr 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943C-5777-4070-A362-3AFA2633E646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71F4C1-F75B-4099-9CC1-95472BAA1E3E}" type="datetimeFigureOut">
              <a:rPr lang="uk-UA" smtClean="0"/>
              <a:pPr/>
              <a:t>14.02.2017</a:t>
            </a:fld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943C-5777-4070-A362-3AFA2633E646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71F4C1-F75B-4099-9CC1-95472BAA1E3E}" type="datetimeFigureOut">
              <a:rPr lang="uk-UA" smtClean="0"/>
              <a:pPr/>
              <a:t>14.02.2017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943C-5777-4070-A362-3AFA2633E646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71F4C1-F75B-4099-9CC1-95472BAA1E3E}" type="datetimeFigureOut">
              <a:rPr lang="uk-UA" smtClean="0"/>
              <a:pPr/>
              <a:t>14.02.2017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5424943C-5777-4070-A362-3AFA2633E646}" type="slidenum">
              <a:rPr lang="uk-UA" smtClean="0"/>
              <a:pPr/>
              <a:t>‹#›</a:t>
            </a:fld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2C71F4C1-F75B-4099-9CC1-95472BAA1E3E}" type="datetimeFigureOut">
              <a:rPr lang="uk-UA" smtClean="0"/>
              <a:pPr/>
              <a:t>14.02.2017</a:t>
            </a:fld>
            <a:endParaRPr lang="uk-UA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5424943C-5777-4070-A362-3AFA2633E646}" type="slidenum">
              <a:rPr lang="uk-UA" smtClean="0"/>
              <a:pPr/>
              <a:t>‹#›</a:t>
            </a:fld>
            <a:endParaRPr lang="uk-UA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2C71F4C1-F75B-4099-9CC1-95472BAA1E3E}" type="datetimeFigureOut">
              <a:rPr lang="uk-UA" smtClean="0"/>
              <a:pPr/>
              <a:t>14.02.2017</a:t>
            </a:fld>
            <a:endParaRPr lang="uk-UA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5424943C-5777-4070-A362-3AFA2633E646}" type="slidenum">
              <a:rPr lang="uk-UA" smtClean="0"/>
              <a:pPr/>
              <a:t>‹#›</a:t>
            </a:fld>
            <a:endParaRPr lang="uk-UA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2C71F4C1-F75B-4099-9CC1-95472BAA1E3E}" type="datetimeFigureOut">
              <a:rPr lang="uk-UA" smtClean="0"/>
              <a:pPr/>
              <a:t>14.02.2017</a:t>
            </a:fld>
            <a:endParaRPr lang="uk-UA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uk-UA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5424943C-5777-4070-A362-3AFA2633E646}" type="slidenum">
              <a:rPr lang="uk-UA" smtClean="0"/>
              <a:pPr/>
              <a:t>‹#›</a:t>
            </a:fld>
            <a:endParaRPr lang="uk-UA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2C71F4C1-F75B-4099-9CC1-95472BAA1E3E}" type="datetimeFigureOut">
              <a:rPr lang="uk-UA" smtClean="0"/>
              <a:pPr/>
              <a:t>14.02.2017</a:t>
            </a:fld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5424943C-5777-4070-A362-3AFA2633E646}" type="slidenum">
              <a:rPr lang="uk-UA" smtClean="0"/>
              <a:pPr/>
              <a:t>‹#›</a:t>
            </a:fld>
            <a:endParaRPr lang="uk-UA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2C71F4C1-F75B-4099-9CC1-95472BAA1E3E}" type="datetimeFigureOut">
              <a:rPr lang="uk-UA" smtClean="0"/>
              <a:pPr/>
              <a:t>14.02.2017</a:t>
            </a:fld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5424943C-5777-4070-A362-3AFA2633E646}" type="slidenum">
              <a:rPr lang="uk-UA" smtClean="0"/>
              <a:pPr/>
              <a:t>‹#›</a:t>
            </a:fld>
            <a:endParaRPr lang="uk-UA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2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9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themeOverride" Target="../theme/themeOverride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.xml"/><Relationship Id="rId1" Type="http://schemas.openxmlformats.org/officeDocument/2006/relationships/themeOverride" Target="../theme/themeOverride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.xml"/><Relationship Id="rId1" Type="http://schemas.openxmlformats.org/officeDocument/2006/relationships/themeOverride" Target="../theme/themeOverride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059832" y="1988840"/>
            <a:ext cx="5254352" cy="1470025"/>
          </a:xfrm>
        </p:spPr>
        <p:txBody>
          <a:bodyPr>
            <a:normAutofit fontScale="90000"/>
          </a:bodyPr>
          <a:lstStyle/>
          <a:p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Клапоущак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Ігор Данилович</a:t>
            </a:r>
            <a:endParaRPr lang="uk-UA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39552" y="3573016"/>
            <a:ext cx="8208912" cy="2279104"/>
          </a:xfrm>
        </p:spPr>
        <p:txBody>
          <a:bodyPr>
            <a:normAutofit fontScale="70000" lnSpcReduction="20000"/>
          </a:bodyPr>
          <a:lstStyle/>
          <a:p>
            <a:pPr algn="just"/>
            <a:r>
              <a:rPr lang="uk-UA" sz="4000" dirty="0" smtClean="0">
                <a:latin typeface="Times New Roman" pitchFamily="18" charset="0"/>
                <a:cs typeface="Times New Roman" pitchFamily="18" charset="0"/>
              </a:rPr>
              <a:t>керівник туристсько-краєзнавчого гуртка «Мандрівець» Тернопільської ЗОШ І-ІІІ ступенів №13 Тернопільської міської ради, вчитель вищої категорії, старший вчитель, викладач краєзнавства і туризму факультету фізичного виховання ТНПУ  ім. В. Гнатюка</a:t>
            </a:r>
            <a:r>
              <a:rPr lang="uk-UA" sz="4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uk-UA" sz="4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uk-UA" dirty="0"/>
          </a:p>
        </p:txBody>
      </p:sp>
      <p:sp>
        <p:nvSpPr>
          <p:cNvPr id="4301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uk-UA"/>
          </a:p>
        </p:txBody>
      </p:sp>
      <p:pic>
        <p:nvPicPr>
          <p:cNvPr id="1026" name="Picture 2" descr="klapouschak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16632"/>
            <a:ext cx="2843808" cy="33889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548680"/>
            <a:ext cx="7772400" cy="546336"/>
          </a:xfrm>
        </p:spPr>
        <p:txBody>
          <a:bodyPr>
            <a:normAutofit/>
          </a:bodyPr>
          <a:lstStyle/>
          <a:p>
            <a:pPr algn="ctr"/>
            <a:r>
              <a:rPr lang="uk-UA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Основними завданнями дидактичних ігор є:</a:t>
            </a:r>
            <a:endParaRPr lang="uk-UA" sz="28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9552" y="1196752"/>
            <a:ext cx="8002088" cy="5112568"/>
          </a:xfrm>
        </p:spPr>
        <p:txBody>
          <a:bodyPr>
            <a:noAutofit/>
          </a:bodyPr>
          <a:lstStyle/>
          <a:p>
            <a:pPr algn="just">
              <a:spcBef>
                <a:spcPts val="0"/>
              </a:spcBef>
            </a:pPr>
            <a:r>
              <a:rPr lang="uk-UA" sz="2300" dirty="0" smtClean="0">
                <a:latin typeface="Times New Roman" pitchFamily="18" charset="0"/>
                <a:cs typeface="Times New Roman" pitchFamily="18" charset="0"/>
              </a:rPr>
              <a:t>1.Формування в учнів краєзнавчого мислення, навичок самостійної творчої діяльності у позаурочний час.</a:t>
            </a:r>
            <a:endParaRPr lang="uk-UA" sz="2300" i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spcBef>
                <a:spcPts val="0"/>
              </a:spcBef>
            </a:pPr>
            <a:r>
              <a:rPr lang="uk-UA" sz="2300" dirty="0" smtClean="0">
                <a:latin typeface="Times New Roman" pitchFamily="18" charset="0"/>
                <a:cs typeface="Times New Roman" pitchFamily="18" charset="0"/>
              </a:rPr>
              <a:t>2.Розвиток в школярів:</a:t>
            </a:r>
            <a:endParaRPr lang="uk-UA" sz="2300" i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spcBef>
                <a:spcPts val="0"/>
              </a:spcBef>
            </a:pPr>
            <a:r>
              <a:rPr lang="uk-UA" sz="2300" dirty="0" smtClean="0">
                <a:latin typeface="Times New Roman" pitchFamily="18" charset="0"/>
                <a:cs typeface="Times New Roman" pitchFamily="18" charset="0"/>
              </a:rPr>
              <a:t>   а) креативності</a:t>
            </a:r>
            <a:r>
              <a:rPr lang="en-US" sz="2300" dirty="0" smtClean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2300" dirty="0" smtClean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2300" dirty="0" err="1" smtClean="0">
                <a:latin typeface="Times New Roman" pitchFamily="18" charset="0"/>
                <a:cs typeface="Times New Roman" pitchFamily="18" charset="0"/>
              </a:rPr>
              <a:t>вміння</a:t>
            </a:r>
            <a:r>
              <a:rPr lang="ru-RU" sz="2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300" dirty="0" err="1" smtClean="0">
                <a:latin typeface="Times New Roman" pitchFamily="18" charset="0"/>
                <a:cs typeface="Times New Roman" pitchFamily="18" charset="0"/>
              </a:rPr>
              <a:t>творчо</a:t>
            </a:r>
            <a:r>
              <a:rPr lang="ru-RU" sz="2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300" dirty="0" err="1" smtClean="0">
                <a:latin typeface="Times New Roman" pitchFamily="18" charset="0"/>
                <a:cs typeface="Times New Roman" pitchFamily="18" charset="0"/>
              </a:rPr>
              <a:t>підходити</a:t>
            </a:r>
            <a:r>
              <a:rPr lang="ru-RU" sz="2300" dirty="0" smtClean="0">
                <a:latin typeface="Times New Roman" pitchFamily="18" charset="0"/>
                <a:cs typeface="Times New Roman" pitchFamily="18" charset="0"/>
              </a:rPr>
              <a:t> до </a:t>
            </a:r>
            <a:r>
              <a:rPr lang="ru-RU" sz="2300" dirty="0" err="1" smtClean="0">
                <a:latin typeface="Times New Roman" pitchFamily="18" charset="0"/>
                <a:cs typeface="Times New Roman" pitchFamily="18" charset="0"/>
              </a:rPr>
              <a:t>будь-якої</a:t>
            </a:r>
            <a:r>
              <a:rPr lang="ru-RU" sz="2300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2300" dirty="0" err="1" smtClean="0">
                <a:latin typeface="Times New Roman" pitchFamily="18" charset="0"/>
                <a:cs typeface="Times New Roman" pitchFamily="18" charset="0"/>
              </a:rPr>
              <a:t>справи</a:t>
            </a:r>
            <a:r>
              <a:rPr lang="ru-RU" sz="23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300" dirty="0" err="1" smtClean="0">
                <a:latin typeface="Times New Roman" pitchFamily="18" charset="0"/>
                <a:cs typeface="Times New Roman" pitchFamily="18" charset="0"/>
              </a:rPr>
              <a:t>приймати</a:t>
            </a:r>
            <a:r>
              <a:rPr lang="ru-RU" sz="2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300" dirty="0" err="1" smtClean="0">
                <a:latin typeface="Times New Roman" pitchFamily="18" charset="0"/>
                <a:cs typeface="Times New Roman" pitchFamily="18" charset="0"/>
              </a:rPr>
              <a:t>неочікувані</a:t>
            </a:r>
            <a:r>
              <a:rPr lang="ru-RU" sz="23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300" dirty="0" err="1" smtClean="0">
                <a:latin typeface="Times New Roman" pitchFamily="18" charset="0"/>
                <a:cs typeface="Times New Roman" pitchFamily="18" charset="0"/>
              </a:rPr>
              <a:t>нестандартні</a:t>
            </a:r>
            <a:r>
              <a:rPr lang="ru-RU" sz="2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300" dirty="0" err="1" smtClean="0">
                <a:latin typeface="Times New Roman" pitchFamily="18" charset="0"/>
                <a:cs typeface="Times New Roman" pitchFamily="18" charset="0"/>
              </a:rPr>
              <a:t>рішення</a:t>
            </a:r>
            <a:r>
              <a:rPr lang="uk-UA" sz="2300" dirty="0" smtClean="0">
                <a:latin typeface="Times New Roman" pitchFamily="18" charset="0"/>
                <a:cs typeface="Times New Roman" pitchFamily="18" charset="0"/>
              </a:rPr>
              <a:t>;</a:t>
            </a:r>
            <a:endParaRPr lang="uk-UA" sz="2300" i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spcBef>
                <a:spcPts val="0"/>
              </a:spcBef>
            </a:pPr>
            <a:r>
              <a:rPr lang="uk-UA" sz="2300" dirty="0" smtClean="0">
                <a:latin typeface="Times New Roman" pitchFamily="18" charset="0"/>
                <a:cs typeface="Times New Roman" pitchFamily="18" charset="0"/>
              </a:rPr>
              <a:t>   б) к</a:t>
            </a:r>
            <a:r>
              <a:rPr lang="ru-RU" sz="2300" dirty="0" err="1" smtClean="0">
                <a:latin typeface="Times New Roman" pitchFamily="18" charset="0"/>
                <a:cs typeface="Times New Roman" pitchFamily="18" charset="0"/>
              </a:rPr>
              <a:t>ритичного</a:t>
            </a:r>
            <a:r>
              <a:rPr lang="ru-RU" sz="2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300" dirty="0" err="1" smtClean="0">
                <a:latin typeface="Times New Roman" pitchFamily="18" charset="0"/>
                <a:cs typeface="Times New Roman" pitchFamily="18" charset="0"/>
              </a:rPr>
              <a:t>мислення</a:t>
            </a:r>
            <a:r>
              <a:rPr lang="en-US" sz="2300" b="1" dirty="0" smtClean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2300" dirty="0" smtClean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2300" dirty="0" err="1" smtClean="0">
                <a:latin typeface="Times New Roman" pitchFamily="18" charset="0"/>
                <a:cs typeface="Times New Roman" pitchFamily="18" charset="0"/>
              </a:rPr>
              <a:t>уміння</a:t>
            </a:r>
            <a:r>
              <a:rPr lang="ru-RU" sz="2300" dirty="0" smtClean="0">
                <a:latin typeface="Times New Roman" pitchFamily="18" charset="0"/>
                <a:cs typeface="Times New Roman" pitchFamily="18" charset="0"/>
              </a:rPr>
              <a:t> не </a:t>
            </a:r>
            <a:r>
              <a:rPr lang="ru-RU" sz="2300" dirty="0" err="1" smtClean="0">
                <a:latin typeface="Times New Roman" pitchFamily="18" charset="0"/>
                <a:cs typeface="Times New Roman" pitchFamily="18" charset="0"/>
              </a:rPr>
              <a:t>сприймати</a:t>
            </a:r>
            <a:r>
              <a:rPr lang="ru-RU" sz="2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300" dirty="0" err="1" smtClean="0">
                <a:latin typeface="Times New Roman" pitchFamily="18" charset="0"/>
                <a:cs typeface="Times New Roman" pitchFamily="18" charset="0"/>
              </a:rPr>
              <a:t>будь-який</a:t>
            </a:r>
            <a:r>
              <a:rPr lang="ru-RU" sz="2300" dirty="0" smtClean="0">
                <a:latin typeface="Times New Roman" pitchFamily="18" charset="0"/>
                <a:cs typeface="Times New Roman" pitchFamily="18" charset="0"/>
              </a:rPr>
              <a:t> постулат</a:t>
            </a:r>
            <a:r>
              <a:rPr lang="uk-UA" sz="2300" dirty="0" smtClean="0">
                <a:latin typeface="Times New Roman" pitchFamily="18" charset="0"/>
                <a:cs typeface="Times New Roman" pitchFamily="18" charset="0"/>
              </a:rPr>
              <a:t> на віру</a:t>
            </a:r>
            <a:r>
              <a:rPr lang="ru-RU" sz="23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300" dirty="0" err="1" smtClean="0">
                <a:latin typeface="Times New Roman" pitchFamily="18" charset="0"/>
                <a:cs typeface="Times New Roman" pitchFamily="18" charset="0"/>
              </a:rPr>
              <a:t>задавати</a:t>
            </a:r>
            <a:r>
              <a:rPr lang="ru-RU" sz="23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300" dirty="0" err="1" smtClean="0">
                <a:latin typeface="Times New Roman" pitchFamily="18" charset="0"/>
                <a:cs typeface="Times New Roman" pitchFamily="18" charset="0"/>
              </a:rPr>
              <a:t>правильні</a:t>
            </a:r>
            <a:r>
              <a:rPr lang="ru-RU" sz="23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300" dirty="0" err="1" smtClean="0">
                <a:latin typeface="Times New Roman" pitchFamily="18" charset="0"/>
                <a:cs typeface="Times New Roman" pitchFamily="18" charset="0"/>
              </a:rPr>
              <a:t>питання</a:t>
            </a:r>
            <a:r>
              <a:rPr lang="ru-RU" sz="23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300" dirty="0" err="1" smtClean="0">
                <a:latin typeface="Times New Roman" pitchFamily="18" charset="0"/>
                <a:cs typeface="Times New Roman" pitchFamily="18" charset="0"/>
              </a:rPr>
              <a:t>котрі</a:t>
            </a:r>
            <a:r>
              <a:rPr lang="ru-RU" sz="2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300" dirty="0" err="1" smtClean="0">
                <a:latin typeface="Times New Roman" pitchFamily="18" charset="0"/>
                <a:cs typeface="Times New Roman" pitchFamily="18" charset="0"/>
              </a:rPr>
              <a:t>допомагають</a:t>
            </a:r>
            <a:r>
              <a:rPr lang="ru-RU" sz="23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300" dirty="0" err="1" smtClean="0">
                <a:latin typeface="Times New Roman" pitchFamily="18" charset="0"/>
                <a:cs typeface="Times New Roman" pitchFamily="18" charset="0"/>
              </a:rPr>
              <a:t>розібратися</a:t>
            </a:r>
            <a:r>
              <a:rPr lang="ru-RU" sz="2300" dirty="0" smtClean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sz="2300" dirty="0" err="1" smtClean="0">
                <a:latin typeface="Times New Roman" pitchFamily="18" charset="0"/>
                <a:cs typeface="Times New Roman" pitchFamily="18" charset="0"/>
              </a:rPr>
              <a:t>будь-якому</a:t>
            </a:r>
            <a:r>
              <a:rPr lang="ru-RU" sz="2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300" dirty="0" err="1" smtClean="0">
                <a:latin typeface="Times New Roman" pitchFamily="18" charset="0"/>
                <a:cs typeface="Times New Roman" pitchFamily="18" charset="0"/>
              </a:rPr>
              <a:t>завданні</a:t>
            </a:r>
            <a:r>
              <a:rPr lang="uk-UA" sz="2300" dirty="0" smtClean="0">
                <a:latin typeface="Times New Roman" pitchFamily="18" charset="0"/>
                <a:cs typeface="Times New Roman" pitchFamily="18" charset="0"/>
              </a:rPr>
              <a:t>;</a:t>
            </a:r>
            <a:endParaRPr lang="uk-UA" sz="2300" i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spcBef>
                <a:spcPts val="0"/>
              </a:spcBef>
            </a:pPr>
            <a:r>
              <a:rPr lang="ru-RU" sz="2300" dirty="0" smtClean="0">
                <a:latin typeface="Times New Roman" pitchFamily="18" charset="0"/>
                <a:cs typeface="Times New Roman" pitchFamily="18" charset="0"/>
              </a:rPr>
              <a:t>   в) </a:t>
            </a:r>
            <a:r>
              <a:rPr lang="ru-RU" sz="2300" dirty="0" err="1" smtClean="0">
                <a:latin typeface="Times New Roman" pitchFamily="18" charset="0"/>
                <a:cs typeface="Times New Roman" pitchFamily="18" charset="0"/>
              </a:rPr>
              <a:t>комунікабельності</a:t>
            </a:r>
            <a:r>
              <a:rPr lang="en-US" sz="2300" dirty="0" smtClean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2300" dirty="0" smtClean="0">
                <a:latin typeface="Times New Roman" pitchFamily="18" charset="0"/>
                <a:cs typeface="Times New Roman" pitchFamily="18" charset="0"/>
              </a:rPr>
              <a:t>–  </a:t>
            </a:r>
            <a:r>
              <a:rPr lang="ru-RU" sz="2300" dirty="0" err="1" smtClean="0">
                <a:latin typeface="Times New Roman" pitchFamily="18" charset="0"/>
                <a:cs typeface="Times New Roman" pitchFamily="18" charset="0"/>
              </a:rPr>
              <a:t>уміння</a:t>
            </a:r>
            <a:r>
              <a:rPr lang="ru-RU" sz="2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300" dirty="0" err="1" smtClean="0">
                <a:latin typeface="Times New Roman" pitchFamily="18" charset="0"/>
                <a:cs typeface="Times New Roman" pitchFamily="18" charset="0"/>
              </a:rPr>
              <a:t>спілкуватися</a:t>
            </a:r>
            <a:r>
              <a:rPr lang="ru-RU" sz="23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300" dirty="0" err="1" smtClean="0">
                <a:latin typeface="Times New Roman" pitchFamily="18" charset="0"/>
                <a:cs typeface="Times New Roman" pitchFamily="18" charset="0"/>
              </a:rPr>
              <a:t>доносити</a:t>
            </a:r>
            <a:r>
              <a:rPr lang="ru-RU" sz="2300" dirty="0" smtClean="0">
                <a:latin typeface="Times New Roman" pitchFamily="18" charset="0"/>
                <a:cs typeface="Times New Roman" pitchFamily="18" charset="0"/>
              </a:rPr>
              <a:t> до </a:t>
            </a:r>
            <a:r>
              <a:rPr lang="ru-RU" sz="2300" dirty="0" err="1" smtClean="0">
                <a:latin typeface="Times New Roman" pitchFamily="18" charset="0"/>
                <a:cs typeface="Times New Roman" pitchFamily="18" charset="0"/>
              </a:rPr>
              <a:t>інших</a:t>
            </a:r>
            <a:r>
              <a:rPr lang="ru-RU" sz="2300" dirty="0" smtClean="0">
                <a:latin typeface="Times New Roman" pitchFamily="18" charset="0"/>
                <a:cs typeface="Times New Roman" pitchFamily="18" charset="0"/>
              </a:rPr>
              <a:t> людей  </a:t>
            </a:r>
            <a:r>
              <a:rPr lang="ru-RU" sz="2300" dirty="0" err="1" smtClean="0">
                <a:latin typeface="Times New Roman" pitchFamily="18" charset="0"/>
                <a:cs typeface="Times New Roman" pitchFamily="18" charset="0"/>
              </a:rPr>
              <a:t>свої</a:t>
            </a:r>
            <a:r>
              <a:rPr lang="ru-RU" sz="2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300" dirty="0" err="1" smtClean="0">
                <a:latin typeface="Times New Roman" pitchFamily="18" charset="0"/>
                <a:cs typeface="Times New Roman" pitchFamily="18" charset="0"/>
              </a:rPr>
              <a:t>ідеї</a:t>
            </a:r>
            <a:r>
              <a:rPr lang="ru-RU" sz="2300" dirty="0" smtClean="0">
                <a:latin typeface="Times New Roman" pitchFamily="18" charset="0"/>
                <a:cs typeface="Times New Roman" pitchFamily="18" charset="0"/>
              </a:rPr>
              <a:t>, разом </a:t>
            </a:r>
            <a:r>
              <a:rPr lang="ru-RU" sz="2300" dirty="0" err="1" smtClean="0"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ru-RU" sz="23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300" dirty="0" err="1" smtClean="0">
                <a:latin typeface="Times New Roman" pitchFamily="18" charset="0"/>
                <a:cs typeface="Times New Roman" pitchFamily="18" charset="0"/>
              </a:rPr>
              <a:t>тим</a:t>
            </a:r>
            <a:r>
              <a:rPr lang="ru-RU" sz="2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300" dirty="0" err="1" smtClean="0">
                <a:latin typeface="Times New Roman" pitchFamily="18" charset="0"/>
                <a:cs typeface="Times New Roman" pitchFamily="18" charset="0"/>
              </a:rPr>
              <a:t>й</a:t>
            </a:r>
            <a:r>
              <a:rPr lang="ru-RU" sz="2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300" dirty="0" err="1" smtClean="0">
                <a:latin typeface="Times New Roman" pitchFamily="18" charset="0"/>
                <a:cs typeface="Times New Roman" pitchFamily="18" charset="0"/>
              </a:rPr>
              <a:t>уміння</a:t>
            </a:r>
            <a:r>
              <a:rPr lang="ru-RU" sz="2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300" dirty="0" err="1" smtClean="0">
                <a:latin typeface="Times New Roman" pitchFamily="18" charset="0"/>
                <a:cs typeface="Times New Roman" pitchFamily="18" charset="0"/>
              </a:rPr>
              <a:t>слухати</a:t>
            </a:r>
            <a:r>
              <a:rPr lang="ru-RU" sz="2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300" dirty="0" err="1" smtClean="0">
                <a:latin typeface="Times New Roman" pitchFamily="18" charset="0"/>
                <a:cs typeface="Times New Roman" pitchFamily="18" charset="0"/>
              </a:rPr>
              <a:t>інших</a:t>
            </a:r>
            <a:r>
              <a:rPr lang="ru-RU" sz="2300" dirty="0" smtClean="0">
                <a:latin typeface="Times New Roman" pitchFamily="18" charset="0"/>
                <a:cs typeface="Times New Roman" pitchFamily="18" charset="0"/>
              </a:rPr>
              <a:t>;</a:t>
            </a:r>
            <a:endParaRPr lang="uk-UA" sz="2300" b="1" i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spcBef>
                <a:spcPts val="0"/>
              </a:spcBef>
            </a:pPr>
            <a:r>
              <a:rPr lang="ru-RU" sz="2300" dirty="0" smtClean="0">
                <a:latin typeface="Times New Roman" pitchFamily="18" charset="0"/>
                <a:cs typeface="Times New Roman" pitchFamily="18" charset="0"/>
              </a:rPr>
              <a:t>   г)</a:t>
            </a:r>
            <a:r>
              <a:rPr lang="ru-RU" sz="23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300" dirty="0" err="1" smtClean="0">
                <a:latin typeface="Times New Roman" pitchFamily="18" charset="0"/>
                <a:cs typeface="Times New Roman" pitchFamily="18" charset="0"/>
              </a:rPr>
              <a:t>навичок</a:t>
            </a:r>
            <a:r>
              <a:rPr lang="ru-RU" sz="23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300" dirty="0" err="1" smtClean="0">
                <a:latin typeface="Times New Roman" pitchFamily="18" charset="0"/>
                <a:cs typeface="Times New Roman" pitchFamily="18" charset="0"/>
              </a:rPr>
              <a:t>співробітництва</a:t>
            </a:r>
            <a:r>
              <a:rPr lang="en-US" sz="2300" dirty="0" smtClean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2300" dirty="0" smtClean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2300" dirty="0" err="1" smtClean="0">
                <a:latin typeface="Times New Roman" pitchFamily="18" charset="0"/>
                <a:cs typeface="Times New Roman" pitchFamily="18" charset="0"/>
              </a:rPr>
              <a:t>уміння</a:t>
            </a:r>
            <a:r>
              <a:rPr lang="ru-RU" sz="2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300" dirty="0" err="1" smtClean="0">
                <a:latin typeface="Times New Roman" pitchFamily="18" charset="0"/>
                <a:cs typeface="Times New Roman" pitchFamily="18" charset="0"/>
              </a:rPr>
              <a:t>працювати</a:t>
            </a:r>
            <a:r>
              <a:rPr lang="ru-RU" sz="2300" dirty="0" smtClean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sz="2300" dirty="0" err="1" smtClean="0">
                <a:latin typeface="Times New Roman" pitchFamily="18" charset="0"/>
                <a:cs typeface="Times New Roman" pitchFamily="18" charset="0"/>
              </a:rPr>
              <a:t>команді</a:t>
            </a:r>
            <a:r>
              <a:rPr lang="ru-RU" sz="2300" dirty="0" smtClean="0">
                <a:latin typeface="Times New Roman" pitchFamily="18" charset="0"/>
                <a:cs typeface="Times New Roman" pitchFamily="18" charset="0"/>
              </a:rPr>
              <a:t>, коли </a:t>
            </a:r>
            <a:r>
              <a:rPr lang="ru-RU" sz="2300" dirty="0" err="1" smtClean="0">
                <a:latin typeface="Times New Roman" pitchFamily="18" charset="0"/>
                <a:cs typeface="Times New Roman" pitchFamily="18" charset="0"/>
              </a:rPr>
              <a:t>є</a:t>
            </a:r>
            <a:r>
              <a:rPr lang="ru-RU" sz="23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300" dirty="0" err="1" smtClean="0">
                <a:latin typeface="Times New Roman" pitchFamily="18" charset="0"/>
                <a:cs typeface="Times New Roman" pitchFamily="18" charset="0"/>
              </a:rPr>
              <a:t>необхідність</a:t>
            </a:r>
            <a:r>
              <a:rPr lang="ru-RU" sz="2300" dirty="0" smtClean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sz="2300" dirty="0" err="1" smtClean="0">
                <a:latin typeface="Times New Roman" pitchFamily="18" charset="0"/>
                <a:cs typeface="Times New Roman" pitchFamily="18" charset="0"/>
              </a:rPr>
              <a:t>керувати</a:t>
            </a:r>
            <a:r>
              <a:rPr lang="ru-RU" sz="2300" dirty="0" smtClean="0">
                <a:latin typeface="Times New Roman" pitchFamily="18" charset="0"/>
                <a:cs typeface="Times New Roman" pitchFamily="18" charset="0"/>
              </a:rPr>
              <a:t>, а коли  </a:t>
            </a:r>
            <a:r>
              <a:rPr lang="ru-RU" sz="2300" dirty="0" err="1" smtClean="0">
                <a:latin typeface="Times New Roman" pitchFamily="18" charset="0"/>
                <a:cs typeface="Times New Roman" pitchFamily="18" charset="0"/>
              </a:rPr>
              <a:t>потрібно</a:t>
            </a:r>
            <a:r>
              <a:rPr lang="ru-RU" sz="2300" dirty="0" smtClean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sz="2300" dirty="0" err="1" smtClean="0">
                <a:latin typeface="Times New Roman" pitchFamily="18" charset="0"/>
                <a:cs typeface="Times New Roman" pitchFamily="18" charset="0"/>
              </a:rPr>
              <a:t>підпорядковуватися</a:t>
            </a:r>
            <a:r>
              <a:rPr lang="ru-RU" sz="23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300" dirty="0" err="1" smtClean="0">
                <a:latin typeface="Times New Roman" pitchFamily="18" charset="0"/>
                <a:cs typeface="Times New Roman" pitchFamily="18" charset="0"/>
              </a:rPr>
              <a:t>вміння</a:t>
            </a:r>
            <a:r>
              <a:rPr lang="ru-RU" sz="2300" dirty="0" smtClean="0">
                <a:latin typeface="Times New Roman" pitchFamily="18" charset="0"/>
                <a:cs typeface="Times New Roman" pitchFamily="18" charset="0"/>
              </a:rPr>
              <a:t> практичного </a:t>
            </a:r>
            <a:r>
              <a:rPr lang="ru-RU" sz="2300" dirty="0" err="1" smtClean="0">
                <a:latin typeface="Times New Roman" pitchFamily="18" charset="0"/>
                <a:cs typeface="Times New Roman" pitchFamily="18" charset="0"/>
              </a:rPr>
              <a:t>аналізу</a:t>
            </a:r>
            <a:r>
              <a:rPr lang="ru-RU" sz="2300" dirty="0" smtClean="0"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ru-RU" sz="2300" dirty="0" err="1" smtClean="0">
                <a:latin typeface="Times New Roman" pitchFamily="18" charset="0"/>
                <a:cs typeface="Times New Roman" pitchFamily="18" charset="0"/>
              </a:rPr>
              <a:t>ретельної</a:t>
            </a:r>
            <a:r>
              <a:rPr lang="ru-RU" sz="2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300" dirty="0" err="1" smtClean="0">
                <a:latin typeface="Times New Roman" pitchFamily="18" charset="0"/>
                <a:cs typeface="Times New Roman" pitchFamily="18" charset="0"/>
              </a:rPr>
              <a:t>аргументації</a:t>
            </a:r>
            <a:r>
              <a:rPr lang="ru-RU" sz="2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300" dirty="0" err="1" smtClean="0">
                <a:latin typeface="Times New Roman" pitchFamily="18" charset="0"/>
                <a:cs typeface="Times New Roman" pitchFamily="18" charset="0"/>
              </a:rPr>
              <a:t>висунутих</a:t>
            </a:r>
            <a:r>
              <a:rPr lang="ru-RU" sz="2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300" dirty="0" err="1" smtClean="0">
                <a:latin typeface="Times New Roman" pitchFamily="18" charset="0"/>
                <a:cs typeface="Times New Roman" pitchFamily="18" charset="0"/>
              </a:rPr>
              <a:t>положень</a:t>
            </a:r>
            <a:r>
              <a:rPr lang="ru-RU" sz="23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300" dirty="0" err="1" smtClean="0">
                <a:latin typeface="Times New Roman" pitchFamily="18" charset="0"/>
                <a:cs typeface="Times New Roman" pitchFamily="18" charset="0"/>
              </a:rPr>
              <a:t>поваги</a:t>
            </a:r>
            <a:r>
              <a:rPr lang="ru-RU" sz="2300" dirty="0" smtClean="0">
                <a:latin typeface="Times New Roman" pitchFamily="18" charset="0"/>
                <a:cs typeface="Times New Roman" pitchFamily="18" charset="0"/>
              </a:rPr>
              <a:t> до думки </a:t>
            </a:r>
            <a:r>
              <a:rPr lang="ru-RU" sz="2300" dirty="0" err="1" smtClean="0">
                <a:latin typeface="Times New Roman" pitchFamily="18" charset="0"/>
                <a:cs typeface="Times New Roman" pitchFamily="18" charset="0"/>
              </a:rPr>
              <a:t>інших</a:t>
            </a:r>
            <a:r>
              <a:rPr lang="ru-RU" sz="23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uk-UA" sz="2300" b="1" i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spcBef>
                <a:spcPts val="0"/>
              </a:spcBef>
            </a:pPr>
            <a:endParaRPr lang="uk-UA" sz="23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124744"/>
            <a:ext cx="7772400" cy="1554448"/>
          </a:xfrm>
        </p:spPr>
        <p:txBody>
          <a:bodyPr/>
          <a:lstStyle/>
          <a:p>
            <a:pPr algn="ctr"/>
            <a:r>
              <a:rPr lang="uk-UA" sz="4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Види дидактичної ігрової діяльності</a:t>
            </a:r>
            <a:endParaRPr lang="uk-UA" sz="44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3568" y="2852936"/>
            <a:ext cx="7772400" cy="2952328"/>
          </a:xfrm>
        </p:spPr>
        <p:txBody>
          <a:bodyPr>
            <a:noAutofit/>
          </a:bodyPr>
          <a:lstStyle/>
          <a:p>
            <a:pPr algn="just"/>
            <a:r>
              <a:rPr lang="uk-UA" sz="3200" dirty="0" smtClean="0">
                <a:latin typeface="Times New Roman" pitchFamily="18" charset="0"/>
                <a:cs typeface="Times New Roman" pitchFamily="18" charset="0"/>
              </a:rPr>
              <a:t>    Найчастіше в педагогічній практиці використовуємо такі складові </a:t>
            </a:r>
            <a:r>
              <a:rPr lang="uk-UA" sz="3200" dirty="0" err="1" smtClean="0">
                <a:latin typeface="Times New Roman" pitchFamily="18" charset="0"/>
                <a:cs typeface="Times New Roman" pitchFamily="18" charset="0"/>
              </a:rPr>
              <a:t>ітерактивної</a:t>
            </a:r>
            <a:r>
              <a:rPr lang="uk-UA" sz="3200" dirty="0" smtClean="0">
                <a:latin typeface="Times New Roman" pitchFamily="18" charset="0"/>
                <a:cs typeface="Times New Roman" pitchFamily="18" charset="0"/>
              </a:rPr>
              <a:t> ігрової технології як гра-змагання та різновид ділової гри  (проблемно-ситуаційна ділова гра) – </a:t>
            </a:r>
            <a:r>
              <a:rPr lang="uk-UA" sz="3200" dirty="0" err="1" smtClean="0">
                <a:latin typeface="Times New Roman" pitchFamily="18" charset="0"/>
                <a:cs typeface="Times New Roman" pitchFamily="18" charset="0"/>
              </a:rPr>
              <a:t>квест</a:t>
            </a:r>
            <a:r>
              <a:rPr lang="uk-UA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uk-UA" sz="32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980728"/>
            <a:ext cx="7772400" cy="1656184"/>
          </a:xfrm>
        </p:spPr>
        <p:txBody>
          <a:bodyPr/>
          <a:lstStyle/>
          <a:p>
            <a:pPr algn="ctr"/>
            <a:r>
              <a:rPr lang="uk-UA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Ігри-змагання створюються у вигляді «</a:t>
            </a:r>
            <a:r>
              <a:rPr lang="uk-UA" sz="28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Ітелект-фієст</a:t>
            </a:r>
            <a:r>
              <a:rPr lang="uk-UA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», котрі проводяться за принципом КВК</a:t>
            </a:r>
            <a:br>
              <a:rPr lang="uk-UA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800" dirty="0" smtClean="0"/>
              <a:t/>
            </a:r>
            <a:br>
              <a:rPr lang="uk-UA" sz="2800" dirty="0" smtClean="0"/>
            </a:br>
            <a:r>
              <a:rPr lang="uk-UA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Інтелект-фієсти:</a:t>
            </a:r>
            <a:endParaRPr lang="uk-UA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27584" y="2924944"/>
            <a:ext cx="7772400" cy="2736304"/>
          </a:xfrm>
        </p:spPr>
        <p:txBody>
          <a:bodyPr>
            <a:normAutofit fontScale="92500" lnSpcReduction="10000"/>
          </a:bodyPr>
          <a:lstStyle/>
          <a:p>
            <a:pPr lvl="0">
              <a:buFont typeface="Wingdings" pitchFamily="2" charset="2"/>
              <a:buChar char="Ø"/>
            </a:pP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 Містерія подільських замків</a:t>
            </a:r>
          </a:p>
          <a:p>
            <a:pPr>
              <a:buFont typeface="Wingdings" pitchFamily="2" charset="2"/>
              <a:buChar char="Ø"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Величне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тло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для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подвигів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аскети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духу,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віри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софії</a:t>
            </a:r>
            <a:endParaRPr lang="uk-UA" sz="2800" dirty="0" smtClean="0">
              <a:latin typeface="Times New Roman" pitchFamily="18" charset="0"/>
              <a:cs typeface="Times New Roman" pitchFamily="18" charset="0"/>
            </a:endParaRPr>
          </a:p>
          <a:p>
            <a:pPr lvl="0">
              <a:buFont typeface="Wingdings" pitchFamily="2" charset="2"/>
              <a:buChar char="Ø"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Дністровський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каньйон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унікальна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територія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туризму</a:t>
            </a:r>
            <a:endParaRPr lang="uk-UA" sz="28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Неопалима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купина</a:t>
            </a:r>
            <a:endParaRPr lang="uk-UA" sz="2800" dirty="0" smtClean="0">
              <a:latin typeface="Times New Roman" pitchFamily="18" charset="0"/>
              <a:cs typeface="Times New Roman" pitchFamily="18" charset="0"/>
            </a:endParaRPr>
          </a:p>
          <a:p>
            <a:pPr lvl="0">
              <a:buFont typeface="Wingdings" pitchFamily="2" charset="2"/>
              <a:buChar char="Ø"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Стоять вони –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форпости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духу,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віри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 і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надії</a:t>
            </a:r>
            <a:endParaRPr lang="uk-UA" sz="28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uk-U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27584" y="6093296"/>
            <a:ext cx="7772400" cy="600992"/>
          </a:xfrm>
        </p:spPr>
        <p:txBody>
          <a:bodyPr>
            <a:normAutofit/>
          </a:bodyPr>
          <a:lstStyle/>
          <a:p>
            <a:pPr lvl="0" algn="ctr"/>
            <a:r>
              <a:rPr lang="uk-UA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Інтелект-фієста</a:t>
            </a:r>
          </a:p>
          <a:p>
            <a:endParaRPr lang="uk-UA" dirty="0"/>
          </a:p>
        </p:txBody>
      </p:sp>
      <p:pic>
        <p:nvPicPr>
          <p:cNvPr id="1026" name="Picture 2" descr="C:\Users\USER\Desktop\ФОТОСКАН\img68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476672"/>
            <a:ext cx="5474208" cy="3578352"/>
          </a:xfrm>
          <a:prstGeom prst="rect">
            <a:avLst/>
          </a:prstGeom>
          <a:noFill/>
        </p:spPr>
      </p:pic>
      <p:pic>
        <p:nvPicPr>
          <p:cNvPr id="11" name="Picture 3" descr="C:\Users\USER\Desktop\ФОТОСКАН\img67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064" y="476672"/>
            <a:ext cx="3619797" cy="2740554"/>
          </a:xfrm>
          <a:prstGeom prst="rect">
            <a:avLst/>
          </a:prstGeom>
          <a:noFill/>
        </p:spPr>
      </p:pic>
      <p:pic>
        <p:nvPicPr>
          <p:cNvPr id="12" name="Picture 6" descr="C:\Users\USER\Desktop\ФОТОСКАН\img68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3789040"/>
            <a:ext cx="3602736" cy="2121408"/>
          </a:xfrm>
          <a:prstGeom prst="rect">
            <a:avLst/>
          </a:prstGeom>
          <a:noFill/>
        </p:spPr>
      </p:pic>
      <p:pic>
        <p:nvPicPr>
          <p:cNvPr id="2" name="Picture 3" descr="C:\Users\USER\Desktop\ФОТОСКАН\img68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4008" y="3573016"/>
            <a:ext cx="4243387" cy="21764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332656"/>
            <a:ext cx="7772400" cy="1008112"/>
          </a:xfrm>
        </p:spPr>
        <p:txBody>
          <a:bodyPr/>
          <a:lstStyle/>
          <a:p>
            <a:pPr algn="ctr"/>
            <a:r>
              <a:rPr lang="uk-UA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Краєзнавчі </a:t>
            </a:r>
            <a:r>
              <a:rPr lang="uk-UA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квести</a:t>
            </a:r>
            <a:r>
              <a:rPr lang="uk-UA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під загальною назвою «Файне місто  Тернопіль» </a:t>
            </a:r>
            <a:r>
              <a:rPr lang="uk-UA" sz="24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(варіанти завдань)</a:t>
            </a:r>
            <a:r>
              <a:rPr lang="uk-UA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endParaRPr lang="uk-UA" sz="2000" dirty="0">
              <a:solidFill>
                <a:srgbClr val="FF0000"/>
              </a:solidFill>
            </a:endParaRPr>
          </a:p>
        </p:txBody>
      </p:sp>
      <p:pic>
        <p:nvPicPr>
          <p:cNvPr id="3076" name="Picture 4" descr="C:\Users\USER\Desktop\Безымянный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9" y="981884"/>
            <a:ext cx="4032448" cy="3023179"/>
          </a:xfrm>
          <a:prstGeom prst="rect">
            <a:avLst/>
          </a:prstGeom>
          <a:noFill/>
        </p:spPr>
      </p:pic>
      <p:pic>
        <p:nvPicPr>
          <p:cNvPr id="3077" name="Picture 5" descr="C:\Users\USER\Desktop\Безымянный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1016854"/>
            <a:ext cx="3979730" cy="2988209"/>
          </a:xfrm>
          <a:prstGeom prst="rect">
            <a:avLst/>
          </a:prstGeom>
          <a:noFill/>
        </p:spPr>
      </p:pic>
      <p:pic>
        <p:nvPicPr>
          <p:cNvPr id="3078" name="Picture 6" descr="C:\Users\USER\Desktop\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55776" y="3356992"/>
            <a:ext cx="4489656" cy="33569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124744"/>
            <a:ext cx="7924800" cy="795536"/>
          </a:xfrm>
        </p:spPr>
        <p:txBody>
          <a:bodyPr/>
          <a:lstStyle/>
          <a:p>
            <a:pPr algn="ctr"/>
            <a:r>
              <a:rPr lang="uk-UA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Проектна діяльність</a:t>
            </a:r>
            <a:endParaRPr lang="uk-UA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43608" y="2348880"/>
            <a:ext cx="7924800" cy="2880320"/>
          </a:xfrm>
        </p:spPr>
        <p:txBody>
          <a:bodyPr>
            <a:normAutofit/>
          </a:bodyPr>
          <a:lstStyle/>
          <a:p>
            <a:r>
              <a:rPr lang="uk-UA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Еколого-краєзнавчий</a:t>
            </a:r>
            <a:r>
              <a:rPr lang="uk-UA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проект: </a:t>
            </a:r>
            <a:endParaRPr lang="uk-UA" sz="40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uk-UA" sz="3200" dirty="0" smtClean="0">
                <a:latin typeface="Times New Roman" pitchFamily="18" charset="0"/>
                <a:cs typeface="Times New Roman" pitchFamily="18" charset="0"/>
              </a:rPr>
              <a:t>Міське середовище в дзеркалі шкільного екологічного моніторингу (екологічний моніторинг мікрорайону «Дружба» </a:t>
            </a:r>
            <a:r>
              <a:rPr lang="uk-UA" sz="3200" dirty="0" err="1" smtClean="0">
                <a:latin typeface="Times New Roman" pitchFamily="18" charset="0"/>
                <a:cs typeface="Times New Roman" pitchFamily="18" charset="0"/>
              </a:rPr>
              <a:t>м.Тернополя</a:t>
            </a:r>
            <a:r>
              <a:rPr lang="uk-UA" sz="3200" dirty="0" smtClean="0">
                <a:latin typeface="Times New Roman" pitchFamily="18" charset="0"/>
                <a:cs typeface="Times New Roman" pitchFamily="18" charset="0"/>
              </a:rPr>
              <a:t>) </a:t>
            </a:r>
          </a:p>
          <a:p>
            <a:endParaRPr lang="uk-U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908720"/>
            <a:ext cx="7772400" cy="1440160"/>
          </a:xfrm>
        </p:spPr>
        <p:txBody>
          <a:bodyPr/>
          <a:lstStyle/>
          <a:p>
            <a:pPr algn="ctr"/>
            <a:r>
              <a:rPr lang="ru-RU" sz="44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Основні</a:t>
            </a:r>
            <a:r>
              <a:rPr lang="ru-RU" sz="4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4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завдання</a:t>
            </a:r>
            <a:r>
              <a:rPr lang="ru-RU" sz="4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проекту</a:t>
            </a:r>
            <a:r>
              <a:rPr lang="uk-UA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endParaRPr lang="uk-UA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11560" y="1628800"/>
            <a:ext cx="7772400" cy="6048672"/>
          </a:xfrm>
        </p:spPr>
        <p:txBody>
          <a:bodyPr>
            <a:normAutofit/>
          </a:bodyPr>
          <a:lstStyle/>
          <a:p>
            <a:pPr algn="just">
              <a:spcBef>
                <a:spcPts val="0"/>
              </a:spcBef>
            </a:pPr>
            <a:r>
              <a:rPr lang="en-US" sz="24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Освітні</a:t>
            </a:r>
            <a:r>
              <a:rPr lang="en-US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uk-UA" sz="2400" b="1" i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>
              <a:spcBef>
                <a:spcPts val="0"/>
              </a:spcBef>
              <a:buFont typeface="Wingdings" pitchFamily="2" charset="2"/>
              <a:buChar char="Ø"/>
            </a:pP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 Створити умови для задоволення пізнавальних потреб учнів в </a:t>
            </a:r>
            <a:r>
              <a:rPr lang="uk-UA" sz="2400" dirty="0" err="1" smtClean="0">
                <a:latin typeface="Times New Roman" pitchFamily="18" charset="0"/>
                <a:cs typeface="Times New Roman" pitchFamily="18" charset="0"/>
              </a:rPr>
              <a:t>еколого-краєзнавчій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 діяльності.</a:t>
            </a:r>
          </a:p>
          <a:p>
            <a:pPr lvl="0" algn="just">
              <a:spcBef>
                <a:spcPts val="0"/>
              </a:spcBef>
              <a:buFont typeface="Wingdings" pitchFamily="2" charset="2"/>
              <a:buChar char="Ø"/>
            </a:pP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 Формування знань про моніторингову службу, її цілі та завдання.</a:t>
            </a:r>
          </a:p>
          <a:p>
            <a:pPr lvl="0" algn="just">
              <a:spcBef>
                <a:spcPts val="0"/>
              </a:spcBef>
              <a:buFont typeface="Wingdings" pitchFamily="2" charset="2"/>
              <a:buChar char="Ø"/>
            </a:pP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 Оволодіння знаннями і навичками, що необхідні в області моніторингових досліджень </a:t>
            </a:r>
            <a:r>
              <a:rPr lang="uk-UA" sz="2400" dirty="0" err="1" smtClean="0">
                <a:latin typeface="Times New Roman" pitchFamily="18" charset="0"/>
                <a:cs typeface="Times New Roman" pitchFamily="18" charset="0"/>
              </a:rPr>
              <a:t>соціоприродного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 середовища.</a:t>
            </a:r>
          </a:p>
          <a:p>
            <a:pPr lvl="0" algn="just">
              <a:spcBef>
                <a:spcPts val="0"/>
              </a:spcBef>
              <a:buFont typeface="Wingdings" pitchFamily="2" charset="2"/>
              <a:buChar char="Ø"/>
            </a:pP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 Сформувати знання та вміння конструювати й моделювати динаміку екосистем як інструменту пізнання специфіки їх розвитку.</a:t>
            </a:r>
          </a:p>
          <a:p>
            <a:endParaRPr lang="uk-U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980728"/>
            <a:ext cx="7763200" cy="504056"/>
          </a:xfrm>
        </p:spPr>
        <p:txBody>
          <a:bodyPr/>
          <a:lstStyle/>
          <a:p>
            <a:pPr algn="ctr"/>
            <a:r>
              <a:rPr lang="ru-RU" sz="44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Основні</a:t>
            </a:r>
            <a:r>
              <a:rPr lang="ru-RU" sz="4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4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завдання</a:t>
            </a:r>
            <a:r>
              <a:rPr lang="ru-RU" sz="4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проекту</a:t>
            </a:r>
            <a:endParaRPr lang="uk-UA" sz="4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3568" y="1412776"/>
            <a:ext cx="7772400" cy="1509712"/>
          </a:xfrm>
        </p:spPr>
        <p:txBody>
          <a:bodyPr>
            <a:noAutofit/>
          </a:bodyPr>
          <a:lstStyle/>
          <a:p>
            <a:pPr algn="just">
              <a:spcBef>
                <a:spcPts val="0"/>
              </a:spcBef>
            </a:pPr>
            <a:r>
              <a:rPr lang="en-US" sz="24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Розвиваючі</a:t>
            </a:r>
            <a:r>
              <a:rPr lang="en-US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uk-UA" sz="2400" b="1" i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>
              <a:spcBef>
                <a:spcPts val="0"/>
              </a:spcBef>
              <a:buFont typeface="Wingdings" pitchFamily="2" charset="2"/>
              <a:buChar char="Ø"/>
            </a:pP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 Розвивати уміння аналізувати отримані результати, порівнювати,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класифікувати,узагальнювати, робити висновки, приймати рішення.</a:t>
            </a:r>
          </a:p>
          <a:p>
            <a:pPr lvl="0" algn="just">
              <a:spcBef>
                <a:spcPts val="0"/>
              </a:spcBef>
              <a:buFont typeface="Wingdings" pitchFamily="2" charset="2"/>
              <a:buChar char="Ø"/>
            </a:pP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 Сформувати навички дослідницької діяльності на рівні практичного застосування.</a:t>
            </a:r>
          </a:p>
          <a:p>
            <a:pPr lvl="0" algn="just">
              <a:spcBef>
                <a:spcPts val="0"/>
              </a:spcBef>
              <a:buFont typeface="Wingdings" pitchFamily="2" charset="2"/>
              <a:buChar char="Ø"/>
            </a:pP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 Формувати аналітичне, критичне, творче мислення, вміння виявляти причинно-наслідкові зв’язки екологічних негараздів в місті.</a:t>
            </a:r>
          </a:p>
          <a:p>
            <a:pPr lvl="0" algn="just">
              <a:spcBef>
                <a:spcPts val="0"/>
              </a:spcBef>
              <a:buFont typeface="Wingdings" pitchFamily="2" charset="2"/>
              <a:buChar char="Ø"/>
            </a:pP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 Розвивати мотиваційну сферу, пізнавальну та творчу активність учнів.</a:t>
            </a:r>
          </a:p>
          <a:p>
            <a:pPr lvl="0" algn="just">
              <a:spcBef>
                <a:spcPts val="0"/>
              </a:spcBef>
              <a:buFont typeface="Wingdings" pitchFamily="2" charset="2"/>
              <a:buChar char="Ø"/>
            </a:pP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 Розвивати самостійність та ініціативу, інтерес до досліджень.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1772816"/>
            <a:ext cx="7772400" cy="4824536"/>
          </a:xfrm>
        </p:spPr>
        <p:txBody>
          <a:bodyPr>
            <a:normAutofit/>
          </a:bodyPr>
          <a:lstStyle/>
          <a:p>
            <a:pPr algn="just"/>
            <a:r>
              <a:rPr lang="en-US" sz="24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Виховні</a:t>
            </a:r>
            <a:r>
              <a:rPr lang="en-US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uk-UA" sz="2400" b="1" i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>
              <a:buFont typeface="Wingdings" pitchFamily="2" charset="2"/>
              <a:buChar char="Ø"/>
            </a:pP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 Виховання ціннісних орієнтирів екологічного характеру, переконань в необхідності та можливості вирішення екологічних проблем; прагнення до активної пропаганди екологічних знань та особистої участі в природоохоронній діяльності; ставлення до рідного міста як до малої Батьківщини.</a:t>
            </a:r>
          </a:p>
          <a:p>
            <a:pPr lvl="0" algn="just">
              <a:buFont typeface="Wingdings" pitchFamily="2" charset="2"/>
              <a:buChar char="Ø"/>
            </a:pP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 Формувати активну життєву позицію школярів.</a:t>
            </a:r>
          </a:p>
          <a:p>
            <a:pPr algn="just"/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  </a:t>
            </a:r>
            <a:endParaRPr lang="uk-UA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467544" y="692696"/>
            <a:ext cx="7772400" cy="720080"/>
          </a:xfrm>
        </p:spPr>
        <p:txBody>
          <a:bodyPr/>
          <a:lstStyle/>
          <a:p>
            <a:pPr algn="ctr"/>
            <a:r>
              <a:rPr lang="ru-RU" sz="44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Основні</a:t>
            </a:r>
            <a:r>
              <a:rPr lang="ru-RU" sz="4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4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завдання</a:t>
            </a:r>
            <a:r>
              <a:rPr lang="ru-RU" sz="4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проекту</a:t>
            </a:r>
            <a:endParaRPr lang="uk-UA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980728"/>
            <a:ext cx="7772400" cy="600096"/>
          </a:xfrm>
        </p:spPr>
        <p:txBody>
          <a:bodyPr/>
          <a:lstStyle/>
          <a:p>
            <a:pPr algn="ctr"/>
            <a:r>
              <a:rPr lang="ru-RU" sz="44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Основні</a:t>
            </a:r>
            <a:r>
              <a:rPr lang="ru-RU" sz="4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4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завдання</a:t>
            </a:r>
            <a:r>
              <a:rPr lang="ru-RU" sz="4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проекту</a:t>
            </a:r>
            <a:endParaRPr lang="uk-UA" sz="4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11560" y="1700808"/>
            <a:ext cx="7772400" cy="1509712"/>
          </a:xfrm>
        </p:spPr>
        <p:txBody>
          <a:bodyPr>
            <a:noAutofit/>
          </a:bodyPr>
          <a:lstStyle/>
          <a:p>
            <a:pPr algn="just"/>
            <a:r>
              <a:rPr lang="en-US" sz="24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Прикладні</a:t>
            </a:r>
            <a:r>
              <a:rPr lang="en-US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uk-UA" sz="2400" b="1" i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>
              <a:buFont typeface="Wingdings" pitchFamily="2" charset="2"/>
              <a:buChar char="Ø"/>
            </a:pP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 Створити екологічний паспорт мікрорайону «Дружба».</a:t>
            </a:r>
          </a:p>
          <a:p>
            <a:pPr lvl="0" algn="just">
              <a:buFont typeface="Wingdings" pitchFamily="2" charset="2"/>
              <a:buChar char="Ø"/>
            </a:pP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 Ознайомити шкільний колектив, населення мікрорайону, місцеві органи влади, зацікавлені відомства та служби, місцеву пресу з отриманими результатами, власними пропозиціями й рекомендаціями.  </a:t>
            </a:r>
          </a:p>
          <a:p>
            <a:pPr lvl="0" algn="just">
              <a:buFont typeface="Wingdings" pitchFamily="2" charset="2"/>
              <a:buChar char="Ø"/>
            </a:pP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 Доповіді на конференціях, оформлення творчих робіт на конкурси.</a:t>
            </a:r>
          </a:p>
          <a:p>
            <a:pPr lvl="0" algn="just">
              <a:buFont typeface="Wingdings" pitchFamily="2" charset="2"/>
              <a:buChar char="Ø"/>
            </a:pP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 Підготувати проект оптимізації міського навколишнього середовища мікрорайону «Дружба».</a:t>
            </a:r>
          </a:p>
          <a:p>
            <a:pPr algn="just"/>
            <a:endParaRPr lang="uk-UA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1560" y="1196752"/>
            <a:ext cx="7851648" cy="1828800"/>
          </a:xfrm>
        </p:spPr>
        <p:txBody>
          <a:bodyPr/>
          <a:lstStyle/>
          <a:p>
            <a:pPr algn="ctr"/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Коло наукових інтересів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dirty="0" smtClean="0">
                <a:latin typeface="Times New Roman" pitchFamily="18" charset="0"/>
                <a:cs typeface="Times New Roman" pitchFamily="18" charset="0"/>
              </a:rPr>
            </a:br>
            <a:endParaRPr lang="uk-UA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55576" y="2924944"/>
            <a:ext cx="7854696" cy="3224800"/>
          </a:xfrm>
        </p:spPr>
        <p:txBody>
          <a:bodyPr>
            <a:normAutofit/>
          </a:bodyPr>
          <a:lstStyle/>
          <a:p>
            <a:pPr lvl="0" algn="l">
              <a:buFont typeface="Wingdings" pitchFamily="2" charset="2"/>
              <a:buChar char="ü"/>
            </a:pPr>
            <a:r>
              <a:rPr lang="uk-UA" sz="3200" dirty="0" smtClean="0">
                <a:latin typeface="Times New Roman" pitchFamily="18" charset="0"/>
                <a:cs typeface="Times New Roman" pitchFamily="18" charset="0"/>
              </a:rPr>
              <a:t>Суспільна географія</a:t>
            </a:r>
          </a:p>
          <a:p>
            <a:pPr lvl="0" algn="l">
              <a:buFont typeface="Wingdings" pitchFamily="2" charset="2"/>
              <a:buChar char="ü"/>
            </a:pPr>
            <a:r>
              <a:rPr lang="uk-UA" sz="3200" dirty="0" smtClean="0">
                <a:latin typeface="Times New Roman" pitchFamily="18" charset="0"/>
                <a:cs typeface="Times New Roman" pitchFamily="18" charset="0"/>
              </a:rPr>
              <a:t>Туристичне краєзнавство і країнознавство</a:t>
            </a:r>
          </a:p>
          <a:p>
            <a:pPr lvl="0" algn="l">
              <a:buFont typeface="Wingdings" pitchFamily="2" charset="2"/>
              <a:buChar char="ü"/>
            </a:pPr>
            <a:r>
              <a:rPr lang="uk-UA" sz="3200" dirty="0" smtClean="0">
                <a:latin typeface="Times New Roman" pitchFamily="18" charset="0"/>
                <a:cs typeface="Times New Roman" pitchFamily="18" charset="0"/>
              </a:rPr>
              <a:t>Географія туризму</a:t>
            </a:r>
          </a:p>
          <a:p>
            <a:pPr lvl="0" algn="l">
              <a:buFont typeface="Wingdings" pitchFamily="2" charset="2"/>
              <a:buChar char="ü"/>
            </a:pPr>
            <a:r>
              <a:rPr lang="uk-UA" sz="3200" dirty="0" smtClean="0">
                <a:latin typeface="Times New Roman" pitchFamily="18" charset="0"/>
                <a:cs typeface="Times New Roman" pitchFamily="18" charset="0"/>
              </a:rPr>
              <a:t>Спортивно-оздоровчий туризм</a:t>
            </a:r>
          </a:p>
          <a:p>
            <a:endParaRPr lang="uk-UA" sz="32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88640"/>
            <a:ext cx="7772400" cy="906376"/>
          </a:xfrm>
        </p:spPr>
        <p:txBody>
          <a:bodyPr/>
          <a:lstStyle/>
          <a:p>
            <a:pPr algn="ctr"/>
            <a:r>
              <a:rPr lang="uk-UA" sz="4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Краєзнавчі експедиції</a:t>
            </a:r>
            <a:endParaRPr lang="uk-UA" sz="4800" dirty="0">
              <a:solidFill>
                <a:srgbClr val="FFFF0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9552" y="1196752"/>
            <a:ext cx="7772400" cy="4752528"/>
          </a:xfrm>
        </p:spPr>
        <p:txBody>
          <a:bodyPr>
            <a:noAutofit/>
          </a:bodyPr>
          <a:lstStyle/>
          <a:p>
            <a:pPr algn="just"/>
            <a:r>
              <a:rPr lang="uk-UA" sz="2400" dirty="0" smtClean="0">
                <a:solidFill>
                  <a:schemeClr val="tx2">
                    <a:lumMod val="90000"/>
                  </a:schemeClr>
                </a:solidFill>
              </a:rPr>
              <a:t>    </a:t>
            </a:r>
            <a:r>
              <a:rPr lang="uk-UA" sz="2400" dirty="0" smtClean="0">
                <a:solidFill>
                  <a:srgbClr val="FFC000"/>
                </a:solidFill>
              </a:rPr>
              <a:t>В процесі здійснення експедицій дослідницькі групи вирішували такі завдання: </a:t>
            </a:r>
            <a:endParaRPr lang="uk-UA" sz="2400" i="1" dirty="0" smtClean="0">
              <a:solidFill>
                <a:srgbClr val="FFC000"/>
              </a:solidFill>
            </a:endParaRPr>
          </a:p>
          <a:p>
            <a:pPr lvl="0" algn="just">
              <a:buFont typeface="Wingdings" pitchFamily="2" charset="2"/>
              <a:buChar char="Ø"/>
            </a:pPr>
            <a:r>
              <a:rPr lang="uk-UA" sz="2400" dirty="0" smtClean="0">
                <a:solidFill>
                  <a:srgbClr val="FFC000"/>
                </a:solidFill>
              </a:rPr>
              <a:t> вивчення природно-географічних особливостей району дослідження;</a:t>
            </a:r>
            <a:endParaRPr lang="uk-UA" sz="2400" i="1" dirty="0" smtClean="0">
              <a:solidFill>
                <a:srgbClr val="FFC000"/>
              </a:solidFill>
            </a:endParaRPr>
          </a:p>
          <a:p>
            <a:pPr lvl="0" algn="just">
              <a:buFont typeface="Wingdings" pitchFamily="2" charset="2"/>
              <a:buChar char="Ø"/>
            </a:pPr>
            <a:r>
              <a:rPr lang="uk-UA" sz="2400" dirty="0" smtClean="0">
                <a:solidFill>
                  <a:srgbClr val="FFC000"/>
                </a:solidFill>
              </a:rPr>
              <a:t> виявлення об’єктів живої та неживої природи, пам’яток історії та культури, які були би цікавими для  потенційних туристів з точки зору їх наукової, культурно-історичної цінності та естетичної привабливості;</a:t>
            </a:r>
            <a:endParaRPr lang="uk-UA" sz="2400" i="1" dirty="0" smtClean="0">
              <a:solidFill>
                <a:srgbClr val="FFC000"/>
              </a:solidFill>
            </a:endParaRPr>
          </a:p>
          <a:p>
            <a:pPr lvl="0" algn="just">
              <a:buFont typeface="Wingdings" pitchFamily="2" charset="2"/>
              <a:buChar char="Ø"/>
            </a:pPr>
            <a:r>
              <a:rPr lang="uk-UA" sz="2400" dirty="0" smtClean="0">
                <a:solidFill>
                  <a:srgbClr val="FFC000"/>
                </a:solidFill>
              </a:rPr>
              <a:t> аналіз доступності краєзнавчих об’єктів з метою включення їх до комплексних туристсько-краєзнавчих маршрутів;</a:t>
            </a:r>
            <a:endParaRPr lang="uk-UA" sz="2400" i="1" dirty="0" smtClean="0">
              <a:solidFill>
                <a:srgbClr val="FFC000"/>
              </a:solidFill>
            </a:endParaRPr>
          </a:p>
          <a:p>
            <a:pPr lvl="0" algn="just">
              <a:buFont typeface="Wingdings" pitchFamily="2" charset="2"/>
              <a:buChar char="Ø"/>
            </a:pPr>
            <a:r>
              <a:rPr lang="uk-UA" sz="2400" dirty="0" smtClean="0">
                <a:solidFill>
                  <a:srgbClr val="FFC000"/>
                </a:solidFill>
              </a:rPr>
              <a:t> польова апробація туристсько-краєзнавчих маршрутів та їх детальний опис.     </a:t>
            </a:r>
            <a:endParaRPr lang="uk-UA" sz="2400" dirty="0">
              <a:solidFill>
                <a:srgbClr val="FFC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980728"/>
            <a:ext cx="7772400" cy="474328"/>
          </a:xfrm>
        </p:spPr>
        <p:txBody>
          <a:bodyPr/>
          <a:lstStyle/>
          <a:p>
            <a:pPr algn="ctr"/>
            <a:r>
              <a:rPr lang="uk-UA" sz="3200" dirty="0" smtClean="0">
                <a:solidFill>
                  <a:srgbClr val="FFFF00"/>
                </a:solidFill>
                <a:latin typeface="+mn-lt"/>
              </a:rPr>
              <a:t>Практичне значення експедиційної роботи полягає:</a:t>
            </a:r>
            <a:endParaRPr lang="uk-UA" sz="3200" dirty="0">
              <a:solidFill>
                <a:srgbClr val="FFFF00"/>
              </a:solidFill>
              <a:latin typeface="+mn-lt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1700808"/>
            <a:ext cx="7772400" cy="4968552"/>
          </a:xfrm>
        </p:spPr>
        <p:txBody>
          <a:bodyPr>
            <a:normAutofit/>
          </a:bodyPr>
          <a:lstStyle/>
          <a:p>
            <a:pPr algn="just">
              <a:buFont typeface="Wingdings" pitchFamily="2" charset="2"/>
              <a:buChar char="Ø"/>
            </a:pPr>
            <a:r>
              <a:rPr lang="uk-UA" sz="2400" dirty="0" smtClean="0">
                <a:solidFill>
                  <a:schemeClr val="tx2">
                    <a:lumMod val="9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4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в необхідності дослідження рекреаційного потенціалу західного Поділля з точки зору можливості його використання для різних видів туризму;</a:t>
            </a:r>
          </a:p>
          <a:p>
            <a:pPr algn="just">
              <a:buFont typeface="Wingdings" pitchFamily="2" charset="2"/>
              <a:buChar char="Ø"/>
            </a:pPr>
            <a:r>
              <a:rPr lang="uk-UA" sz="24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створенні мережі нових туристсько-краєзнавчих маршрутів, формуванні інформаційного банку даних місцевих туристичних маршрутів різної складності для різних категорій рекреантів;</a:t>
            </a:r>
          </a:p>
          <a:p>
            <a:pPr algn="just">
              <a:buFont typeface="Wingdings" pitchFamily="2" charset="2"/>
              <a:buChar char="Ø"/>
            </a:pPr>
            <a:r>
              <a:rPr lang="uk-UA" sz="24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підготовці гідів-провідників, які б надавали туристам послуги у повноцінному інформаційному забезпеченні створених туристичних маршрутів;</a:t>
            </a:r>
          </a:p>
          <a:p>
            <a:pPr algn="just">
              <a:buFont typeface="Wingdings" pitchFamily="2" charset="2"/>
              <a:buChar char="Ø"/>
            </a:pPr>
            <a:r>
              <a:rPr lang="uk-UA" sz="24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розробці пропозицій для місцевого ринку туристичних послуг.</a:t>
            </a:r>
            <a:endParaRPr lang="uk-UA" sz="2400" i="1" dirty="0" smtClean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uk-U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332656"/>
            <a:ext cx="7772400" cy="1362456"/>
          </a:xfrm>
        </p:spPr>
        <p:txBody>
          <a:bodyPr/>
          <a:lstStyle/>
          <a:p>
            <a:pPr algn="ctr"/>
            <a:r>
              <a:rPr lang="uk-UA" sz="4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Тематика краєзнавчих експедицій</a:t>
            </a:r>
            <a:endParaRPr lang="uk-UA" sz="40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1916832"/>
            <a:ext cx="8290120" cy="4680520"/>
          </a:xfrm>
        </p:spPr>
        <p:txBody>
          <a:bodyPr>
            <a:normAutofit/>
          </a:bodyPr>
          <a:lstStyle/>
          <a:p>
            <a:pPr lvl="0" algn="just">
              <a:buFont typeface="Wingdings" pitchFamily="2" charset="2"/>
              <a:buChar char="Ø"/>
            </a:pPr>
            <a:r>
              <a:rPr lang="uk-UA" sz="23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Історичні мандрівки Кременецькими горами від повстанського до духовного центру Волині (2012 р.)</a:t>
            </a:r>
          </a:p>
          <a:p>
            <a:pPr lvl="0" algn="just">
              <a:buFont typeface="Wingdings" pitchFamily="2" charset="2"/>
              <a:buChar char="Ø"/>
            </a:pPr>
            <a:r>
              <a:rPr lang="uk-UA" sz="23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Неіснуючим державним кордоном (2013 р.)</a:t>
            </a:r>
          </a:p>
          <a:p>
            <a:pPr lvl="0" algn="just">
              <a:buFont typeface="Wingdings" pitchFamily="2" charset="2"/>
              <a:buChar char="Ø"/>
            </a:pPr>
            <a:r>
              <a:rPr lang="uk-UA" sz="23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Гори </a:t>
            </a:r>
            <a:r>
              <a:rPr lang="uk-UA" sz="2300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Вороняки</a:t>
            </a:r>
            <a:r>
              <a:rPr lang="uk-UA" sz="23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крізь призму історичної минувшини населених пунктів галицько-волинського пограниччя (2014 р.)</a:t>
            </a:r>
          </a:p>
          <a:p>
            <a:pPr lvl="0" algn="just">
              <a:buFont typeface="Wingdings" pitchFamily="2" charset="2"/>
              <a:buChar char="Ø"/>
            </a:pPr>
            <a:r>
              <a:rPr lang="uk-UA" sz="23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Древнім княжим трактом від Галича до Теребовлі (2014 р.)</a:t>
            </a:r>
          </a:p>
          <a:p>
            <a:pPr lvl="0" algn="just">
              <a:buFont typeface="Wingdings" pitchFamily="2" charset="2"/>
              <a:buChar char="Ø"/>
            </a:pPr>
            <a:r>
              <a:rPr lang="uk-UA" sz="23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300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Траяновими</a:t>
            </a:r>
            <a:r>
              <a:rPr lang="uk-UA" sz="23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валами Середнього Подністров’я (2015 р.)</a:t>
            </a:r>
          </a:p>
          <a:p>
            <a:pPr lvl="0" algn="just">
              <a:buFont typeface="Wingdings" pitchFamily="2" charset="2"/>
              <a:buChar char="Ø"/>
            </a:pPr>
            <a:r>
              <a:rPr lang="uk-UA" sz="23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Історичні мандрівки прикордонними твердинями </a:t>
            </a:r>
            <a:r>
              <a:rPr lang="uk-UA" sz="24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uk-UA" sz="23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Збруцької фортифікаційної лінії</a:t>
            </a:r>
            <a:r>
              <a:rPr lang="uk-UA" sz="2400" dirty="0" smtClean="0">
                <a:solidFill>
                  <a:srgbClr val="FFC000"/>
                </a:solidFill>
              </a:rPr>
              <a:t>»</a:t>
            </a:r>
            <a:r>
              <a:rPr lang="uk-UA" sz="23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(2015 р.)</a:t>
            </a:r>
          </a:p>
          <a:p>
            <a:pPr lvl="0" algn="just">
              <a:buFont typeface="Wingdings" pitchFamily="2" charset="2"/>
              <a:buChar char="Ø"/>
            </a:pPr>
            <a:r>
              <a:rPr lang="uk-UA" sz="23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Травертинові скелі Середнього Подністров’я (2016 р.)</a:t>
            </a:r>
          </a:p>
          <a:p>
            <a:pPr lvl="0" algn="just">
              <a:buFont typeface="Wingdings" pitchFamily="2" charset="2"/>
              <a:buChar char="Ø"/>
            </a:pPr>
            <a:r>
              <a:rPr lang="uk-UA" sz="23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Рифами і атолами древнього моря (2016 р.)</a:t>
            </a:r>
          </a:p>
          <a:p>
            <a:pPr algn="just"/>
            <a:endParaRPr lang="uk-U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11560" y="6093296"/>
            <a:ext cx="7772400" cy="504056"/>
          </a:xfrm>
        </p:spPr>
        <p:txBody>
          <a:bodyPr/>
          <a:lstStyle/>
          <a:p>
            <a:pPr algn="ctr"/>
            <a:r>
              <a:rPr lang="uk-UA" dirty="0" smtClean="0">
                <a:solidFill>
                  <a:srgbClr val="FF0000"/>
                </a:solidFill>
              </a:rPr>
              <a:t>Рифами і атолами древнього моря</a:t>
            </a:r>
            <a:endParaRPr lang="uk-UA" dirty="0">
              <a:solidFill>
                <a:srgbClr val="FF0000"/>
              </a:solidFill>
            </a:endParaRPr>
          </a:p>
        </p:txBody>
      </p:sp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uk-UA"/>
          </a:p>
        </p:txBody>
      </p:sp>
      <p:pic>
        <p:nvPicPr>
          <p:cNvPr id="4101" name="Picture 5" descr="C:\Users\USER\Desktop\3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15816" y="548680"/>
            <a:ext cx="4499992" cy="3374994"/>
          </a:xfrm>
          <a:prstGeom prst="rect">
            <a:avLst/>
          </a:prstGeom>
          <a:noFill/>
        </p:spPr>
      </p:pic>
      <p:pic>
        <p:nvPicPr>
          <p:cNvPr id="9" name="Picture 2" descr="C:\Users\USER\Desktop\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2160" y="0"/>
            <a:ext cx="3024336" cy="2268252"/>
          </a:xfrm>
          <a:prstGeom prst="rect">
            <a:avLst/>
          </a:prstGeom>
          <a:noFill/>
        </p:spPr>
      </p:pic>
      <p:pic>
        <p:nvPicPr>
          <p:cNvPr id="10" name="Picture 2" descr="DSC0381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476672"/>
            <a:ext cx="3264362" cy="2664296"/>
          </a:xfrm>
          <a:prstGeom prst="rect">
            <a:avLst/>
          </a:prstGeom>
          <a:noFill/>
        </p:spPr>
      </p:pic>
      <p:pic>
        <p:nvPicPr>
          <p:cNvPr id="14" name="Picture 3" descr="C:\Users\USER\Desktop\1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140968"/>
            <a:ext cx="3600400" cy="2700300"/>
          </a:xfrm>
          <a:prstGeom prst="rect">
            <a:avLst/>
          </a:prstGeom>
          <a:noFill/>
        </p:spPr>
      </p:pic>
      <p:pic>
        <p:nvPicPr>
          <p:cNvPr id="4105" name="Picture 9" descr="C:\Users\USER\Desktop\DSC0375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07562" y="3140968"/>
            <a:ext cx="3936438" cy="2952328"/>
          </a:xfrm>
          <a:prstGeom prst="rect">
            <a:avLst/>
          </a:prstGeom>
          <a:noFill/>
        </p:spPr>
      </p:pic>
      <p:pic>
        <p:nvPicPr>
          <p:cNvPr id="4106" name="Picture 10" descr="C:\Users\USER\Desktop\16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131840" y="2852936"/>
            <a:ext cx="2232248" cy="297633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uk-UA"/>
          </a:p>
        </p:txBody>
      </p:sp>
      <p:sp>
        <p:nvSpPr>
          <p:cNvPr id="4" name="Текст 2"/>
          <p:cNvSpPr>
            <a:spLocks noGrp="1"/>
          </p:cNvSpPr>
          <p:nvPr>
            <p:ph type="body" idx="1"/>
          </p:nvPr>
        </p:nvSpPr>
        <p:spPr>
          <a:xfrm>
            <a:off x="611560" y="6093296"/>
            <a:ext cx="7772400" cy="504056"/>
          </a:xfrm>
        </p:spPr>
        <p:txBody>
          <a:bodyPr>
            <a:normAutofit fontScale="70000" lnSpcReduction="20000"/>
          </a:bodyPr>
          <a:lstStyle/>
          <a:p>
            <a:pPr lvl="0"/>
            <a:r>
              <a:rPr lang="uk-UA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Історичні мандрівки прикордонними твердинями  </a:t>
            </a:r>
            <a:r>
              <a:rPr lang="uk-UA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Збруцької фортифікаційної лінії</a:t>
            </a:r>
            <a:r>
              <a:rPr lang="uk-UA" dirty="0" smtClean="0">
                <a:solidFill>
                  <a:srgbClr val="FF0000"/>
                </a:solidFill>
              </a:rPr>
              <a:t>»</a:t>
            </a:r>
            <a:r>
              <a:rPr lang="uk-UA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5122" name="Picture 2" descr="C:\Users\USER\Desktop\DSC0376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60032" y="548680"/>
            <a:ext cx="3923928" cy="2942946"/>
          </a:xfrm>
          <a:prstGeom prst="rect">
            <a:avLst/>
          </a:prstGeom>
          <a:noFill/>
        </p:spPr>
      </p:pic>
      <p:pic>
        <p:nvPicPr>
          <p:cNvPr id="5123" name="Picture 3" descr="C:\Users\USER\Desktop\4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3068960"/>
            <a:ext cx="3779912" cy="2834934"/>
          </a:xfrm>
          <a:prstGeom prst="rect">
            <a:avLst/>
          </a:prstGeom>
          <a:noFill/>
        </p:spPr>
      </p:pic>
      <p:pic>
        <p:nvPicPr>
          <p:cNvPr id="5125" name="Picture 5" descr="C:\Users\USER\Desktop\Изображение 28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116632"/>
            <a:ext cx="2193708" cy="2924944"/>
          </a:xfrm>
          <a:prstGeom prst="rect">
            <a:avLst/>
          </a:prstGeom>
          <a:noFill/>
        </p:spPr>
      </p:pic>
      <p:pic>
        <p:nvPicPr>
          <p:cNvPr id="5126" name="Picture 6" descr="C:\Users\USER\Desktop\53aedef9c01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92080" y="3573016"/>
            <a:ext cx="3241543" cy="2431157"/>
          </a:xfrm>
          <a:prstGeom prst="rect">
            <a:avLst/>
          </a:prstGeom>
          <a:noFill/>
        </p:spPr>
      </p:pic>
      <p:pic>
        <p:nvPicPr>
          <p:cNvPr id="5127" name="Picture 7" descr="C:\Users\USER\Desktop\toki-foto-10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483768" y="188640"/>
            <a:ext cx="3672408" cy="2385426"/>
          </a:xfrm>
          <a:prstGeom prst="rect">
            <a:avLst/>
          </a:prstGeom>
          <a:noFill/>
        </p:spPr>
      </p:pic>
      <p:pic>
        <p:nvPicPr>
          <p:cNvPr id="12" name="Picture 4" descr="C:\Users\USER\Desktop\P429004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131840" y="1988840"/>
            <a:ext cx="3224709" cy="241289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23528" y="5733256"/>
            <a:ext cx="6336704" cy="929392"/>
          </a:xfrm>
        </p:spPr>
        <p:txBody>
          <a:bodyPr>
            <a:normAutofit fontScale="92500"/>
          </a:bodyPr>
          <a:lstStyle/>
          <a:p>
            <a:pPr algn="ctr"/>
            <a:r>
              <a:rPr lang="uk-UA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Гори </a:t>
            </a:r>
            <a:r>
              <a:rPr lang="uk-UA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Вороняки</a:t>
            </a:r>
            <a:r>
              <a:rPr lang="uk-UA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крізь призму історичної минувшини населених пунктів галицько-волинського пограниччя</a:t>
            </a:r>
            <a:endParaRPr lang="uk-UA" dirty="0">
              <a:solidFill>
                <a:srgbClr val="FF0000"/>
              </a:solidFill>
            </a:endParaRPr>
          </a:p>
        </p:txBody>
      </p:sp>
      <p:pic>
        <p:nvPicPr>
          <p:cNvPr id="6148" name="Picture 4" descr="C:\Users\USER\Desktop\Фото Вороняки\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76056" y="188640"/>
            <a:ext cx="3802063" cy="2657475"/>
          </a:xfrm>
          <a:prstGeom prst="rect">
            <a:avLst/>
          </a:prstGeom>
          <a:noFill/>
        </p:spPr>
      </p:pic>
      <p:pic>
        <p:nvPicPr>
          <p:cNvPr id="6149" name="Picture 5" descr="C:\Users\USER\Desktop\Фото Вороняки\0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260648"/>
            <a:ext cx="2679762" cy="3573016"/>
          </a:xfrm>
          <a:prstGeom prst="rect">
            <a:avLst/>
          </a:prstGeom>
          <a:noFill/>
        </p:spPr>
      </p:pic>
      <p:pic>
        <p:nvPicPr>
          <p:cNvPr id="8" name="Picture 3" descr="C:\Users\USER\Desktop\Фото Вороняки\0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47864" y="2852936"/>
            <a:ext cx="3600400" cy="2700300"/>
          </a:xfrm>
          <a:prstGeom prst="rect">
            <a:avLst/>
          </a:prstGeom>
          <a:noFill/>
        </p:spPr>
      </p:pic>
      <p:pic>
        <p:nvPicPr>
          <p:cNvPr id="9" name="Picture 2" descr="C:\Users\USER\Desktop\DSC0577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23728" y="188640"/>
            <a:ext cx="3456384" cy="2592288"/>
          </a:xfrm>
          <a:prstGeom prst="rect">
            <a:avLst/>
          </a:prstGeom>
          <a:noFill/>
        </p:spPr>
      </p:pic>
      <p:pic>
        <p:nvPicPr>
          <p:cNvPr id="6150" name="Picture 6" descr="C:\Users\USER\Desktop\Фото Вороняки\1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3068960"/>
            <a:ext cx="3444547" cy="2583410"/>
          </a:xfrm>
          <a:prstGeom prst="rect">
            <a:avLst/>
          </a:prstGeom>
          <a:noFill/>
        </p:spPr>
      </p:pic>
      <p:pic>
        <p:nvPicPr>
          <p:cNvPr id="6151" name="Picture 7" descr="C:\Users\USER\Desktop\P101010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660232" y="2132856"/>
            <a:ext cx="2358563" cy="44830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3568" y="6165304"/>
            <a:ext cx="7772400" cy="573608"/>
          </a:xfrm>
        </p:spPr>
        <p:txBody>
          <a:bodyPr/>
          <a:lstStyle/>
          <a:p>
            <a:pPr algn="ctr"/>
            <a:r>
              <a:rPr lang="uk-UA" dirty="0" smtClean="0">
                <a:solidFill>
                  <a:srgbClr val="FF0000"/>
                </a:solidFill>
              </a:rPr>
              <a:t>Травертиновими скелями Середнього Подністров'я</a:t>
            </a:r>
            <a:endParaRPr lang="uk-UA" dirty="0">
              <a:solidFill>
                <a:srgbClr val="FF0000"/>
              </a:solidFill>
            </a:endParaRPr>
          </a:p>
        </p:txBody>
      </p:sp>
      <p:pic>
        <p:nvPicPr>
          <p:cNvPr id="7170" name="Picture 2" descr="C:\Users\USER\Desktop\P10107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188640"/>
            <a:ext cx="2592288" cy="3456384"/>
          </a:xfrm>
          <a:prstGeom prst="rect">
            <a:avLst/>
          </a:prstGeom>
          <a:noFill/>
        </p:spPr>
      </p:pic>
      <p:pic>
        <p:nvPicPr>
          <p:cNvPr id="7173" name="Picture 5" descr="C:\Users\USER\Desktop\DSC0716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3284984"/>
            <a:ext cx="3923928" cy="2942946"/>
          </a:xfrm>
          <a:prstGeom prst="rect">
            <a:avLst/>
          </a:prstGeom>
          <a:noFill/>
        </p:spPr>
      </p:pic>
      <p:pic>
        <p:nvPicPr>
          <p:cNvPr id="7174" name="Picture 6" descr="C:\Users\USER\Desktop\DSC0396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3645024"/>
            <a:ext cx="3456384" cy="2592288"/>
          </a:xfrm>
          <a:prstGeom prst="rect">
            <a:avLst/>
          </a:prstGeom>
          <a:noFill/>
        </p:spPr>
      </p:pic>
      <p:pic>
        <p:nvPicPr>
          <p:cNvPr id="9" name="Рисунок 8" descr="Дністровський каньйон НПП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80112" y="260648"/>
            <a:ext cx="3420422" cy="28713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C:\Users\USER\Desktop\DSC0569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483768" y="188640"/>
            <a:ext cx="3168352" cy="2376264"/>
          </a:xfrm>
          <a:prstGeom prst="rect">
            <a:avLst/>
          </a:prstGeom>
          <a:noFill/>
        </p:spPr>
      </p:pic>
      <p:pic>
        <p:nvPicPr>
          <p:cNvPr id="11" name="Рисунок 10" descr="Дністровський каньйон НПП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411760" y="1988840"/>
            <a:ext cx="4212510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DSC0178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116632"/>
            <a:ext cx="4427983" cy="33380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Изображение 15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32085" y="2527730"/>
            <a:ext cx="4355976" cy="3588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Текст 2"/>
          <p:cNvSpPr>
            <a:spLocks noGrp="1"/>
          </p:cNvSpPr>
          <p:nvPr>
            <p:ph type="body" idx="1"/>
          </p:nvPr>
        </p:nvSpPr>
        <p:spPr>
          <a:xfrm>
            <a:off x="611560" y="6093296"/>
            <a:ext cx="7772400" cy="504056"/>
          </a:xfrm>
        </p:spPr>
        <p:txBody>
          <a:bodyPr/>
          <a:lstStyle/>
          <a:p>
            <a:pPr algn="ctr"/>
            <a:r>
              <a:rPr lang="uk-UA" dirty="0" smtClean="0">
                <a:solidFill>
                  <a:srgbClr val="FF0000"/>
                </a:solidFill>
              </a:rPr>
              <a:t>Туристичні походи</a:t>
            </a:r>
            <a:endParaRPr lang="uk-UA" dirty="0">
              <a:solidFill>
                <a:srgbClr val="FF0000"/>
              </a:solidFill>
            </a:endParaRPr>
          </a:p>
        </p:txBody>
      </p:sp>
      <p:pic>
        <p:nvPicPr>
          <p:cNvPr id="7" name="Рисунок 2" descr="F:\DSCN864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52660" y="99717"/>
            <a:ext cx="4275717" cy="31852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6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Дякую за увагу</a:t>
            </a:r>
            <a:endParaRPr lang="uk-UA" sz="60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611560" y="908720"/>
            <a:ext cx="7851648" cy="1512168"/>
          </a:xfrm>
        </p:spPr>
        <p:txBody>
          <a:bodyPr/>
          <a:lstStyle/>
          <a:p>
            <a:pPr algn="ctr"/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Методична проблема </a:t>
            </a:r>
            <a:endParaRPr lang="uk-UA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539552" y="3140968"/>
            <a:ext cx="8071048" cy="2448272"/>
          </a:xfrm>
        </p:spPr>
        <p:txBody>
          <a:bodyPr/>
          <a:lstStyle/>
          <a:p>
            <a:pPr algn="just"/>
            <a:r>
              <a:rPr lang="uk-UA" sz="3200" dirty="0" smtClean="0">
                <a:latin typeface="Times New Roman" pitchFamily="18" charset="0"/>
                <a:cs typeface="Times New Roman" pitchFamily="18" charset="0"/>
              </a:rPr>
              <a:t>«Розвиток пізнавальних здібностей школярів засобами краєзнавства і туризму в гуртковій формі навчально-пізнавальної діяльності»</a:t>
            </a:r>
            <a:endParaRPr lang="uk-UA" sz="32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755576" y="476672"/>
            <a:ext cx="7851648" cy="1828800"/>
          </a:xfrm>
        </p:spPr>
        <p:txBody>
          <a:bodyPr/>
          <a:lstStyle/>
          <a:p>
            <a:pPr algn="ctr"/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Мета</a:t>
            </a:r>
            <a:r>
              <a:rPr lang="uk-UA" dirty="0" smtClean="0"/>
              <a:t/>
            </a:r>
            <a:br>
              <a:rPr lang="uk-UA" dirty="0" smtClean="0"/>
            </a:br>
            <a:endParaRPr lang="uk-UA" dirty="0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683568" y="1556792"/>
            <a:ext cx="7854696" cy="5112568"/>
          </a:xfrm>
        </p:spPr>
        <p:txBody>
          <a:bodyPr anchor="ctr">
            <a:normAutofit fontScale="92500" lnSpcReduction="10000"/>
          </a:bodyPr>
          <a:lstStyle/>
          <a:p>
            <a:pPr lvl="0" algn="just"/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   Створення оптимальних умов для ефективної активізації та розвитку пізнавальних здібностей учнів з метою формування їх пізнавальних інтересів </a:t>
            </a:r>
            <a:r>
              <a:rPr lang="uk-UA" smtClean="0">
                <a:latin typeface="Times New Roman" pitchFamily="18" charset="0"/>
                <a:cs typeface="Times New Roman" pitchFamily="18" charset="0"/>
              </a:rPr>
              <a:t>і </a:t>
            </a:r>
            <a:r>
              <a:rPr lang="uk-UA" smtClean="0">
                <a:latin typeface="Times New Roman" pitchFamily="18" charset="0"/>
                <a:cs typeface="Times New Roman" pitchFamily="18" charset="0"/>
              </a:rPr>
              <a:t>активності 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за допомогою активних засобів і методів навчання в гуртковій формі навчально-пізнавальної діяльності.</a:t>
            </a:r>
          </a:p>
          <a:p>
            <a:pPr lvl="0" algn="just"/>
            <a:r>
              <a:rPr lang="uk-UA" sz="3500" b="1" dirty="0" smtClean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Завдання:</a:t>
            </a:r>
          </a:p>
          <a:p>
            <a:pPr lvl="0" algn="just">
              <a:buFont typeface="Wingdings" pitchFamily="2" charset="2"/>
              <a:buChar char="ü"/>
            </a:pP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створювати особистісний освітній простір школярів для оптимізації пізнавальної діяльності, залучення до навчального процесу знань з різних наукових галузей, здобутих учнями у процесі самостійного пізнання з використанням сучасних інформаційних джерел;</a:t>
            </a:r>
          </a:p>
          <a:p>
            <a:pPr lvl="0" algn="just">
              <a:buFont typeface="Wingdings" pitchFamily="2" charset="2"/>
              <a:buChar char="ü"/>
            </a:pP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формувати пізнавальні компетенції учнів (робота із джерелами інформації, систематизація знань, їх узагальнення та критичний аналіз, презентація  тощо);</a:t>
            </a:r>
          </a:p>
          <a:p>
            <a:endParaRPr lang="uk-UA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611560" y="1052736"/>
            <a:ext cx="7772400" cy="5328592"/>
          </a:xfrm>
        </p:spPr>
        <p:txBody>
          <a:bodyPr>
            <a:normAutofit fontScale="92500" lnSpcReduction="20000"/>
          </a:bodyPr>
          <a:lstStyle/>
          <a:p>
            <a:pPr algn="just"/>
            <a:r>
              <a:rPr lang="uk-UA" sz="3500" b="1" dirty="0" smtClean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Завдання:</a:t>
            </a:r>
          </a:p>
          <a:p>
            <a:pPr lvl="0" algn="just">
              <a:buFont typeface="Wingdings" pitchFamily="2" charset="2"/>
              <a:buChar char="ü"/>
            </a:pPr>
            <a:r>
              <a:rPr lang="uk-UA" sz="2600" dirty="0" smtClean="0">
                <a:latin typeface="Times New Roman" pitchFamily="18" charset="0"/>
                <a:cs typeface="Times New Roman" pitchFamily="18" charset="0"/>
              </a:rPr>
              <a:t>забезпечити активну взаємодію учасників навчально-пізнавального процесу для розвитку комунікативних якостей школярів, їх готовності співпрацювати в колективному навчальному процесі, вміння ділитися здобутими знаннями;</a:t>
            </a:r>
          </a:p>
          <a:p>
            <a:pPr lvl="0" algn="just">
              <a:buFont typeface="Wingdings" pitchFamily="2" charset="2"/>
              <a:buChar char="ü"/>
            </a:pPr>
            <a:r>
              <a:rPr lang="uk-UA" sz="2600" dirty="0" smtClean="0">
                <a:latin typeface="Times New Roman" pitchFamily="18" charset="0"/>
                <a:cs typeface="Times New Roman" pitchFamily="18" charset="0"/>
              </a:rPr>
              <a:t>формувати стійку мотивацію до навчання і самоосвітньої діяльності упродовж усього життя;</a:t>
            </a:r>
          </a:p>
          <a:p>
            <a:pPr lvl="0" algn="just">
              <a:buFont typeface="Wingdings" pitchFamily="2" charset="2"/>
              <a:buChar char="ü"/>
            </a:pPr>
            <a:r>
              <a:rPr lang="uk-UA" sz="2600" dirty="0" smtClean="0">
                <a:latin typeface="Times New Roman" pitchFamily="18" charset="0"/>
                <a:cs typeface="Times New Roman" pitchFamily="18" charset="0"/>
              </a:rPr>
              <a:t>сприяти формуванню системного, комплексного, критичного мислення, здатного осягнути динаміку та взаємозв’язок природних та суспільних процесів,  що функціонують на територіальних </a:t>
            </a:r>
            <a:r>
              <a:rPr lang="uk-UA" sz="2600" dirty="0" err="1" smtClean="0">
                <a:latin typeface="Times New Roman" pitchFamily="18" charset="0"/>
                <a:cs typeface="Times New Roman" pitchFamily="18" charset="0"/>
              </a:rPr>
              <a:t>мікро-</a:t>
            </a:r>
            <a:r>
              <a:rPr lang="uk-UA" sz="26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uk-UA" sz="2600" dirty="0" err="1" smtClean="0">
                <a:latin typeface="Times New Roman" pitchFamily="18" charset="0"/>
                <a:cs typeface="Times New Roman" pitchFamily="18" charset="0"/>
              </a:rPr>
              <a:t>мезо-</a:t>
            </a:r>
            <a:r>
              <a:rPr lang="uk-UA" sz="2600" dirty="0" smtClean="0">
                <a:latin typeface="Times New Roman" pitchFamily="18" charset="0"/>
                <a:cs typeface="Times New Roman" pitchFamily="18" charset="0"/>
              </a:rPr>
              <a:t> та макрорівнях;</a:t>
            </a:r>
          </a:p>
          <a:p>
            <a:pPr lvl="0" algn="just">
              <a:buFont typeface="Wingdings" pitchFamily="2" charset="2"/>
              <a:buChar char="ü"/>
            </a:pPr>
            <a:r>
              <a:rPr lang="uk-UA" sz="2600" dirty="0" smtClean="0">
                <a:latin typeface="Times New Roman" pitchFamily="18" charset="0"/>
                <a:cs typeface="Times New Roman" pitchFamily="18" charset="0"/>
              </a:rPr>
              <a:t>розвивати критичне мислення та формувати </a:t>
            </a:r>
            <a:r>
              <a:rPr lang="uk-UA" sz="2600" dirty="0" err="1" smtClean="0">
                <a:latin typeface="Times New Roman" pitchFamily="18" charset="0"/>
                <a:cs typeface="Times New Roman" pitchFamily="18" charset="0"/>
              </a:rPr>
              <a:t>проактивну</a:t>
            </a:r>
            <a:r>
              <a:rPr lang="uk-UA" sz="2600" dirty="0" smtClean="0">
                <a:latin typeface="Times New Roman" pitchFamily="18" charset="0"/>
                <a:cs typeface="Times New Roman" pitchFamily="18" charset="0"/>
              </a:rPr>
              <a:t> життєву позицію школярів.</a:t>
            </a:r>
          </a:p>
          <a:p>
            <a:endParaRPr lang="uk-U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836712"/>
            <a:ext cx="7772400" cy="978384"/>
          </a:xfrm>
        </p:spPr>
        <p:txBody>
          <a:bodyPr/>
          <a:lstStyle/>
          <a:p>
            <a:pPr algn="ctr"/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Провідна ідея досвіду</a:t>
            </a:r>
            <a:endParaRPr lang="uk-UA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9552" y="1988840"/>
            <a:ext cx="7772400" cy="4032448"/>
          </a:xfrm>
        </p:spPr>
        <p:txBody>
          <a:bodyPr>
            <a:noAutofit/>
          </a:bodyPr>
          <a:lstStyle/>
          <a:p>
            <a:pPr algn="just"/>
            <a:r>
              <a:rPr lang="uk-UA" sz="32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   Створення оптимальних умов для активізації та розвитку пізнавальних здібностей учнів сприяє формуванню їх пізнавальних інтересів і активності, розширенню границь пізнання об</a:t>
            </a:r>
            <a:r>
              <a:rPr lang="en-US" sz="32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’</a:t>
            </a:r>
            <a:r>
              <a:rPr lang="uk-UA" sz="3200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єктів</a:t>
            </a:r>
            <a:r>
              <a:rPr lang="uk-UA" sz="32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і явищ навколишньої дійсності, дозволяє формувати системне, комплексне мислення школярів</a:t>
            </a:r>
            <a:endParaRPr lang="uk-UA" sz="3200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1124744"/>
            <a:ext cx="7772400" cy="1512168"/>
          </a:xfrm>
        </p:spPr>
        <p:txBody>
          <a:bodyPr/>
          <a:lstStyle/>
          <a:p>
            <a:pPr algn="ctr"/>
            <a:r>
              <a:rPr lang="uk-UA" sz="4800" dirty="0" smtClean="0">
                <a:latin typeface="Times New Roman" pitchFamily="18" charset="0"/>
                <a:cs typeface="Times New Roman" pitchFamily="18" charset="0"/>
              </a:rPr>
              <a:t>Шляхи розв’язання проблеми </a:t>
            </a:r>
            <a:endParaRPr lang="uk-UA" sz="4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55576" y="3140968"/>
            <a:ext cx="7772400" cy="2736304"/>
          </a:xfrm>
        </p:spPr>
        <p:txBody>
          <a:bodyPr>
            <a:normAutofit lnSpcReduction="10000"/>
          </a:bodyPr>
          <a:lstStyle/>
          <a:p>
            <a:pPr algn="just"/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uk-UA" sz="3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Використання активних форм і методів навчання. Застосування елементів таких інноваційних технологій як проектна та ігрова інтерактивні технології, а також краєзнавчих експедицій та туристських походів</a:t>
            </a:r>
          </a:p>
          <a:p>
            <a:endParaRPr lang="uk-U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1268760"/>
            <a:ext cx="7772400" cy="1626456"/>
          </a:xfrm>
        </p:spPr>
        <p:txBody>
          <a:bodyPr/>
          <a:lstStyle/>
          <a:p>
            <a:pPr algn="ctr"/>
            <a:r>
              <a:rPr lang="uk-UA" sz="3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Пріоритетні види навчально-пізнавальної діяльності, застосовані при вирішенні проблеми  </a:t>
            </a:r>
            <a:endParaRPr lang="uk-UA" sz="36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91680" y="3501008"/>
            <a:ext cx="7772400" cy="2664296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ü"/>
            </a:pPr>
            <a:r>
              <a:rPr lang="uk-UA" sz="2800" dirty="0" smtClean="0"/>
              <a:t>Ігрові: інтелект-фієсти, </a:t>
            </a:r>
            <a:r>
              <a:rPr lang="uk-UA" sz="2800" dirty="0" err="1" smtClean="0"/>
              <a:t>квести</a:t>
            </a:r>
            <a:endParaRPr lang="uk-UA" sz="2800" dirty="0" smtClean="0"/>
          </a:p>
          <a:p>
            <a:pPr>
              <a:buFont typeface="Wingdings" pitchFamily="2" charset="2"/>
              <a:buChar char="ü"/>
            </a:pPr>
            <a:r>
              <a:rPr lang="uk-UA" sz="2800" dirty="0" smtClean="0"/>
              <a:t>Краєзнавчі проекти</a:t>
            </a:r>
          </a:p>
          <a:p>
            <a:pPr>
              <a:buFont typeface="Wingdings" pitchFamily="2" charset="2"/>
              <a:buChar char="ü"/>
            </a:pPr>
            <a:r>
              <a:rPr lang="uk-UA" sz="2800" dirty="0" smtClean="0"/>
              <a:t>Краєзнавчі експедиції</a:t>
            </a:r>
          </a:p>
          <a:p>
            <a:pPr>
              <a:buFont typeface="Wingdings" pitchFamily="2" charset="2"/>
              <a:buChar char="ü"/>
            </a:pPr>
            <a:r>
              <a:rPr lang="uk-UA" sz="2800" dirty="0" smtClean="0"/>
              <a:t>Туристичні походи</a:t>
            </a:r>
            <a:endParaRPr lang="uk-UA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052736"/>
            <a:ext cx="7772400" cy="762360"/>
          </a:xfrm>
        </p:spPr>
        <p:txBody>
          <a:bodyPr/>
          <a:lstStyle/>
          <a:p>
            <a:pPr algn="ctr"/>
            <a:r>
              <a:rPr lang="uk-UA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Дидактичні ігри</a:t>
            </a:r>
            <a:endParaRPr lang="uk-UA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3568" y="2132856"/>
            <a:ext cx="7772400" cy="3816424"/>
          </a:xfrm>
        </p:spPr>
        <p:txBody>
          <a:bodyPr>
            <a:normAutofit/>
          </a:bodyPr>
          <a:lstStyle/>
          <a:p>
            <a:pPr algn="just"/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    Провідною метою проведення дидактичних ігор є розвиток пізнавальних інтересів учнів, поглиблення та розширення знань, здобутих на гурткових заняттях, уроках географії, історії та інших навчальних дисциплін, формування навичок самостійного здобуття знань та краєзнавчої культури школярів</a:t>
            </a:r>
            <a:endParaRPr lang="uk-UA" sz="2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eg"/></Relationships>
</file>

<file path=ppt/theme/theme1.xml><?xml version="1.0" encoding="utf-8"?>
<a:theme xmlns:a="http://schemas.openxmlformats.org/drawingml/2006/main" name="Поток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Бумажная">
  <a:themeElements>
    <a:clrScheme name="Яркая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Апекс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Апекс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Бумажная">
    <a:dk1>
      <a:sysClr val="windowText" lastClr="000000"/>
    </a:dk1>
    <a:lt1>
      <a:sysClr val="window" lastClr="FFFFFF"/>
    </a:lt1>
    <a:dk2>
      <a:srgbClr val="444D26"/>
    </a:dk2>
    <a:lt2>
      <a:srgbClr val="FEFAC9"/>
    </a:lt2>
    <a:accent1>
      <a:srgbClr val="A5B592"/>
    </a:accent1>
    <a:accent2>
      <a:srgbClr val="F3A447"/>
    </a:accent2>
    <a:accent3>
      <a:srgbClr val="E7BC29"/>
    </a:accent3>
    <a:accent4>
      <a:srgbClr val="D092A7"/>
    </a:accent4>
    <a:accent5>
      <a:srgbClr val="9C85C0"/>
    </a:accent5>
    <a:accent6>
      <a:srgbClr val="809EC2"/>
    </a:accent6>
    <a:hlink>
      <a:srgbClr val="8E58B6"/>
    </a:hlink>
    <a:folHlink>
      <a:srgbClr val="7F6F6F"/>
    </a:folHlink>
  </a:clrScheme>
</a:themeOverride>
</file>

<file path=ppt/theme/themeOverride2.xml><?xml version="1.0" encoding="utf-8"?>
<a:themeOverride xmlns:a="http://schemas.openxmlformats.org/drawingml/2006/main">
  <a:clrScheme name="Бумажная">
    <a:dk1>
      <a:sysClr val="windowText" lastClr="000000"/>
    </a:dk1>
    <a:lt1>
      <a:sysClr val="window" lastClr="FFFFFF"/>
    </a:lt1>
    <a:dk2>
      <a:srgbClr val="444D26"/>
    </a:dk2>
    <a:lt2>
      <a:srgbClr val="FEFAC9"/>
    </a:lt2>
    <a:accent1>
      <a:srgbClr val="A5B592"/>
    </a:accent1>
    <a:accent2>
      <a:srgbClr val="F3A447"/>
    </a:accent2>
    <a:accent3>
      <a:srgbClr val="E7BC29"/>
    </a:accent3>
    <a:accent4>
      <a:srgbClr val="D092A7"/>
    </a:accent4>
    <a:accent5>
      <a:srgbClr val="9C85C0"/>
    </a:accent5>
    <a:accent6>
      <a:srgbClr val="809EC2"/>
    </a:accent6>
    <a:hlink>
      <a:srgbClr val="8E58B6"/>
    </a:hlink>
    <a:folHlink>
      <a:srgbClr val="7F6F6F"/>
    </a:folHlink>
  </a:clrScheme>
</a:themeOverride>
</file>

<file path=ppt/theme/themeOverride3.xml><?xml version="1.0" encoding="utf-8"?>
<a:themeOverride xmlns:a="http://schemas.openxmlformats.org/drawingml/2006/main">
  <a:clrScheme name="Метро">
    <a:dk1>
      <a:sysClr val="windowText" lastClr="000000"/>
    </a:dk1>
    <a:lt1>
      <a:sysClr val="window" lastClr="FFFFFF"/>
    </a:lt1>
    <a:dk2>
      <a:srgbClr val="4E5B6F"/>
    </a:dk2>
    <a:lt2>
      <a:srgbClr val="D6ECFF"/>
    </a:lt2>
    <a:accent1>
      <a:srgbClr val="7FD13B"/>
    </a:accent1>
    <a:accent2>
      <a:srgbClr val="EA157A"/>
    </a:accent2>
    <a:accent3>
      <a:srgbClr val="FEB80A"/>
    </a:accent3>
    <a:accent4>
      <a:srgbClr val="00ADDC"/>
    </a:accent4>
    <a:accent5>
      <a:srgbClr val="738AC8"/>
    </a:accent5>
    <a:accent6>
      <a:srgbClr val="1AB39F"/>
    </a:accent6>
    <a:hlink>
      <a:srgbClr val="EB8803"/>
    </a:hlink>
    <a:folHlink>
      <a:srgbClr val="5F7791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540</TotalTime>
  <Words>1033</Words>
  <Application>Microsoft Office PowerPoint</Application>
  <PresentationFormat>Экран (4:3)</PresentationFormat>
  <Paragraphs>101</Paragraphs>
  <Slides>28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5</vt:i4>
      </vt:variant>
      <vt:variant>
        <vt:lpstr>Заголовки слайдов</vt:lpstr>
      </vt:variant>
      <vt:variant>
        <vt:i4>28</vt:i4>
      </vt:variant>
    </vt:vector>
  </HeadingPairs>
  <TitlesOfParts>
    <vt:vector size="33" baseType="lpstr">
      <vt:lpstr>Поток</vt:lpstr>
      <vt:lpstr>1_Поток</vt:lpstr>
      <vt:lpstr>Бумажная</vt:lpstr>
      <vt:lpstr>Апекс</vt:lpstr>
      <vt:lpstr>1_Апекс</vt:lpstr>
      <vt:lpstr>Клапоущак Ігор Данилович</vt:lpstr>
      <vt:lpstr>Коло наукових інтересів  </vt:lpstr>
      <vt:lpstr> Методична проблема </vt:lpstr>
      <vt:lpstr>Мета </vt:lpstr>
      <vt:lpstr>Слайд 5</vt:lpstr>
      <vt:lpstr>Провідна ідея досвіду</vt:lpstr>
      <vt:lpstr>Шляхи розв’язання проблеми </vt:lpstr>
      <vt:lpstr>Пріоритетні види навчально-пізнавальної діяльності, застосовані при вирішенні проблеми  </vt:lpstr>
      <vt:lpstr>Дидактичні ігри</vt:lpstr>
      <vt:lpstr>Основними завданнями дидактичних ігор є:</vt:lpstr>
      <vt:lpstr>Види дидактичної ігрової діяльності</vt:lpstr>
      <vt:lpstr>Ігри-змагання створюються у вигляді «Ітелект-фієст», котрі проводяться за принципом КВК  Інтелект-фієсти:</vt:lpstr>
      <vt:lpstr>Слайд 13</vt:lpstr>
      <vt:lpstr>Краєзнавчі квести під загальною назвою «Файне місто  Тернопіль» (варіанти завдань) </vt:lpstr>
      <vt:lpstr>Проектна діяльність</vt:lpstr>
      <vt:lpstr>Основні завдання проекту </vt:lpstr>
      <vt:lpstr>Основні завдання проекту</vt:lpstr>
      <vt:lpstr>Основні завдання проекту</vt:lpstr>
      <vt:lpstr>Основні завдання проекту</vt:lpstr>
      <vt:lpstr>Краєзнавчі експедиції</vt:lpstr>
      <vt:lpstr>Практичне значення експедиційної роботи полягає:</vt:lpstr>
      <vt:lpstr>Тематика краєзнавчих експедицій</vt:lpstr>
      <vt:lpstr>Слайд 23</vt:lpstr>
      <vt:lpstr>Слайд 24</vt:lpstr>
      <vt:lpstr>Слайд 25</vt:lpstr>
      <vt:lpstr>Слайд 26</vt:lpstr>
      <vt:lpstr>Слайд 27</vt:lpstr>
      <vt:lpstr>Слайд 28</vt:lpstr>
    </vt:vector>
  </TitlesOfParts>
  <Company>DG Win&amp;Soft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Клапоущак Ігор Данилович</dc:title>
  <dc:creator>USER</dc:creator>
  <cp:lastModifiedBy>USER</cp:lastModifiedBy>
  <cp:revision>105</cp:revision>
  <dcterms:created xsi:type="dcterms:W3CDTF">2017-02-06T17:44:04Z</dcterms:created>
  <dcterms:modified xsi:type="dcterms:W3CDTF">2017-02-13T22:05:04Z</dcterms:modified>
</cp:coreProperties>
</file>