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323" r:id="rId5"/>
    <p:sldId id="291" r:id="rId6"/>
    <p:sldId id="292" r:id="rId7"/>
    <p:sldId id="293" r:id="rId8"/>
    <p:sldId id="263" r:id="rId9"/>
    <p:sldId id="264" r:id="rId10"/>
    <p:sldId id="265" r:id="rId11"/>
    <p:sldId id="268" r:id="rId12"/>
    <p:sldId id="266" r:id="rId13"/>
    <p:sldId id="290" r:id="rId14"/>
    <p:sldId id="267" r:id="rId15"/>
    <p:sldId id="269" r:id="rId16"/>
    <p:sldId id="258" r:id="rId17"/>
    <p:sldId id="270" r:id="rId18"/>
    <p:sldId id="274" r:id="rId19"/>
    <p:sldId id="275" r:id="rId20"/>
    <p:sldId id="271" r:id="rId21"/>
    <p:sldId id="273" r:id="rId22"/>
    <p:sldId id="276" r:id="rId23"/>
    <p:sldId id="281" r:id="rId24"/>
    <p:sldId id="277" r:id="rId25"/>
    <p:sldId id="278" r:id="rId26"/>
    <p:sldId id="287" r:id="rId27"/>
    <p:sldId id="288" r:id="rId28"/>
    <p:sldId id="289" r:id="rId29"/>
    <p:sldId id="259" r:id="rId30"/>
    <p:sldId id="282" r:id="rId31"/>
    <p:sldId id="283" r:id="rId32"/>
    <p:sldId id="284" r:id="rId33"/>
    <p:sldId id="285" r:id="rId34"/>
    <p:sldId id="286" r:id="rId35"/>
    <p:sldId id="296" r:id="rId36"/>
    <p:sldId id="294" r:id="rId37"/>
    <p:sldId id="295" r:id="rId38"/>
    <p:sldId id="297" r:id="rId39"/>
    <p:sldId id="298" r:id="rId40"/>
    <p:sldId id="260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15" r:id="rId51"/>
    <p:sldId id="261" r:id="rId52"/>
    <p:sldId id="311" r:id="rId53"/>
    <p:sldId id="318" r:id="rId54"/>
    <p:sldId id="321" r:id="rId55"/>
    <p:sldId id="319" r:id="rId56"/>
    <p:sldId id="308" r:id="rId57"/>
    <p:sldId id="320" r:id="rId58"/>
    <p:sldId id="316" r:id="rId59"/>
    <p:sldId id="317" r:id="rId60"/>
    <p:sldId id="310" r:id="rId61"/>
    <p:sldId id="322" r:id="rId62"/>
    <p:sldId id="309" r:id="rId63"/>
    <p:sldId id="312" r:id="rId64"/>
    <p:sldId id="313" r:id="rId65"/>
    <p:sldId id="314" r:id="rId6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32D8-3A55-409C-A4BD-55B82080897B}" type="datetimeFigureOut">
              <a:rPr lang="uk-UA" smtClean="0"/>
              <a:pPr/>
              <a:t>18.11.2015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14C24-650F-42B8-8A46-8D3086E052A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32D8-3A55-409C-A4BD-55B82080897B}" type="datetimeFigureOut">
              <a:rPr lang="uk-UA" smtClean="0"/>
              <a:pPr/>
              <a:t>18.11.2015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14C24-650F-42B8-8A46-8D3086E052A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32D8-3A55-409C-A4BD-55B82080897B}" type="datetimeFigureOut">
              <a:rPr lang="uk-UA" smtClean="0"/>
              <a:pPr/>
              <a:t>18.11.2015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14C24-650F-42B8-8A46-8D3086E052A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32D8-3A55-409C-A4BD-55B82080897B}" type="datetimeFigureOut">
              <a:rPr lang="uk-UA" smtClean="0"/>
              <a:pPr/>
              <a:t>18.11.2015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14C24-650F-42B8-8A46-8D3086E052A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32D8-3A55-409C-A4BD-55B82080897B}" type="datetimeFigureOut">
              <a:rPr lang="uk-UA" smtClean="0"/>
              <a:pPr/>
              <a:t>18.11.2015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14C24-650F-42B8-8A46-8D3086E052A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32D8-3A55-409C-A4BD-55B82080897B}" type="datetimeFigureOut">
              <a:rPr lang="uk-UA" smtClean="0"/>
              <a:pPr/>
              <a:t>18.11.2015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14C24-650F-42B8-8A46-8D3086E052A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32D8-3A55-409C-A4BD-55B82080897B}" type="datetimeFigureOut">
              <a:rPr lang="uk-UA" smtClean="0"/>
              <a:pPr/>
              <a:t>18.11.2015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14C24-650F-42B8-8A46-8D3086E052A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32D8-3A55-409C-A4BD-55B82080897B}" type="datetimeFigureOut">
              <a:rPr lang="uk-UA" smtClean="0"/>
              <a:pPr/>
              <a:t>18.11.2015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14C24-650F-42B8-8A46-8D3086E052A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32D8-3A55-409C-A4BD-55B82080897B}" type="datetimeFigureOut">
              <a:rPr lang="uk-UA" smtClean="0"/>
              <a:pPr/>
              <a:t>18.11.2015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14C24-650F-42B8-8A46-8D3086E052A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32D8-3A55-409C-A4BD-55B82080897B}" type="datetimeFigureOut">
              <a:rPr lang="uk-UA" smtClean="0"/>
              <a:pPr/>
              <a:t>18.11.2015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14C24-650F-42B8-8A46-8D3086E052A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32D8-3A55-409C-A4BD-55B82080897B}" type="datetimeFigureOut">
              <a:rPr lang="uk-UA" smtClean="0"/>
              <a:pPr/>
              <a:t>18.11.2015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14C24-650F-42B8-8A46-8D3086E052A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732D8-3A55-409C-A4BD-55B82080897B}" type="datetimeFigureOut">
              <a:rPr lang="uk-UA" smtClean="0"/>
              <a:pPr/>
              <a:t>18.11.2015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14C24-650F-42B8-8A46-8D3086E052A2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err="1" smtClean="0"/>
              <a:t>Турисько-краєзнавчий</a:t>
            </a:r>
            <a:r>
              <a:rPr lang="uk-UA" dirty="0" smtClean="0"/>
              <a:t> клуб </a:t>
            </a:r>
            <a:r>
              <a:rPr lang="uk-UA" dirty="0" err="1" smtClean="0"/>
              <a:t>“Мандрівець”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581128"/>
            <a:ext cx="6400800" cy="694928"/>
          </a:xfrm>
        </p:spPr>
        <p:txBody>
          <a:bodyPr/>
          <a:lstStyle/>
          <a:p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ЗОШ № 13 м. Тернопіль</a:t>
            </a:r>
            <a:endParaRPr lang="uk-UA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715000"/>
            <a:ext cx="8229600" cy="1143000"/>
          </a:xfrm>
        </p:spPr>
        <p:txBody>
          <a:bodyPr/>
          <a:lstStyle/>
          <a:p>
            <a:r>
              <a:rPr lang="uk-UA" dirty="0" smtClean="0"/>
              <a:t>Замок </a:t>
            </a:r>
            <a:r>
              <a:rPr lang="en-US" dirty="0" smtClean="0"/>
              <a:t>XVI</a:t>
            </a:r>
            <a:r>
              <a:rPr lang="uk-UA" dirty="0" smtClean="0"/>
              <a:t>І ст. в с. Сидорів</a:t>
            </a:r>
            <a:endParaRPr lang="uk-UA" dirty="0"/>
          </a:p>
        </p:txBody>
      </p:sp>
      <p:pic>
        <p:nvPicPr>
          <p:cNvPr id="4098" name="Picture 2" descr="C:\Users\USER\Desktop\ФОТО до маршрутів\КОРДОН\Фото-друк\сидорі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901384" cy="592603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452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Костел Пресвятої Діви Марії в             с. Сидорів (</a:t>
            </a:r>
            <a:r>
              <a:rPr lang="en-US" dirty="0" smtClean="0"/>
              <a:t>XVI</a:t>
            </a:r>
            <a:r>
              <a:rPr lang="uk-UA" dirty="0" smtClean="0"/>
              <a:t>ІІ ст.</a:t>
            </a:r>
            <a:r>
              <a:rPr lang="uk-UA" dirty="0"/>
              <a:t>)</a:t>
            </a:r>
          </a:p>
        </p:txBody>
      </p:sp>
      <p:pic>
        <p:nvPicPr>
          <p:cNvPr id="6146" name="Picture 2" descr="C:\Users\USER\Desktop\ФОТО до маршрутів\КОРДОН\Фото-друк\Новая папка\sydotiv12.jpg"/>
          <p:cNvPicPr>
            <a:picLocks noChangeAspect="1" noChangeArrowheads="1"/>
          </p:cNvPicPr>
          <p:nvPr/>
        </p:nvPicPr>
        <p:blipFill>
          <a:blip r:embed="rId2" cstate="print"/>
          <a:srcRect b="5775"/>
          <a:stretch>
            <a:fillRect/>
          </a:stretch>
        </p:blipFill>
        <p:spPr bwMode="auto">
          <a:xfrm>
            <a:off x="683568" y="332656"/>
            <a:ext cx="7999226" cy="504056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589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Руїни замку в </a:t>
            </a:r>
            <a:r>
              <a:rPr lang="uk-UA" dirty="0" err="1" smtClean="0"/>
              <a:t>смт</a:t>
            </a:r>
            <a:r>
              <a:rPr lang="uk-UA" dirty="0" smtClean="0"/>
              <a:t>. Скала-Подільська (</a:t>
            </a:r>
            <a:r>
              <a:rPr lang="en-US" dirty="0" smtClean="0"/>
              <a:t>XVI</a:t>
            </a:r>
            <a:r>
              <a:rPr lang="uk-UA" dirty="0" smtClean="0"/>
              <a:t> – </a:t>
            </a:r>
            <a:r>
              <a:rPr lang="en-US" dirty="0" smtClean="0"/>
              <a:t>XVI</a:t>
            </a:r>
            <a:r>
              <a:rPr lang="uk-UA" dirty="0" smtClean="0"/>
              <a:t>ІІ ст.)</a:t>
            </a:r>
            <a:endParaRPr lang="uk-UA" dirty="0"/>
          </a:p>
        </p:txBody>
      </p:sp>
      <p:pic>
        <p:nvPicPr>
          <p:cNvPr id="5122" name="Picture 2" descr="C:\Users\USER\Desktop\ФОТО до маршрутів\КОРДОН\Фото-друк\Новая папка\0_5e9d0_542f4198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8322867" cy="535784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452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Руїни замку в с. </a:t>
            </a:r>
            <a:r>
              <a:rPr lang="uk-UA" dirty="0" err="1" smtClean="0"/>
              <a:t>Чорнокозинці</a:t>
            </a:r>
            <a:r>
              <a:rPr lang="uk-UA" dirty="0" smtClean="0"/>
              <a:t> (</a:t>
            </a:r>
            <a:r>
              <a:rPr lang="en-US" dirty="0" smtClean="0"/>
              <a:t>XIV</a:t>
            </a:r>
            <a:r>
              <a:rPr lang="uk-UA" dirty="0" smtClean="0"/>
              <a:t> – </a:t>
            </a:r>
            <a:r>
              <a:rPr lang="en-US" dirty="0" smtClean="0"/>
              <a:t>XVI</a:t>
            </a:r>
            <a:r>
              <a:rPr lang="uk-UA" dirty="0" smtClean="0"/>
              <a:t>ІІ ст.) </a:t>
            </a:r>
            <a:endParaRPr lang="uk-UA" dirty="0"/>
          </a:p>
        </p:txBody>
      </p:sp>
      <p:pic>
        <p:nvPicPr>
          <p:cNvPr id="4" name="Рисунок 3" descr="http://s60.radikal.ru/i167/1009/ea/aa6ded5248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6632"/>
            <a:ext cx="6508993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17232"/>
            <a:ext cx="8229600" cy="1143000"/>
          </a:xfrm>
        </p:spPr>
        <p:txBody>
          <a:bodyPr/>
          <a:lstStyle/>
          <a:p>
            <a:r>
              <a:rPr lang="uk-UA" dirty="0" smtClean="0"/>
              <a:t>Руїни замку </a:t>
            </a:r>
            <a:r>
              <a:rPr lang="en-US" dirty="0" smtClean="0"/>
              <a:t>XVI</a:t>
            </a:r>
            <a:r>
              <a:rPr lang="uk-UA" dirty="0" smtClean="0"/>
              <a:t>І ст. в с. </a:t>
            </a:r>
            <a:r>
              <a:rPr lang="uk-UA" dirty="0" err="1" smtClean="0"/>
              <a:t>Кудринці</a:t>
            </a:r>
            <a:endParaRPr lang="uk-UA" dirty="0"/>
          </a:p>
        </p:txBody>
      </p:sp>
      <p:pic>
        <p:nvPicPr>
          <p:cNvPr id="5" name="Рисунок 4" descr="http://static.panoramio.com/photos/1920x1280/1790218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6632"/>
            <a:ext cx="7164838" cy="553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Львівська брама фортеці в с. Окопи, Гори Св. Трійці (</a:t>
            </a:r>
            <a:r>
              <a:rPr lang="en-US" dirty="0" smtClean="0"/>
              <a:t>XVI</a:t>
            </a:r>
            <a:r>
              <a:rPr lang="uk-UA" dirty="0" smtClean="0"/>
              <a:t>І ст.)  </a:t>
            </a:r>
            <a:endParaRPr lang="uk-UA" dirty="0"/>
          </a:p>
        </p:txBody>
      </p:sp>
      <p:pic>
        <p:nvPicPr>
          <p:cNvPr id="5" name="Рисунок 4" descr="http://static.panoramio.com/photos/large/543157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560839" cy="546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/>
          </a:bodyPr>
          <a:lstStyle/>
          <a:p>
            <a:r>
              <a:rPr lang="uk-UA" b="1" dirty="0" smtClean="0"/>
              <a:t>Маршрут № 2</a:t>
            </a:r>
            <a:br>
              <a:rPr lang="uk-UA" b="1" dirty="0" smtClean="0"/>
            </a:br>
            <a:r>
              <a:rPr lang="uk-UA" b="1" dirty="0" smtClean="0"/>
              <a:t> </a:t>
            </a:r>
            <a:r>
              <a:rPr lang="uk-UA" b="1" dirty="0"/>
              <a:t>«Древнім княжим трактом від Галича до Теребовлі</a:t>
            </a:r>
            <a:r>
              <a:rPr lang="uk-UA" b="1" dirty="0" smtClean="0"/>
              <a:t>»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456384"/>
          </a:xfrm>
        </p:spPr>
        <p:txBody>
          <a:bodyPr/>
          <a:lstStyle/>
          <a:p>
            <a:pPr>
              <a:buNone/>
            </a:pPr>
            <a:r>
              <a:rPr lang="uk-UA" b="1" i="1" dirty="0"/>
              <a:t>Нитка маршруту</a:t>
            </a:r>
            <a:r>
              <a:rPr lang="uk-UA" i="1" dirty="0"/>
              <a:t> </a:t>
            </a:r>
            <a:r>
              <a:rPr lang="uk-UA" dirty="0"/>
              <a:t>– с</a:t>
            </a:r>
            <a:r>
              <a:rPr lang="uk-UA" dirty="0" smtClean="0"/>
              <a:t>. </a:t>
            </a:r>
            <a:r>
              <a:rPr lang="uk-UA" dirty="0" err="1" smtClean="0"/>
              <a:t>Крилос</a:t>
            </a:r>
            <a:r>
              <a:rPr lang="uk-UA" dirty="0" smtClean="0"/>
              <a:t> </a:t>
            </a:r>
            <a:r>
              <a:rPr lang="uk-UA" dirty="0"/>
              <a:t>– м</a:t>
            </a:r>
            <a:r>
              <a:rPr lang="uk-UA" dirty="0" smtClean="0"/>
              <a:t>. Галич </a:t>
            </a:r>
            <a:r>
              <a:rPr lang="uk-UA" dirty="0"/>
              <a:t>– с</a:t>
            </a:r>
            <a:r>
              <a:rPr lang="uk-UA" dirty="0" smtClean="0"/>
              <a:t>. </a:t>
            </a:r>
            <a:r>
              <a:rPr lang="uk-UA" dirty="0" err="1" smtClean="0"/>
              <a:t>Бишів</a:t>
            </a:r>
            <a:r>
              <a:rPr lang="uk-UA" dirty="0" smtClean="0"/>
              <a:t> </a:t>
            </a:r>
            <a:r>
              <a:rPr lang="uk-UA" dirty="0"/>
              <a:t>– с</a:t>
            </a:r>
            <a:r>
              <a:rPr lang="uk-UA" dirty="0" smtClean="0"/>
              <a:t>. Завалів </a:t>
            </a:r>
            <a:r>
              <a:rPr lang="uk-UA" dirty="0"/>
              <a:t>– </a:t>
            </a:r>
            <a:r>
              <a:rPr lang="uk-UA" dirty="0" smtClean="0"/>
              <a:t>м. </a:t>
            </a:r>
            <a:r>
              <a:rPr lang="uk-UA" dirty="0" err="1" smtClean="0"/>
              <a:t>Підгайці</a:t>
            </a:r>
            <a:r>
              <a:rPr lang="uk-UA" dirty="0" smtClean="0"/>
              <a:t> - </a:t>
            </a:r>
            <a:r>
              <a:rPr lang="uk-UA" dirty="0" err="1" smtClean="0"/>
              <a:t>с.Зарваниця</a:t>
            </a:r>
            <a:r>
              <a:rPr lang="uk-UA" dirty="0" smtClean="0"/>
              <a:t> </a:t>
            </a:r>
            <a:r>
              <a:rPr lang="uk-UA" dirty="0"/>
              <a:t>– м</a:t>
            </a:r>
            <a:r>
              <a:rPr lang="uk-UA" dirty="0" smtClean="0"/>
              <a:t>. Теребовля</a:t>
            </a:r>
            <a:r>
              <a:rPr lang="uk-UA" dirty="0"/>
              <a:t>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5172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Успенська церква </a:t>
            </a:r>
            <a:r>
              <a:rPr lang="en-US" dirty="0" smtClean="0"/>
              <a:t>XVI</a:t>
            </a:r>
            <a:r>
              <a:rPr lang="uk-UA" dirty="0" smtClean="0"/>
              <a:t> ст. в с. </a:t>
            </a:r>
            <a:r>
              <a:rPr lang="uk-UA" dirty="0" err="1" smtClean="0"/>
              <a:t>Крилос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4" name="Рисунок 3" descr="http://ukrainaincognita.com/sites/default/files/u77/cc1beda8e0a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712879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Галичина могила </a:t>
            </a:r>
            <a:r>
              <a:rPr lang="en-US" dirty="0" smtClean="0"/>
              <a:t>X</a:t>
            </a:r>
            <a:r>
              <a:rPr lang="uk-UA" dirty="0" smtClean="0"/>
              <a:t>І</a:t>
            </a:r>
            <a:r>
              <a:rPr lang="en-US" dirty="0" smtClean="0"/>
              <a:t>I</a:t>
            </a:r>
            <a:r>
              <a:rPr lang="uk-UA" dirty="0" smtClean="0"/>
              <a:t> ст. в с. </a:t>
            </a:r>
            <a:r>
              <a:rPr lang="uk-UA" dirty="0" err="1" smtClean="0"/>
              <a:t>Крилос</a:t>
            </a:r>
            <a:endParaRPr lang="uk-UA" dirty="0"/>
          </a:p>
        </p:txBody>
      </p:sp>
      <p:pic>
        <p:nvPicPr>
          <p:cNvPr id="4" name="Рисунок 3" descr="http://www.galych-rada.gov.ua/wp-content/uploads/2011/08/mogyl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6632"/>
            <a:ext cx="748883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8229600" cy="1143000"/>
          </a:xfrm>
        </p:spPr>
        <p:txBody>
          <a:bodyPr/>
          <a:lstStyle/>
          <a:p>
            <a:r>
              <a:rPr lang="uk-UA" dirty="0" smtClean="0"/>
              <a:t>Княже джерело в с. </a:t>
            </a:r>
            <a:r>
              <a:rPr lang="uk-UA" dirty="0" err="1" smtClean="0"/>
              <a:t>Крилос</a:t>
            </a:r>
            <a:endParaRPr lang="uk-UA" dirty="0"/>
          </a:p>
        </p:txBody>
      </p:sp>
      <p:pic>
        <p:nvPicPr>
          <p:cNvPr id="4" name="Рисунок 3" descr="http://www.galych-rada.gov.ua/wp-content/uploads/2011/08/k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8640"/>
            <a:ext cx="7250940" cy="538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2520280"/>
          </a:xfrm>
        </p:spPr>
        <p:txBody>
          <a:bodyPr>
            <a:noAutofit/>
          </a:bodyPr>
          <a:lstStyle/>
          <a:p>
            <a:r>
              <a:rPr lang="uk-UA" sz="3200" b="1" dirty="0" smtClean="0"/>
              <a:t>Маршрут № 1</a:t>
            </a:r>
            <a:br>
              <a:rPr lang="uk-UA" sz="3200" b="1" dirty="0" smtClean="0"/>
            </a:br>
            <a:r>
              <a:rPr lang="uk-UA" sz="3200" b="1" dirty="0" smtClean="0"/>
              <a:t> «Неіснуючим </a:t>
            </a:r>
            <a:r>
              <a:rPr lang="uk-UA" sz="3200" b="1" dirty="0"/>
              <a:t>державним кордоном,</a:t>
            </a:r>
            <a:r>
              <a:rPr lang="uk-UA" sz="3200" dirty="0"/>
              <a:t/>
            </a:r>
            <a:br>
              <a:rPr lang="uk-UA" sz="3200" dirty="0"/>
            </a:br>
            <a:r>
              <a:rPr lang="uk-UA" sz="3200" b="1" dirty="0"/>
              <a:t>або</a:t>
            </a:r>
            <a:r>
              <a:rPr lang="uk-UA" sz="3200" dirty="0"/>
              <a:t> </a:t>
            </a:r>
            <a:r>
              <a:rPr lang="uk-UA" sz="3200" b="1" dirty="0"/>
              <a:t>історичні мандрівки прикордонними твердинями «Збруцької фортифікаційної лінії»</a:t>
            </a:r>
            <a:r>
              <a:rPr lang="uk-UA" sz="3200" dirty="0"/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3140968"/>
            <a:ext cx="8229600" cy="3168352"/>
          </a:xfrm>
        </p:spPr>
        <p:txBody>
          <a:bodyPr/>
          <a:lstStyle/>
          <a:p>
            <a:pPr>
              <a:buNone/>
            </a:pPr>
            <a:r>
              <a:rPr lang="uk-UA" b="1" i="1" dirty="0"/>
              <a:t>Нитка </a:t>
            </a:r>
            <a:r>
              <a:rPr lang="uk-UA" b="1" i="1" dirty="0" smtClean="0"/>
              <a:t>маршруту </a:t>
            </a:r>
            <a:r>
              <a:rPr lang="uk-UA" i="1" dirty="0" smtClean="0"/>
              <a:t> </a:t>
            </a:r>
            <a:r>
              <a:rPr lang="uk-UA" dirty="0"/>
              <a:t>– с</a:t>
            </a:r>
            <a:r>
              <a:rPr lang="uk-UA" dirty="0" smtClean="0"/>
              <a:t>. Токи </a:t>
            </a:r>
            <a:r>
              <a:rPr lang="uk-UA" dirty="0"/>
              <a:t>– </a:t>
            </a:r>
            <a:r>
              <a:rPr lang="uk-UA" dirty="0" err="1" smtClean="0"/>
              <a:t>смт</a:t>
            </a:r>
            <a:r>
              <a:rPr lang="uk-UA" dirty="0" smtClean="0"/>
              <a:t>. </a:t>
            </a:r>
            <a:r>
              <a:rPr lang="uk-UA" dirty="0" err="1" smtClean="0"/>
              <a:t>Підволочиськ</a:t>
            </a:r>
            <a:r>
              <a:rPr lang="uk-UA" dirty="0" smtClean="0"/>
              <a:t> </a:t>
            </a:r>
            <a:r>
              <a:rPr lang="uk-UA" dirty="0"/>
              <a:t>– с</a:t>
            </a:r>
            <a:r>
              <a:rPr lang="uk-UA" dirty="0" smtClean="0"/>
              <a:t>. </a:t>
            </a:r>
            <a:r>
              <a:rPr lang="uk-UA" dirty="0" err="1" smtClean="0"/>
              <a:t>Тарноруда</a:t>
            </a:r>
            <a:r>
              <a:rPr lang="uk-UA" dirty="0" smtClean="0"/>
              <a:t> </a:t>
            </a:r>
            <a:r>
              <a:rPr lang="uk-UA" dirty="0"/>
              <a:t>– </a:t>
            </a:r>
            <a:r>
              <a:rPr lang="uk-UA" dirty="0" err="1"/>
              <a:t>смт</a:t>
            </a:r>
            <a:r>
              <a:rPr lang="uk-UA" dirty="0" smtClean="0"/>
              <a:t>. Сатанів </a:t>
            </a:r>
            <a:r>
              <a:rPr lang="uk-UA" dirty="0"/>
              <a:t>– </a:t>
            </a:r>
            <a:r>
              <a:rPr lang="uk-UA" dirty="0" err="1" smtClean="0"/>
              <a:t>смт</a:t>
            </a:r>
            <a:r>
              <a:rPr lang="uk-UA" dirty="0" smtClean="0"/>
              <a:t>. </a:t>
            </a:r>
            <a:r>
              <a:rPr lang="uk-UA" dirty="0" err="1"/>
              <a:t>Гусятин</a:t>
            </a:r>
            <a:r>
              <a:rPr lang="uk-UA" dirty="0"/>
              <a:t> – с</a:t>
            </a:r>
            <a:r>
              <a:rPr lang="uk-UA" dirty="0" smtClean="0"/>
              <a:t>. Сидорів </a:t>
            </a:r>
            <a:r>
              <a:rPr lang="uk-UA" dirty="0"/>
              <a:t>– с</a:t>
            </a:r>
            <a:r>
              <a:rPr lang="uk-UA" dirty="0" smtClean="0"/>
              <a:t>. Збриж </a:t>
            </a:r>
            <a:r>
              <a:rPr lang="uk-UA" dirty="0"/>
              <a:t>– </a:t>
            </a:r>
            <a:r>
              <a:rPr lang="uk-UA" dirty="0" err="1"/>
              <a:t>смт</a:t>
            </a:r>
            <a:r>
              <a:rPr lang="uk-UA" dirty="0" smtClean="0"/>
              <a:t>. Скала-Подільська </a:t>
            </a:r>
            <a:r>
              <a:rPr lang="uk-UA" dirty="0"/>
              <a:t>– с</a:t>
            </a:r>
            <a:r>
              <a:rPr lang="uk-UA" dirty="0" smtClean="0"/>
              <a:t>. </a:t>
            </a:r>
            <a:r>
              <a:rPr lang="uk-UA" dirty="0" err="1" smtClean="0"/>
              <a:t>Чорнокозинці</a:t>
            </a:r>
            <a:r>
              <a:rPr lang="uk-UA" dirty="0" smtClean="0"/>
              <a:t> </a:t>
            </a:r>
            <a:r>
              <a:rPr lang="uk-UA" dirty="0"/>
              <a:t>– </a:t>
            </a:r>
            <a:r>
              <a:rPr lang="uk-UA" dirty="0" err="1" smtClean="0"/>
              <a:t>с.Кудринці</a:t>
            </a:r>
            <a:r>
              <a:rPr lang="uk-UA" dirty="0" smtClean="0"/>
              <a:t> </a:t>
            </a:r>
            <a:r>
              <a:rPr lang="uk-UA" dirty="0"/>
              <a:t>– с</a:t>
            </a:r>
            <a:r>
              <a:rPr lang="uk-UA" dirty="0" smtClean="0"/>
              <a:t>. Окопи</a:t>
            </a:r>
            <a:r>
              <a:rPr lang="uk-UA" dirty="0"/>
              <a:t>.</a:t>
            </a:r>
          </a:p>
          <a:p>
            <a:endParaRPr lang="uk-UA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Церква Різдва Христового в м. Галич (</a:t>
            </a:r>
            <a:r>
              <a:rPr lang="en-US" dirty="0" smtClean="0"/>
              <a:t>XIV</a:t>
            </a:r>
            <a:r>
              <a:rPr lang="uk-UA" dirty="0" smtClean="0"/>
              <a:t> ст.)  </a:t>
            </a:r>
            <a:endParaRPr lang="uk-UA" dirty="0"/>
          </a:p>
        </p:txBody>
      </p:sp>
      <p:pic>
        <p:nvPicPr>
          <p:cNvPr id="4" name="Рисунок 3" descr="http://img-fotki.yandex.ru/get/3013/panoramakiev.b/0_67d5_91c007f2_ori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6632"/>
            <a:ext cx="799288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dirty="0" err="1" smtClean="0"/>
              <a:t>Старостинський</a:t>
            </a:r>
            <a:r>
              <a:rPr lang="uk-UA" sz="3600" dirty="0" smtClean="0"/>
              <a:t> замок </a:t>
            </a:r>
            <a:r>
              <a:rPr lang="en-US" sz="3600" dirty="0" smtClean="0"/>
              <a:t>XVI</a:t>
            </a:r>
            <a:r>
              <a:rPr lang="uk-UA" sz="3600" dirty="0" smtClean="0"/>
              <a:t> ст. у м. Галич </a:t>
            </a:r>
            <a:endParaRPr lang="uk-UA" sz="3600" dirty="0"/>
          </a:p>
        </p:txBody>
      </p:sp>
      <p:pic>
        <p:nvPicPr>
          <p:cNvPr id="4" name="Рисунок 3" descr="http://www.ukrcenter.com/!FilesRepository/Photogallery/_NETGAL1/66ca861c-8113-400d-96cb-dbba06617ce7_larg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734481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452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Церква </a:t>
            </a:r>
            <a:r>
              <a:rPr lang="uk-UA" dirty="0" err="1" smtClean="0"/>
              <a:t>Успіння</a:t>
            </a:r>
            <a:r>
              <a:rPr lang="uk-UA" dirty="0" smtClean="0"/>
              <a:t> Пресвятої Богородиці в м. </a:t>
            </a:r>
            <a:r>
              <a:rPr lang="uk-UA" dirty="0" err="1" smtClean="0"/>
              <a:t>Підгайці</a:t>
            </a:r>
            <a:r>
              <a:rPr lang="uk-UA" dirty="0" smtClean="0"/>
              <a:t> (</a:t>
            </a:r>
            <a:r>
              <a:rPr lang="en-US" dirty="0" smtClean="0"/>
              <a:t>XVI</a:t>
            </a:r>
            <a:r>
              <a:rPr lang="uk-UA" dirty="0" smtClean="0"/>
              <a:t>І ст.</a:t>
            </a:r>
            <a:r>
              <a:rPr lang="uk-UA" dirty="0"/>
              <a:t>)</a:t>
            </a:r>
          </a:p>
        </p:txBody>
      </p:sp>
      <p:pic>
        <p:nvPicPr>
          <p:cNvPr id="4" name="Рисунок 3" descr="http://ishchuk.net/Podorozhi/Ukraine/Ternopilska/Pidgaecki/Pidgayci/img_49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8640"/>
            <a:ext cx="756084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877272"/>
            <a:ext cx="8229600" cy="854968"/>
          </a:xfrm>
        </p:spPr>
        <p:txBody>
          <a:bodyPr>
            <a:normAutofit fontScale="90000"/>
          </a:bodyPr>
          <a:lstStyle/>
          <a:p>
            <a:r>
              <a:rPr lang="uk-UA" sz="3200" dirty="0" smtClean="0"/>
              <a:t>Церква Преображення Господнього</a:t>
            </a:r>
            <a:br>
              <a:rPr lang="uk-UA" sz="3200" dirty="0" smtClean="0"/>
            </a:br>
            <a:r>
              <a:rPr lang="uk-UA" sz="3200" dirty="0" smtClean="0"/>
              <a:t> в м. </a:t>
            </a:r>
            <a:r>
              <a:rPr lang="uk-UA" sz="3200" dirty="0" err="1" smtClean="0"/>
              <a:t>Підгайці</a:t>
            </a:r>
            <a:r>
              <a:rPr lang="uk-UA" sz="3200" dirty="0" smtClean="0"/>
              <a:t> (</a:t>
            </a:r>
            <a:r>
              <a:rPr lang="en-US" sz="3200" dirty="0" smtClean="0"/>
              <a:t>XVI</a:t>
            </a:r>
            <a:r>
              <a:rPr lang="uk-UA" sz="3200" dirty="0" smtClean="0"/>
              <a:t>ІІ ст.)</a:t>
            </a:r>
            <a:endParaRPr lang="uk-UA" sz="3200" dirty="0"/>
          </a:p>
        </p:txBody>
      </p:sp>
      <p:pic>
        <p:nvPicPr>
          <p:cNvPr id="5" name="Рисунок 4" descr="http://static.panoramio.com/photos/large/1214586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7704855" cy="560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Єврейський цвинтар </a:t>
            </a:r>
            <a:r>
              <a:rPr lang="en-US" dirty="0" smtClean="0"/>
              <a:t>XV</a:t>
            </a:r>
            <a:r>
              <a:rPr lang="uk-UA" dirty="0" smtClean="0"/>
              <a:t> – ХХ ст.</a:t>
            </a:r>
            <a:br>
              <a:rPr lang="uk-UA" dirty="0" smtClean="0"/>
            </a:br>
            <a:r>
              <a:rPr lang="uk-UA" dirty="0" smtClean="0"/>
              <a:t>у м. </a:t>
            </a:r>
            <a:r>
              <a:rPr lang="uk-UA" dirty="0" err="1" smtClean="0"/>
              <a:t>Підгайці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5" name="Рисунок 4" descr="http://oko.kiev.ua/img/Ternopilska/Pidgaeckyj/2006.05.01--621_~2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7441758" cy="545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589240"/>
            <a:ext cx="8229600" cy="1143000"/>
          </a:xfrm>
        </p:spPr>
        <p:txBody>
          <a:bodyPr/>
          <a:lstStyle/>
          <a:p>
            <a:r>
              <a:rPr lang="uk-UA" dirty="0" smtClean="0"/>
              <a:t>Маріїнський центр у с. </a:t>
            </a:r>
            <a:r>
              <a:rPr lang="uk-UA" dirty="0" err="1" smtClean="0"/>
              <a:t>Зарваниця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4" name="Рисунок 3" descr="http://risu.org.ua/php_uploads/images/articles/ArticleImages_60441_%C7%E0%F0%E2%E0%ED%E8%F6%FF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6632"/>
            <a:ext cx="7632382" cy="560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9411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Руїни замку </a:t>
            </a:r>
            <a:r>
              <a:rPr lang="en-US" dirty="0" smtClean="0"/>
              <a:t>XV</a:t>
            </a:r>
            <a:r>
              <a:rPr lang="uk-UA" dirty="0" smtClean="0"/>
              <a:t> - </a:t>
            </a:r>
            <a:r>
              <a:rPr lang="en-US" dirty="0" smtClean="0"/>
              <a:t>XVI</a:t>
            </a:r>
            <a:r>
              <a:rPr lang="uk-UA" dirty="0" smtClean="0"/>
              <a:t>І ст. у </a:t>
            </a:r>
            <a:br>
              <a:rPr lang="uk-UA" dirty="0" smtClean="0"/>
            </a:br>
            <a:r>
              <a:rPr lang="uk-UA" dirty="0" smtClean="0"/>
              <a:t>м. Теребовля</a:t>
            </a:r>
            <a:endParaRPr lang="uk-UA" dirty="0"/>
          </a:p>
        </p:txBody>
      </p:sp>
      <p:pic>
        <p:nvPicPr>
          <p:cNvPr id="5" name="Содержимое 4" descr="http://img-fotki.yandex.ru/get/6212/123255848.7/0_99aa0_4b104fe0_XXL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425462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://moveyourass.com.ua/upload/image/zamok_terebovlia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340768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5013176"/>
            <a:ext cx="4176464" cy="114300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Костел Петра і Павла у м. Теребовля (ХХ ст.) </a:t>
            </a:r>
            <a:endParaRPr lang="uk-UA" sz="2800" dirty="0"/>
          </a:p>
        </p:txBody>
      </p:sp>
      <p:pic>
        <p:nvPicPr>
          <p:cNvPr id="5" name="Содержимое 4" descr="http://static.panoramio.com/photos/large/110365730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static.panoramio.com/photos/large/53880520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44824"/>
            <a:ext cx="45365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3528" y="5013176"/>
            <a:ext cx="41764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Церква Св.</a:t>
            </a:r>
            <a:r>
              <a:rPr kumimoji="0" lang="uk-UA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Миколая </a:t>
            </a: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 м. Теребовля (</a:t>
            </a:r>
            <a:r>
              <a:rPr lang="en-US" sz="2800" dirty="0" smtClean="0"/>
              <a:t>XVI</a:t>
            </a: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ст.) 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29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Руїни </a:t>
            </a:r>
            <a:r>
              <a:rPr lang="uk-UA" dirty="0" err="1" smtClean="0"/>
              <a:t>Підгорянського</a:t>
            </a:r>
            <a:r>
              <a:rPr lang="uk-UA" dirty="0" smtClean="0"/>
              <a:t> монастиря</a:t>
            </a:r>
            <a:br>
              <a:rPr lang="uk-UA" dirty="0" smtClean="0"/>
            </a:br>
            <a:r>
              <a:rPr lang="uk-UA" dirty="0" smtClean="0"/>
              <a:t> </a:t>
            </a:r>
            <a:r>
              <a:rPr lang="en-US" dirty="0" smtClean="0"/>
              <a:t>XVI</a:t>
            </a:r>
            <a:r>
              <a:rPr lang="uk-UA" dirty="0" smtClean="0"/>
              <a:t> ст. у передмісті Теребовлі</a:t>
            </a:r>
            <a:endParaRPr lang="uk-UA" dirty="0"/>
          </a:p>
        </p:txBody>
      </p:sp>
      <p:pic>
        <p:nvPicPr>
          <p:cNvPr id="5" name="Рисунок 4" descr="http://pics.livejournal.com/ve_t_ra/pic/000p6k0k/s640x48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28092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322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Маршрут</a:t>
            </a:r>
            <a:r>
              <a:rPr lang="en-US" b="1" dirty="0" smtClean="0"/>
              <a:t> </a:t>
            </a:r>
            <a:r>
              <a:rPr lang="uk-UA" b="1" dirty="0" smtClean="0"/>
              <a:t>№ 3</a:t>
            </a:r>
            <a:br>
              <a:rPr lang="uk-UA" b="1" dirty="0" smtClean="0"/>
            </a:br>
            <a:r>
              <a:rPr lang="uk-UA" b="1" i="1" dirty="0" smtClean="0"/>
              <a:t> </a:t>
            </a:r>
            <a:r>
              <a:rPr lang="uk-UA" b="1" dirty="0"/>
              <a:t>«Історичні мандрівки </a:t>
            </a:r>
            <a:r>
              <a:rPr lang="uk-UA" b="1" dirty="0" smtClean="0"/>
              <a:t>Кременецькими </a:t>
            </a:r>
            <a:r>
              <a:rPr lang="uk-UA" b="1" dirty="0"/>
              <a:t>горами від повстанського до духовного центру Волині»</a:t>
            </a:r>
            <a:r>
              <a:rPr lang="uk-UA" dirty="0"/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3024336"/>
          </a:xfrm>
        </p:spPr>
        <p:txBody>
          <a:bodyPr/>
          <a:lstStyle/>
          <a:p>
            <a:pPr>
              <a:buNone/>
            </a:pPr>
            <a:r>
              <a:rPr lang="uk-UA" b="1" i="1" dirty="0"/>
              <a:t>Нитка маршруту</a:t>
            </a:r>
            <a:r>
              <a:rPr lang="uk-UA" i="1" dirty="0"/>
              <a:t> </a:t>
            </a:r>
            <a:r>
              <a:rPr lang="uk-UA" dirty="0"/>
              <a:t>– с. Антонівці – с. Стіжок – с. </a:t>
            </a:r>
            <a:r>
              <a:rPr lang="uk-UA" dirty="0" err="1"/>
              <a:t>Лішня</a:t>
            </a:r>
            <a:r>
              <a:rPr lang="uk-UA" dirty="0"/>
              <a:t> – с. </a:t>
            </a:r>
            <a:r>
              <a:rPr lang="uk-UA" dirty="0" err="1"/>
              <a:t>Білокриниця</a:t>
            </a:r>
            <a:r>
              <a:rPr lang="uk-UA" dirty="0"/>
              <a:t> – м. Кременець – с. </a:t>
            </a:r>
            <a:r>
              <a:rPr lang="uk-UA" dirty="0" err="1"/>
              <a:t>Підлісці</a:t>
            </a:r>
            <a:r>
              <a:rPr lang="uk-UA" dirty="0"/>
              <a:t> – с. Великі </a:t>
            </a:r>
            <a:r>
              <a:rPr lang="uk-UA" dirty="0" err="1"/>
              <a:t>Бережці</a:t>
            </a:r>
            <a:r>
              <a:rPr lang="uk-UA" dirty="0"/>
              <a:t> – с. </a:t>
            </a:r>
            <a:r>
              <a:rPr lang="uk-UA" dirty="0" err="1"/>
              <a:t>Дунаїв</a:t>
            </a:r>
            <a:r>
              <a:rPr lang="uk-UA" dirty="0"/>
              <a:t> – м. Почаїв.</a:t>
            </a:r>
          </a:p>
          <a:p>
            <a:endParaRPr lang="uk-UA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4653136"/>
            <a:ext cx="8229600" cy="1143000"/>
          </a:xfrm>
        </p:spPr>
        <p:txBody>
          <a:bodyPr/>
          <a:lstStyle/>
          <a:p>
            <a:r>
              <a:rPr lang="ru-RU" dirty="0" smtClean="0"/>
              <a:t>Р</a:t>
            </a:r>
            <a:r>
              <a:rPr lang="uk-UA" dirty="0" err="1" smtClean="0"/>
              <a:t>уїни</a:t>
            </a:r>
            <a:r>
              <a:rPr lang="uk-UA" dirty="0" smtClean="0"/>
              <a:t> замку </a:t>
            </a:r>
            <a:r>
              <a:rPr lang="en-US" dirty="0" smtClean="0"/>
              <a:t>XVI</a:t>
            </a:r>
            <a:r>
              <a:rPr lang="uk-UA" dirty="0" smtClean="0"/>
              <a:t> ст. в с. Токи </a:t>
            </a:r>
            <a:endParaRPr lang="uk-UA" dirty="0"/>
          </a:p>
        </p:txBody>
      </p:sp>
      <p:pic>
        <p:nvPicPr>
          <p:cNvPr id="1026" name="Picture 2" descr="C:\Users\USER\Desktop\ФОТО до маршрутів\КОРДОН\Фото-друк\toki-foto-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300037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589240"/>
            <a:ext cx="8229600" cy="1143000"/>
          </a:xfrm>
        </p:spPr>
        <p:txBody>
          <a:bodyPr/>
          <a:lstStyle/>
          <a:p>
            <a:r>
              <a:rPr lang="uk-UA" dirty="0" smtClean="0"/>
              <a:t>Музей штабу УПА в с. Антонівці</a:t>
            </a:r>
            <a:endParaRPr lang="uk-UA" dirty="0"/>
          </a:p>
        </p:txBody>
      </p:sp>
      <p:pic>
        <p:nvPicPr>
          <p:cNvPr id="4" name="Рисунок 3" descr="http://static.iloveukraine.com.ua/p/0/69/69478/ba6be2aa536415ed10573270700e7a98_600x10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3547" y="1286192"/>
            <a:ext cx="5716905" cy="428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600" dirty="0" smtClean="0"/>
              <a:t>Церква Святої Трійці на Даниловій горі біля</a:t>
            </a:r>
            <a:br>
              <a:rPr lang="uk-UA" sz="3600" dirty="0" smtClean="0"/>
            </a:br>
            <a:r>
              <a:rPr lang="uk-UA" sz="3600" dirty="0" smtClean="0"/>
              <a:t> с. Стіжок (</a:t>
            </a:r>
            <a:r>
              <a:rPr lang="en-US" sz="3200" dirty="0" smtClean="0"/>
              <a:t>X</a:t>
            </a:r>
            <a:r>
              <a:rPr lang="uk-UA" sz="3200" dirty="0" smtClean="0"/>
              <a:t>ІІ</a:t>
            </a:r>
            <a:r>
              <a:rPr lang="en-US" sz="3200" dirty="0" smtClean="0"/>
              <a:t>I</a:t>
            </a:r>
            <a:r>
              <a:rPr lang="uk-UA" sz="3200" dirty="0" smtClean="0"/>
              <a:t> - </a:t>
            </a:r>
            <a:r>
              <a:rPr lang="en-US" sz="3200" dirty="0" smtClean="0"/>
              <a:t>XVI</a:t>
            </a:r>
            <a:r>
              <a:rPr lang="uk-UA" sz="3200" dirty="0" smtClean="0"/>
              <a:t> ст.</a:t>
            </a:r>
            <a:r>
              <a:rPr lang="uk-UA" sz="3600" dirty="0" smtClean="0"/>
              <a:t>)</a:t>
            </a:r>
            <a:endParaRPr lang="uk-UA" sz="3600" dirty="0"/>
          </a:p>
        </p:txBody>
      </p:sp>
      <p:pic>
        <p:nvPicPr>
          <p:cNvPr id="27650" name="Picture 2" descr="E:\103405841.jpg"/>
          <p:cNvPicPr>
            <a:picLocks noChangeAspect="1" noChangeArrowheads="1"/>
          </p:cNvPicPr>
          <p:nvPr/>
        </p:nvPicPr>
        <p:blipFill>
          <a:blip r:embed="rId2" cstate="print"/>
          <a:srcRect l="3538" t="1701" r="3538" b="10101"/>
          <a:stretch>
            <a:fillRect/>
          </a:stretch>
        </p:blipFill>
        <p:spPr bwMode="auto">
          <a:xfrm>
            <a:off x="683568" y="116632"/>
            <a:ext cx="7848872" cy="558733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661248"/>
            <a:ext cx="8229600" cy="107099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Палац графа О. Вороніна у</a:t>
            </a:r>
            <a:br>
              <a:rPr lang="uk-UA" dirty="0" smtClean="0"/>
            </a:br>
            <a:r>
              <a:rPr lang="uk-UA" dirty="0" smtClean="0"/>
              <a:t>с. </a:t>
            </a:r>
            <a:r>
              <a:rPr lang="uk-UA" dirty="0" err="1" smtClean="0"/>
              <a:t>Білокриниця</a:t>
            </a:r>
            <a:r>
              <a:rPr lang="uk-UA" dirty="0" smtClean="0"/>
              <a:t> (</a:t>
            </a:r>
            <a:r>
              <a:rPr lang="en-US" dirty="0" smtClean="0"/>
              <a:t>XVI</a:t>
            </a:r>
            <a:r>
              <a:rPr lang="uk-UA" dirty="0" smtClean="0"/>
              <a:t>І – </a:t>
            </a:r>
            <a:r>
              <a:rPr lang="en-US" dirty="0" smtClean="0"/>
              <a:t>XI</a:t>
            </a:r>
            <a:r>
              <a:rPr lang="uk-UA" dirty="0" smtClean="0"/>
              <a:t>Х ст. )</a:t>
            </a:r>
            <a:endParaRPr lang="uk-UA" dirty="0"/>
          </a:p>
        </p:txBody>
      </p:sp>
      <p:pic>
        <p:nvPicPr>
          <p:cNvPr id="4" name="Рисунок 3" descr="http://img.photobucket.com/albums/v452/kate_dogma/Travel%20UA/IMG_08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8640"/>
            <a:ext cx="7488831" cy="546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89240"/>
            <a:ext cx="8229600" cy="1143000"/>
          </a:xfrm>
        </p:spPr>
        <p:txBody>
          <a:bodyPr/>
          <a:lstStyle/>
          <a:p>
            <a:r>
              <a:rPr lang="uk-UA" dirty="0" smtClean="0"/>
              <a:t>Вид на г. Бона в м. Кременець</a:t>
            </a:r>
            <a:endParaRPr lang="uk-UA" dirty="0"/>
          </a:p>
        </p:txBody>
      </p:sp>
      <p:pic>
        <p:nvPicPr>
          <p:cNvPr id="4" name="Рисунок 3" descr="http://www.stejka.com/cache/800_600_max/kremenec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0648"/>
            <a:ext cx="7704855" cy="520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Руїни замку </a:t>
            </a:r>
            <a:r>
              <a:rPr lang="en-US" dirty="0" smtClean="0"/>
              <a:t>XVI</a:t>
            </a:r>
            <a:r>
              <a:rPr lang="uk-UA" dirty="0" smtClean="0"/>
              <a:t> ст.  на г. Бона</a:t>
            </a:r>
            <a:br>
              <a:rPr lang="uk-UA" dirty="0" smtClean="0"/>
            </a:br>
            <a:r>
              <a:rPr lang="uk-UA" dirty="0" smtClean="0"/>
              <a:t> в м. Кременець</a:t>
            </a:r>
            <a:endParaRPr lang="uk-UA" dirty="0"/>
          </a:p>
        </p:txBody>
      </p:sp>
      <p:pic>
        <p:nvPicPr>
          <p:cNvPr id="4" name="Рисунок 3" descr="http://ukrainaincognita.com/sites/default/files/10z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496943" cy="490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589240"/>
            <a:ext cx="8229600" cy="1143000"/>
          </a:xfrm>
        </p:spPr>
        <p:txBody>
          <a:bodyPr/>
          <a:lstStyle/>
          <a:p>
            <a:pPr algn="r"/>
            <a:r>
              <a:rPr lang="uk-UA" dirty="0" smtClean="0"/>
              <a:t>Руїни  Кременецького замку</a:t>
            </a:r>
            <a:endParaRPr lang="uk-UA" dirty="0"/>
          </a:p>
        </p:txBody>
      </p:sp>
      <p:pic>
        <p:nvPicPr>
          <p:cNvPr id="4" name="Рисунок 3" descr="http://turson.at.ua/_si/0/690994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8640"/>
            <a:ext cx="7416824" cy="552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589240"/>
            <a:ext cx="3528392" cy="1143000"/>
          </a:xfrm>
        </p:spPr>
        <p:txBody>
          <a:bodyPr>
            <a:normAutofit fontScale="90000"/>
          </a:bodyPr>
          <a:lstStyle/>
          <a:p>
            <a:r>
              <a:rPr lang="uk-UA" sz="2700" dirty="0" smtClean="0"/>
              <a:t>Церква </a:t>
            </a:r>
            <a:r>
              <a:rPr lang="uk-UA" sz="2700" dirty="0" err="1" smtClean="0"/>
              <a:t>Воздвиження</a:t>
            </a:r>
            <a:r>
              <a:rPr lang="uk-UA" sz="2700" dirty="0" smtClean="0"/>
              <a:t> Чесного Хреста в м. Кременець (</a:t>
            </a:r>
            <a:r>
              <a:rPr lang="en-US" sz="2700" dirty="0" smtClean="0"/>
              <a:t>XI</a:t>
            </a:r>
            <a:r>
              <a:rPr lang="uk-UA" sz="2700" dirty="0" err="1"/>
              <a:t>Х</a:t>
            </a:r>
            <a:r>
              <a:rPr lang="uk-UA" sz="2700" dirty="0" err="1" smtClean="0"/>
              <a:t>ст</a:t>
            </a:r>
            <a:r>
              <a:rPr lang="uk-UA" sz="2700" dirty="0" smtClean="0"/>
              <a:t>.) </a:t>
            </a:r>
            <a:endParaRPr lang="uk-UA" sz="2700" dirty="0"/>
          </a:p>
        </p:txBody>
      </p:sp>
      <p:pic>
        <p:nvPicPr>
          <p:cNvPr id="4" name="Рисунок 3" descr="http://m.io.ua/img_aa/medium/1538/40/15384008.jpg"/>
          <p:cNvPicPr/>
          <p:nvPr/>
        </p:nvPicPr>
        <p:blipFill>
          <a:blip r:embed="rId2" cstate="print"/>
          <a:srcRect t="3359" r="-6000" b="13308"/>
          <a:stretch>
            <a:fillRect/>
          </a:stretch>
        </p:blipFill>
        <p:spPr bwMode="auto">
          <a:xfrm>
            <a:off x="395536" y="908720"/>
            <a:ext cx="381642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timetotravel.in.ua/wp-content/uploads/2012/03/Kremenec-Kostel-Jezujitiv.jpg"/>
          <p:cNvPicPr/>
          <p:nvPr/>
        </p:nvPicPr>
        <p:blipFill>
          <a:blip r:embed="rId3" cstate="print"/>
          <a:srcRect l="4723" t="-3150" r="33878"/>
          <a:stretch>
            <a:fillRect/>
          </a:stretch>
        </p:blipFill>
        <p:spPr bwMode="auto">
          <a:xfrm>
            <a:off x="4499992" y="836712"/>
            <a:ext cx="3744416" cy="471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0" y="5589240"/>
            <a:ext cx="35283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700" dirty="0" smtClean="0">
                <a:latin typeface="+mj-lt"/>
                <a:ea typeface="+mj-ea"/>
                <a:cs typeface="+mj-cs"/>
              </a:rPr>
              <a:t>Костел Святого Станіслава </a:t>
            </a:r>
            <a:r>
              <a:rPr kumimoji="0" lang="uk-UA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м. Кременець (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XI</a:t>
            </a:r>
            <a:r>
              <a:rPr kumimoji="0" lang="uk-UA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Хст</a:t>
            </a:r>
            <a:r>
              <a:rPr kumimoji="0" lang="uk-UA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.) 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ternograd.te.ua/wp-content/uploads/2015/08/%D0%BA%D1%80%D0%B5%D0%BC%D0%B5%D0%BD%D0%B5%D1%86%D1%8C-%D1%86%D0%B5%D1%80%D0%BA%D0%B2%D0%B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7272807" cy="539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589240"/>
            <a:ext cx="7704856" cy="1143000"/>
          </a:xfrm>
        </p:spPr>
        <p:txBody>
          <a:bodyPr>
            <a:normAutofit/>
          </a:bodyPr>
          <a:lstStyle/>
          <a:p>
            <a:r>
              <a:rPr lang="uk-UA" sz="2700" dirty="0" smtClean="0"/>
              <a:t>Церква Святої Покрови в м. Кременець (поч. </a:t>
            </a:r>
            <a:r>
              <a:rPr lang="en-US" sz="2700" dirty="0" smtClean="0"/>
              <a:t>X</a:t>
            </a:r>
            <a:r>
              <a:rPr lang="uk-UA" sz="2700" dirty="0" err="1" smtClean="0"/>
              <a:t>Хст</a:t>
            </a:r>
            <a:r>
              <a:rPr lang="uk-UA" sz="2700" dirty="0" smtClean="0"/>
              <a:t>.) </a:t>
            </a:r>
            <a:endParaRPr lang="uk-UA" sz="2700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517232"/>
            <a:ext cx="8229600" cy="1143000"/>
          </a:xfrm>
        </p:spPr>
        <p:txBody>
          <a:bodyPr/>
          <a:lstStyle/>
          <a:p>
            <a:r>
              <a:rPr lang="uk-UA" dirty="0" smtClean="0"/>
              <a:t>Почаївська лавра</a:t>
            </a:r>
            <a:endParaRPr lang="uk-UA" dirty="0"/>
          </a:p>
        </p:txBody>
      </p:sp>
      <p:pic>
        <p:nvPicPr>
          <p:cNvPr id="4" name="Рисунок 3" descr="http://www.mandrivochka.if.ua/sites/default/files/131220114434193425_f0_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6632"/>
            <a:ext cx="7632847" cy="535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452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Архітектурний комплекс Почаївської лаври</a:t>
            </a:r>
            <a:endParaRPr lang="uk-UA" dirty="0"/>
          </a:p>
        </p:txBody>
      </p:sp>
      <p:pic>
        <p:nvPicPr>
          <p:cNvPr id="4" name="Рисунок 3" descr="http://vsitury.com.ua/uploads/166/26655/1.jpg"/>
          <p:cNvPicPr/>
          <p:nvPr/>
        </p:nvPicPr>
        <p:blipFill>
          <a:blip r:embed="rId2" cstate="print"/>
          <a:srcRect b="6640"/>
          <a:stretch>
            <a:fillRect/>
          </a:stretch>
        </p:blipFill>
        <p:spPr bwMode="auto">
          <a:xfrm>
            <a:off x="1043608" y="476672"/>
            <a:ext cx="752366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373216"/>
            <a:ext cx="8229600" cy="1143000"/>
          </a:xfrm>
        </p:spPr>
        <p:txBody>
          <a:bodyPr/>
          <a:lstStyle/>
          <a:p>
            <a:r>
              <a:rPr lang="ru-RU" dirty="0" smtClean="0"/>
              <a:t>Р</a:t>
            </a:r>
            <a:r>
              <a:rPr lang="uk-UA" dirty="0" err="1" smtClean="0"/>
              <a:t>уїни</a:t>
            </a:r>
            <a:r>
              <a:rPr lang="uk-UA" dirty="0" smtClean="0"/>
              <a:t> замку </a:t>
            </a:r>
            <a:r>
              <a:rPr lang="en-US" dirty="0" smtClean="0"/>
              <a:t>XVI</a:t>
            </a:r>
            <a:r>
              <a:rPr lang="uk-UA" dirty="0" smtClean="0"/>
              <a:t> ст. в с. Токи </a:t>
            </a:r>
            <a:endParaRPr lang="uk-UA" dirty="0"/>
          </a:p>
        </p:txBody>
      </p:sp>
      <p:pic>
        <p:nvPicPr>
          <p:cNvPr id="4" name="Рисунок 3" descr="https://scontent-waw1-1.xx.fbcdn.net/hphotos-xfp1/t31.0-8/893410_431733690248477_1111192078_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7632382" cy="522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 fontScale="90000"/>
          </a:bodyPr>
          <a:lstStyle/>
          <a:p>
            <a:r>
              <a:rPr lang="uk-UA" dirty="0"/>
              <a:t> </a:t>
            </a:r>
            <a:r>
              <a:rPr lang="uk-UA" b="1" dirty="0" smtClean="0"/>
              <a:t>Маршрут № 4</a:t>
            </a:r>
            <a:br>
              <a:rPr lang="uk-UA" b="1" dirty="0" smtClean="0"/>
            </a:br>
            <a:r>
              <a:rPr lang="uk-UA" b="1" dirty="0" smtClean="0"/>
              <a:t> </a:t>
            </a:r>
            <a:r>
              <a:rPr lang="uk-UA" b="1" dirty="0"/>
              <a:t>«Гори </a:t>
            </a:r>
            <a:r>
              <a:rPr lang="uk-UA" b="1" dirty="0" err="1"/>
              <a:t>Вороняки</a:t>
            </a:r>
            <a:r>
              <a:rPr lang="uk-UA" b="1" dirty="0"/>
              <a:t>: історичні мандрівки галицько-волинським пограниччям»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345235"/>
          </a:xfrm>
        </p:spPr>
        <p:txBody>
          <a:bodyPr/>
          <a:lstStyle/>
          <a:p>
            <a:pPr>
              <a:buNone/>
            </a:pPr>
            <a:r>
              <a:rPr lang="uk-UA" b="1" i="1" dirty="0"/>
              <a:t>Нитка маршруту</a:t>
            </a:r>
            <a:r>
              <a:rPr lang="uk-UA" i="1" dirty="0"/>
              <a:t> – </a:t>
            </a:r>
            <a:r>
              <a:rPr lang="uk-UA" dirty="0"/>
              <a:t>с</a:t>
            </a:r>
            <a:r>
              <a:rPr lang="uk-UA" dirty="0" smtClean="0"/>
              <a:t>. Білий </a:t>
            </a:r>
            <a:r>
              <a:rPr lang="uk-UA" dirty="0"/>
              <a:t>Камінь </a:t>
            </a:r>
            <a:r>
              <a:rPr lang="uk-UA" dirty="0" smtClean="0"/>
              <a:t>–              </a:t>
            </a:r>
            <a:r>
              <a:rPr lang="uk-UA" dirty="0"/>
              <a:t>с</a:t>
            </a:r>
            <a:r>
              <a:rPr lang="uk-UA" dirty="0" smtClean="0"/>
              <a:t>. </a:t>
            </a:r>
            <a:r>
              <a:rPr lang="uk-UA" dirty="0" err="1" smtClean="0"/>
              <a:t>Гавареччина</a:t>
            </a:r>
            <a:r>
              <a:rPr lang="uk-UA" dirty="0" smtClean="0"/>
              <a:t> </a:t>
            </a:r>
            <a:r>
              <a:rPr lang="uk-UA" dirty="0"/>
              <a:t>– </a:t>
            </a:r>
            <a:r>
              <a:rPr lang="uk-UA" dirty="0" err="1"/>
              <a:t>смт</a:t>
            </a:r>
            <a:r>
              <a:rPr lang="uk-UA" dirty="0"/>
              <a:t> </a:t>
            </a:r>
            <a:r>
              <a:rPr lang="uk-UA" dirty="0" err="1"/>
              <a:t>Олесько</a:t>
            </a:r>
            <a:r>
              <a:rPr lang="uk-UA" dirty="0"/>
              <a:t> – с</a:t>
            </a:r>
            <a:r>
              <a:rPr lang="uk-UA" dirty="0" smtClean="0"/>
              <a:t>. </a:t>
            </a:r>
            <a:r>
              <a:rPr lang="uk-UA" dirty="0" err="1" smtClean="0"/>
              <a:t>Підгірці</a:t>
            </a:r>
            <a:r>
              <a:rPr lang="uk-UA" dirty="0" smtClean="0"/>
              <a:t> </a:t>
            </a:r>
            <a:r>
              <a:rPr lang="uk-UA" dirty="0"/>
              <a:t>– с</a:t>
            </a:r>
            <a:r>
              <a:rPr lang="uk-UA" dirty="0" smtClean="0"/>
              <a:t>. Жарків </a:t>
            </a:r>
            <a:r>
              <a:rPr lang="uk-UA" dirty="0"/>
              <a:t>– с</a:t>
            </a:r>
            <a:r>
              <a:rPr lang="uk-UA" dirty="0" smtClean="0"/>
              <a:t>. Голубиця </a:t>
            </a:r>
            <a:r>
              <a:rPr lang="uk-UA" dirty="0"/>
              <a:t>– с</a:t>
            </a:r>
            <a:r>
              <a:rPr lang="uk-UA" dirty="0" smtClean="0"/>
              <a:t>. Літовище –      </a:t>
            </a:r>
            <a:r>
              <a:rPr lang="uk-UA" dirty="0" err="1" smtClean="0"/>
              <a:t>смт</a:t>
            </a:r>
            <a:r>
              <a:rPr lang="uk-UA" dirty="0" smtClean="0"/>
              <a:t>.  </a:t>
            </a:r>
            <a:r>
              <a:rPr lang="uk-UA" dirty="0" err="1"/>
              <a:t>Підкамінь</a:t>
            </a:r>
            <a:r>
              <a:rPr lang="uk-UA" dirty="0"/>
              <a:t> – с</a:t>
            </a:r>
            <a:r>
              <a:rPr lang="uk-UA" dirty="0" smtClean="0"/>
              <a:t>. </a:t>
            </a:r>
            <a:r>
              <a:rPr lang="uk-UA" dirty="0" err="1" smtClean="0"/>
              <a:t>Попівці</a:t>
            </a:r>
            <a:r>
              <a:rPr lang="uk-UA" dirty="0" smtClean="0"/>
              <a:t> </a:t>
            </a:r>
            <a:r>
              <a:rPr lang="uk-UA" dirty="0"/>
              <a:t>– </a:t>
            </a:r>
            <a:r>
              <a:rPr lang="uk-UA" dirty="0" smtClean="0"/>
              <a:t>с. Крутнів </a:t>
            </a:r>
            <a:r>
              <a:rPr lang="uk-UA" dirty="0"/>
              <a:t>– </a:t>
            </a:r>
            <a:r>
              <a:rPr lang="uk-UA" dirty="0" smtClean="0"/>
              <a:t>     с. </a:t>
            </a:r>
            <a:r>
              <a:rPr lang="uk-UA" dirty="0" err="1" smtClean="0"/>
              <a:t>Раславка</a:t>
            </a:r>
            <a:r>
              <a:rPr lang="uk-UA" dirty="0" smtClean="0"/>
              <a:t> </a:t>
            </a:r>
            <a:r>
              <a:rPr lang="uk-UA" dirty="0"/>
              <a:t>– с</a:t>
            </a:r>
            <a:r>
              <a:rPr lang="uk-UA" dirty="0" smtClean="0"/>
              <a:t>. Лосятин </a:t>
            </a:r>
            <a:r>
              <a:rPr lang="uk-UA" dirty="0"/>
              <a:t>– м</a:t>
            </a:r>
            <a:r>
              <a:rPr lang="uk-UA" dirty="0" smtClean="0"/>
              <a:t>. Почаїв</a:t>
            </a:r>
            <a:r>
              <a:rPr lang="uk-UA" dirty="0"/>
              <a:t>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452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Монастирська церква на Святій горі в околицях Білого Каменя</a:t>
            </a:r>
            <a:endParaRPr lang="uk-UA" dirty="0"/>
          </a:p>
        </p:txBody>
      </p:sp>
      <p:pic>
        <p:nvPicPr>
          <p:cNvPr id="10242" name="Picture 2" descr="C:\Users\USER\Desktop\ФОТО до маршрутів\ВОРОНЯКИ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672"/>
            <a:ext cx="6955668" cy="4637112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/>
          <a:lstStyle/>
          <a:p>
            <a:r>
              <a:rPr lang="uk-UA" dirty="0" err="1" smtClean="0"/>
              <a:t>Гаварецька</a:t>
            </a:r>
            <a:r>
              <a:rPr lang="uk-UA" dirty="0" smtClean="0"/>
              <a:t> кераміка</a:t>
            </a:r>
            <a:endParaRPr lang="uk-UA" dirty="0"/>
          </a:p>
        </p:txBody>
      </p:sp>
      <p:pic>
        <p:nvPicPr>
          <p:cNvPr id="11266" name="Picture 2" descr="C:\Users\USER\Desktop\ФОТО до маршрутів\ВОРОНЯКИ\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76672"/>
            <a:ext cx="6955668" cy="4637112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589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4000" dirty="0" err="1" smtClean="0"/>
              <a:t>Чорнодимлена</a:t>
            </a:r>
            <a:r>
              <a:rPr lang="uk-UA" sz="4000" dirty="0" smtClean="0"/>
              <a:t> кераміка </a:t>
            </a:r>
            <a:r>
              <a:rPr lang="uk-UA" sz="4000" dirty="0" err="1" smtClean="0"/>
              <a:t>гаварецьких</a:t>
            </a:r>
            <a:r>
              <a:rPr lang="uk-UA" sz="4000" dirty="0" smtClean="0"/>
              <a:t> гончарів </a:t>
            </a:r>
            <a:endParaRPr lang="uk-UA" sz="4000" dirty="0"/>
          </a:p>
        </p:txBody>
      </p:sp>
      <p:pic>
        <p:nvPicPr>
          <p:cNvPr id="12290" name="Picture 2" descr="C:\Users\USER\Desktop\ФОТО до маршрутів\ВОРОНЯКИ\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7308304" cy="5481228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45224"/>
            <a:ext cx="8229600" cy="1143000"/>
          </a:xfrm>
        </p:spPr>
        <p:txBody>
          <a:bodyPr/>
          <a:lstStyle/>
          <a:p>
            <a:r>
              <a:rPr lang="uk-UA" dirty="0" err="1" smtClean="0"/>
              <a:t>Олеський</a:t>
            </a:r>
            <a:r>
              <a:rPr lang="uk-UA" dirty="0" smtClean="0"/>
              <a:t> замок </a:t>
            </a:r>
            <a:r>
              <a:rPr lang="en-US" dirty="0" smtClean="0"/>
              <a:t>XIV</a:t>
            </a:r>
            <a:r>
              <a:rPr lang="uk-UA" dirty="0" smtClean="0"/>
              <a:t> - </a:t>
            </a:r>
            <a:r>
              <a:rPr lang="en-US" dirty="0" smtClean="0"/>
              <a:t>XVI </a:t>
            </a:r>
            <a:r>
              <a:rPr lang="uk-UA" dirty="0" smtClean="0"/>
              <a:t>ст. </a:t>
            </a:r>
            <a:endParaRPr lang="uk-UA" dirty="0"/>
          </a:p>
        </p:txBody>
      </p:sp>
      <p:pic>
        <p:nvPicPr>
          <p:cNvPr id="13314" name="Picture 2" descr="C:\Users\USER\Desktop\ФОТО до маршрутів\ВОРОНЯКИ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7488832" cy="4992555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517232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Костел Св. Йосифа у с. </a:t>
            </a:r>
            <a:r>
              <a:rPr lang="uk-UA" sz="3200" dirty="0" err="1" smtClean="0"/>
              <a:t>Підгірці</a:t>
            </a:r>
            <a:r>
              <a:rPr lang="uk-UA" sz="3200" dirty="0" smtClean="0"/>
              <a:t> (</a:t>
            </a:r>
            <a:r>
              <a:rPr lang="en-US" sz="3200" dirty="0" smtClean="0"/>
              <a:t>XVI</a:t>
            </a:r>
            <a:r>
              <a:rPr lang="uk-UA" sz="3200" dirty="0" smtClean="0"/>
              <a:t>ІІ ст.)</a:t>
            </a:r>
            <a:endParaRPr lang="uk-UA" sz="3200" dirty="0"/>
          </a:p>
        </p:txBody>
      </p:sp>
      <p:pic>
        <p:nvPicPr>
          <p:cNvPr id="14338" name="Picture 2" descr="C:\Users\USER\Desktop\ФОТО до маршрутів\ВОРОНЯКИ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16632"/>
            <a:ext cx="4155926" cy="5541235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43000"/>
          </a:xfrm>
        </p:spPr>
        <p:txBody>
          <a:bodyPr>
            <a:normAutofit/>
          </a:bodyPr>
          <a:lstStyle/>
          <a:p>
            <a:r>
              <a:rPr lang="uk-UA" dirty="0" smtClean="0"/>
              <a:t>Палац </a:t>
            </a:r>
            <a:r>
              <a:rPr lang="en-US" dirty="0" smtClean="0"/>
              <a:t>XVI</a:t>
            </a:r>
            <a:r>
              <a:rPr lang="uk-UA" dirty="0" smtClean="0"/>
              <a:t>І - </a:t>
            </a:r>
            <a:r>
              <a:rPr lang="en-US" dirty="0" smtClean="0"/>
              <a:t>XVI</a:t>
            </a:r>
            <a:r>
              <a:rPr lang="uk-UA" dirty="0" smtClean="0"/>
              <a:t>ІІ ст. у с. </a:t>
            </a:r>
            <a:r>
              <a:rPr lang="uk-UA" dirty="0" err="1" smtClean="0"/>
              <a:t>Підгірці</a:t>
            </a:r>
            <a:r>
              <a:rPr lang="uk-UA" dirty="0" smtClean="0"/>
              <a:t>  </a:t>
            </a:r>
            <a:endParaRPr lang="uk-UA" dirty="0"/>
          </a:p>
        </p:txBody>
      </p:sp>
      <p:pic>
        <p:nvPicPr>
          <p:cNvPr id="15363" name="Picture 3" descr="C:\Users\USER\Desktop\ФОТО до маршрутів\ВОРОНЯКИ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080" y="188640"/>
            <a:ext cx="7200800" cy="540060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/>
          <a:lstStyle/>
          <a:p>
            <a:r>
              <a:rPr lang="uk-UA" dirty="0" smtClean="0"/>
              <a:t>Камінь-велет у с. </a:t>
            </a:r>
            <a:r>
              <a:rPr lang="uk-UA" dirty="0" err="1" smtClean="0"/>
              <a:t>Підкамінь</a:t>
            </a:r>
            <a:endParaRPr lang="uk-UA" dirty="0"/>
          </a:p>
        </p:txBody>
      </p:sp>
      <p:pic>
        <p:nvPicPr>
          <p:cNvPr id="16386" name="Picture 2" descr="C:\Users\USER\Desktop\ФОТО до маршрутів\ВОРОНЯКИ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7983349" cy="5392493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589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600" dirty="0" smtClean="0"/>
              <a:t>Домініканський монастир</a:t>
            </a:r>
            <a:br>
              <a:rPr lang="uk-UA" sz="3600" dirty="0" smtClean="0"/>
            </a:br>
            <a:r>
              <a:rPr lang="uk-UA" sz="3600" dirty="0" smtClean="0"/>
              <a:t> </a:t>
            </a:r>
            <a:r>
              <a:rPr lang="en-US" sz="3600" dirty="0" smtClean="0"/>
              <a:t>XVI</a:t>
            </a:r>
            <a:r>
              <a:rPr lang="uk-UA" sz="3600" dirty="0" smtClean="0"/>
              <a:t>І - </a:t>
            </a:r>
            <a:r>
              <a:rPr lang="en-US" sz="3600" dirty="0" smtClean="0"/>
              <a:t>XVI</a:t>
            </a:r>
            <a:r>
              <a:rPr lang="uk-UA" sz="3600" dirty="0" smtClean="0"/>
              <a:t>ІІ ст. у с. </a:t>
            </a:r>
            <a:r>
              <a:rPr lang="uk-UA" sz="3600" dirty="0" err="1" smtClean="0"/>
              <a:t>Підкамінь</a:t>
            </a:r>
            <a:r>
              <a:rPr lang="uk-UA" sz="3600" dirty="0" smtClean="0"/>
              <a:t> </a:t>
            </a:r>
            <a:endParaRPr lang="uk-UA" sz="3600" dirty="0"/>
          </a:p>
        </p:txBody>
      </p:sp>
      <p:pic>
        <p:nvPicPr>
          <p:cNvPr id="17410" name="Picture 2" descr="C:\Users\USER\Desktop\ФОТО до маршрутів\ВОРОНЯКИ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6632"/>
            <a:ext cx="7416824" cy="5562618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589240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dirty="0" smtClean="0"/>
              <a:t>Колона Божої матері Домініканського монастиря у </a:t>
            </a:r>
            <a:r>
              <a:rPr lang="uk-UA" sz="3600" dirty="0" err="1" smtClean="0"/>
              <a:t>Підкамені</a:t>
            </a:r>
            <a:endParaRPr lang="uk-UA" sz="3600" dirty="0"/>
          </a:p>
        </p:txBody>
      </p:sp>
      <p:pic>
        <p:nvPicPr>
          <p:cNvPr id="18434" name="Picture 2" descr="C:\Users\USER\Desktop\ФОТО до маршрутів\ВОРОНЯКИ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3468306" cy="5134675"/>
          </a:xfrm>
          <a:prstGeom prst="rect">
            <a:avLst/>
          </a:prstGeom>
          <a:noFill/>
        </p:spPr>
      </p:pic>
      <p:pic>
        <p:nvPicPr>
          <p:cNvPr id="18435" name="Picture 3" descr="C:\Users\USER\Desktop\ФОТО до маршрутів\ВОРОНЯКИ\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60648"/>
            <a:ext cx="3942438" cy="5256584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517232"/>
            <a:ext cx="8229600" cy="1143000"/>
          </a:xfrm>
        </p:spPr>
        <p:txBody>
          <a:bodyPr/>
          <a:lstStyle/>
          <a:p>
            <a:r>
              <a:rPr lang="uk-UA" dirty="0" smtClean="0"/>
              <a:t>Синагога </a:t>
            </a:r>
            <a:r>
              <a:rPr lang="en-US" dirty="0" smtClean="0"/>
              <a:t>XVI</a:t>
            </a:r>
            <a:r>
              <a:rPr lang="uk-UA" dirty="0" smtClean="0"/>
              <a:t> ст. в </a:t>
            </a:r>
            <a:r>
              <a:rPr lang="uk-UA" dirty="0" err="1" smtClean="0"/>
              <a:t>смт</a:t>
            </a:r>
            <a:r>
              <a:rPr lang="uk-UA" dirty="0" smtClean="0"/>
              <a:t>. Сатанів</a:t>
            </a:r>
            <a:endParaRPr lang="uk-UA" dirty="0"/>
          </a:p>
        </p:txBody>
      </p:sp>
      <p:pic>
        <p:nvPicPr>
          <p:cNvPr id="4" name="Рисунок 3" descr="https://scontent-waw1-1.xx.fbcdn.net/hphotos-xta1/t31.0-8/11792005_857261394362369_5426396226687117530_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7776863" cy="530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Дзвіниця Почаївського монастиря</a:t>
            </a:r>
            <a:endParaRPr lang="uk-UA" dirty="0"/>
          </a:p>
        </p:txBody>
      </p:sp>
      <p:pic>
        <p:nvPicPr>
          <p:cNvPr id="4" name="Рисунок 3" descr="http://img-fotki.yandex.ru/get/9168/58413914.128/0_c77cc_5ce0762d_X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32656"/>
            <a:ext cx="669674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/>
          </a:bodyPr>
          <a:lstStyle/>
          <a:p>
            <a:r>
              <a:rPr lang="uk-UA" dirty="0"/>
              <a:t> </a:t>
            </a:r>
            <a:r>
              <a:rPr lang="uk-UA" b="1" dirty="0" smtClean="0"/>
              <a:t>Маршрут №5</a:t>
            </a:r>
            <a:br>
              <a:rPr lang="uk-UA" b="1" dirty="0" smtClean="0"/>
            </a:br>
            <a:r>
              <a:rPr lang="uk-UA" b="1" dirty="0" smtClean="0"/>
              <a:t> </a:t>
            </a:r>
            <a:r>
              <a:rPr lang="uk-UA" b="1" dirty="0"/>
              <a:t>«</a:t>
            </a:r>
            <a:r>
              <a:rPr lang="uk-UA" b="1" dirty="0" err="1"/>
              <a:t>Траяновими</a:t>
            </a:r>
            <a:r>
              <a:rPr lang="uk-UA" b="1" dirty="0"/>
              <a:t> валами Середнього </a:t>
            </a:r>
            <a:r>
              <a:rPr lang="uk-UA" b="1" dirty="0" err="1"/>
              <a:t>Подністров</a:t>
            </a:r>
            <a:r>
              <a:rPr lang="ru-RU" b="1" dirty="0"/>
              <a:t>’</a:t>
            </a:r>
            <a:r>
              <a:rPr lang="uk-UA" b="1" dirty="0"/>
              <a:t>я»</a:t>
            </a:r>
            <a:r>
              <a:rPr lang="uk-UA" b="1" i="1" dirty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140968"/>
            <a:ext cx="8229600" cy="2985195"/>
          </a:xfrm>
        </p:spPr>
        <p:txBody>
          <a:bodyPr/>
          <a:lstStyle/>
          <a:p>
            <a:pPr>
              <a:buNone/>
            </a:pPr>
            <a:r>
              <a:rPr lang="uk-UA" b="1" i="1" dirty="0"/>
              <a:t>Нитка маршруту</a:t>
            </a:r>
            <a:r>
              <a:rPr lang="uk-UA" i="1" dirty="0"/>
              <a:t> </a:t>
            </a:r>
            <a:r>
              <a:rPr lang="uk-UA" dirty="0"/>
              <a:t>– с. </a:t>
            </a:r>
            <a:r>
              <a:rPr lang="uk-UA" dirty="0" err="1"/>
              <a:t>Гермаківка</a:t>
            </a:r>
            <a:r>
              <a:rPr lang="uk-UA" dirty="0"/>
              <a:t> – с. Залісся – с. </a:t>
            </a:r>
            <a:r>
              <a:rPr lang="uk-UA" dirty="0" err="1"/>
              <a:t>Збручанське</a:t>
            </a:r>
            <a:r>
              <a:rPr lang="uk-UA" dirty="0"/>
              <a:t> – с. </a:t>
            </a:r>
            <a:r>
              <a:rPr lang="uk-UA" dirty="0" err="1"/>
              <a:t>Кудринці</a:t>
            </a:r>
            <a:r>
              <a:rPr lang="uk-UA" dirty="0"/>
              <a:t> – </a:t>
            </a:r>
            <a:r>
              <a:rPr lang="uk-UA" dirty="0" err="1"/>
              <a:t>с.Завалля</a:t>
            </a:r>
            <a:r>
              <a:rPr lang="uk-UA" dirty="0"/>
              <a:t> – с. </a:t>
            </a:r>
            <a:r>
              <a:rPr lang="uk-UA" dirty="0" err="1"/>
              <a:t>Боришківці</a:t>
            </a:r>
            <a:r>
              <a:rPr lang="uk-UA" dirty="0"/>
              <a:t> – </a:t>
            </a:r>
            <a:r>
              <a:rPr lang="uk-UA" dirty="0" err="1"/>
              <a:t>с.Окопи</a:t>
            </a:r>
            <a:r>
              <a:rPr lang="uk-UA" dirty="0"/>
              <a:t>.</a:t>
            </a:r>
          </a:p>
          <a:p>
            <a:endParaRPr lang="uk-UA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5157192"/>
            <a:ext cx="7772400" cy="1470025"/>
          </a:xfrm>
        </p:spPr>
        <p:txBody>
          <a:bodyPr/>
          <a:lstStyle/>
          <a:p>
            <a:r>
              <a:rPr lang="uk-UA" dirty="0" smtClean="0"/>
              <a:t>Локалізація </a:t>
            </a:r>
            <a:r>
              <a:rPr lang="uk-UA" dirty="0" err="1" smtClean="0"/>
              <a:t>Троянових</a:t>
            </a:r>
            <a:r>
              <a:rPr lang="uk-UA" dirty="0" smtClean="0"/>
              <a:t> валів Середнього </a:t>
            </a:r>
            <a:r>
              <a:rPr lang="uk-UA" dirty="0" err="1" smtClean="0"/>
              <a:t>Подністров</a:t>
            </a:r>
            <a:r>
              <a:rPr lang="en-US" dirty="0" smtClean="0"/>
              <a:t>’</a:t>
            </a:r>
            <a:r>
              <a:rPr lang="uk-UA" dirty="0" smtClean="0"/>
              <a:t>я</a:t>
            </a:r>
            <a:endParaRPr lang="uk-UA" dirty="0"/>
          </a:p>
        </p:txBody>
      </p:sp>
      <p:pic>
        <p:nvPicPr>
          <p:cNvPr id="4" name="Рисунок 3" descr="http://dnistrove.narod.ru/Oboron/OblanzHermakiSit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60648"/>
            <a:ext cx="6948814" cy="491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517232"/>
            <a:ext cx="8229600" cy="1143000"/>
          </a:xfrm>
        </p:spPr>
        <p:txBody>
          <a:bodyPr/>
          <a:lstStyle/>
          <a:p>
            <a:r>
              <a:rPr lang="uk-UA" dirty="0" smtClean="0"/>
              <a:t>Вхід у </a:t>
            </a:r>
            <a:r>
              <a:rPr lang="uk-UA" dirty="0" err="1" smtClean="0"/>
              <a:t>Гермаківський</a:t>
            </a:r>
            <a:r>
              <a:rPr lang="uk-UA" dirty="0" smtClean="0"/>
              <a:t> дендропарк</a:t>
            </a:r>
            <a:endParaRPr lang="uk-UA" dirty="0"/>
          </a:p>
        </p:txBody>
      </p:sp>
      <p:pic>
        <p:nvPicPr>
          <p:cNvPr id="4" name="Рисунок 3" descr="http://ukrainaincognita.com/sites/default/files/u77/25b49f64527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8640"/>
            <a:ext cx="7200799" cy="51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517232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Екскурсія у </a:t>
            </a:r>
            <a:r>
              <a:rPr lang="uk-UA" sz="3600" dirty="0" err="1" smtClean="0"/>
              <a:t>Гермаківському</a:t>
            </a:r>
            <a:r>
              <a:rPr lang="uk-UA" sz="3600" dirty="0" smtClean="0"/>
              <a:t> дендропарку</a:t>
            </a:r>
            <a:endParaRPr lang="uk-UA" sz="3600" dirty="0"/>
          </a:p>
        </p:txBody>
      </p:sp>
      <p:pic>
        <p:nvPicPr>
          <p:cNvPr id="25602" name="Picture 2" descr="G:\Новая папка\02\r001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6632"/>
            <a:ext cx="8388424" cy="5592283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452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Траянів</a:t>
            </a:r>
            <a:r>
              <a:rPr lang="uk-UA" dirty="0" smtClean="0"/>
              <a:t> вал на околиці с. </a:t>
            </a:r>
            <a:r>
              <a:rPr lang="uk-UA" dirty="0" err="1" smtClean="0"/>
              <a:t>Гермаківка</a:t>
            </a:r>
            <a:endParaRPr lang="uk-UA" dirty="0"/>
          </a:p>
        </p:txBody>
      </p:sp>
      <p:pic>
        <p:nvPicPr>
          <p:cNvPr id="23554" name="Picture 2" descr="G:\Новая папка\02\r001-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8100899" cy="5400599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3012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Траянів</a:t>
            </a:r>
            <a:r>
              <a:rPr lang="uk-UA" dirty="0" smtClean="0"/>
              <a:t> вал на околиці с. </a:t>
            </a:r>
            <a:r>
              <a:rPr lang="uk-UA" dirty="0" err="1" smtClean="0"/>
              <a:t>Гермаківка</a:t>
            </a:r>
            <a:endParaRPr lang="uk-UA" dirty="0"/>
          </a:p>
        </p:txBody>
      </p:sp>
      <p:pic>
        <p:nvPicPr>
          <p:cNvPr id="4" name="Рисунок 3" descr="http://photos.wikimapia.org/p/00/00/78/09/72_bi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6746884" cy="4951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45224"/>
            <a:ext cx="8229600" cy="1143000"/>
          </a:xfrm>
        </p:spPr>
        <p:txBody>
          <a:bodyPr/>
          <a:lstStyle/>
          <a:p>
            <a:r>
              <a:rPr lang="uk-UA" dirty="0" smtClean="0"/>
              <a:t>Вхід в печеру </a:t>
            </a:r>
            <a:r>
              <a:rPr lang="uk-UA" dirty="0" err="1" smtClean="0"/>
              <a:t>Збручанська</a:t>
            </a:r>
            <a:endParaRPr lang="uk-UA" dirty="0"/>
          </a:p>
        </p:txBody>
      </p:sp>
      <p:pic>
        <p:nvPicPr>
          <p:cNvPr id="24578" name="Picture 2" descr="G:\Новая папка\02\r001-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564" y="188641"/>
            <a:ext cx="8316924" cy="554461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Траянів</a:t>
            </a:r>
            <a:r>
              <a:rPr lang="uk-UA" dirty="0" smtClean="0"/>
              <a:t> вал на околиці с. </a:t>
            </a:r>
            <a:r>
              <a:rPr lang="uk-UA" dirty="0" err="1" smtClean="0"/>
              <a:t>Кудринці</a:t>
            </a:r>
            <a:endParaRPr lang="uk-UA" dirty="0"/>
          </a:p>
        </p:txBody>
      </p:sp>
      <p:pic>
        <p:nvPicPr>
          <p:cNvPr id="4" name="Рисунок 3" descr="http://ukrmap.su/program2010/uh7/history7_files/image0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777686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45224"/>
            <a:ext cx="8229600" cy="1143000"/>
          </a:xfrm>
        </p:spPr>
        <p:txBody>
          <a:bodyPr>
            <a:normAutofit/>
          </a:bodyPr>
          <a:lstStyle/>
          <a:p>
            <a:r>
              <a:rPr lang="uk-UA" dirty="0" err="1" smtClean="0"/>
              <a:t>Траянів</a:t>
            </a:r>
            <a:r>
              <a:rPr lang="uk-UA" dirty="0" smtClean="0"/>
              <a:t> вал на околиці с. </a:t>
            </a:r>
            <a:r>
              <a:rPr lang="uk-UA" dirty="0" err="1" smtClean="0"/>
              <a:t>Завалля</a:t>
            </a:r>
            <a:endParaRPr lang="uk-UA" dirty="0"/>
          </a:p>
        </p:txBody>
      </p:sp>
      <p:pic>
        <p:nvPicPr>
          <p:cNvPr id="4" name="Рисунок 3" descr="http://legendsukraine.at.ua/_ph/14/2/5375055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684076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8229600" cy="1143000"/>
          </a:xfrm>
        </p:spPr>
        <p:txBody>
          <a:bodyPr>
            <a:normAutofit/>
          </a:bodyPr>
          <a:lstStyle/>
          <a:p>
            <a:r>
              <a:rPr lang="uk-UA" dirty="0" smtClean="0"/>
              <a:t>В</a:t>
            </a:r>
            <a:r>
              <a:rPr lang="en-US" dirty="0" smtClean="0"/>
              <a:t>’</a:t>
            </a:r>
            <a:r>
              <a:rPr lang="uk-UA" dirty="0" err="1" smtClean="0"/>
              <a:t>їзна</a:t>
            </a:r>
            <a:r>
              <a:rPr lang="uk-UA" dirty="0" smtClean="0"/>
              <a:t> брама</a:t>
            </a:r>
            <a:r>
              <a:rPr lang="en-US" dirty="0" smtClean="0"/>
              <a:t> XVI</a:t>
            </a:r>
            <a:r>
              <a:rPr lang="uk-UA" dirty="0" smtClean="0"/>
              <a:t> ст.</a:t>
            </a:r>
            <a:r>
              <a:rPr lang="en-US" dirty="0" smtClean="0"/>
              <a:t> </a:t>
            </a:r>
            <a:r>
              <a:rPr lang="uk-UA" dirty="0" err="1" smtClean="0"/>
              <a:t>смт</a:t>
            </a:r>
            <a:r>
              <a:rPr lang="uk-UA" dirty="0" smtClean="0"/>
              <a:t>. Сатанів</a:t>
            </a:r>
            <a:r>
              <a:rPr lang="en-US" dirty="0" smtClean="0"/>
              <a:t> 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4" name="Рисунок 3" descr="https://scontent-waw1-1.xx.fbcdn.net/hphotos-xaf1/t31.0-8/10538063_660527507369093_2888634881560587246_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7776863" cy="539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/>
          <a:lstStyle/>
          <a:p>
            <a:r>
              <a:rPr lang="uk-UA" dirty="0" smtClean="0"/>
              <a:t>Руїни замку </a:t>
            </a:r>
            <a:r>
              <a:rPr lang="en-US" dirty="0" smtClean="0"/>
              <a:t>XVI</a:t>
            </a:r>
            <a:r>
              <a:rPr lang="uk-UA" dirty="0" smtClean="0"/>
              <a:t>І ст. в с. </a:t>
            </a:r>
            <a:r>
              <a:rPr lang="uk-UA" dirty="0" err="1" smtClean="0"/>
              <a:t>Кудринці</a:t>
            </a:r>
            <a:endParaRPr lang="uk-UA" dirty="0"/>
          </a:p>
        </p:txBody>
      </p:sp>
      <p:pic>
        <p:nvPicPr>
          <p:cNvPr id="5" name="Рисунок 4" descr="https://scontent-waw1-1.xx.fbcdn.net/hphotos-xap1/t31.0-8/10380251_642927779129066_259706785254526077_o.jpg"/>
          <p:cNvPicPr/>
          <p:nvPr/>
        </p:nvPicPr>
        <p:blipFill>
          <a:blip r:embed="rId2" cstate="print">
            <a:lum bright="17000" contrast="32000"/>
          </a:blip>
          <a:srcRect/>
          <a:stretch>
            <a:fillRect/>
          </a:stretch>
        </p:blipFill>
        <p:spPr bwMode="auto">
          <a:xfrm>
            <a:off x="1259632" y="404664"/>
            <a:ext cx="7164838" cy="505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452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Пам</a:t>
            </a:r>
            <a:r>
              <a:rPr lang="en-US" dirty="0" smtClean="0"/>
              <a:t>’</a:t>
            </a:r>
            <a:r>
              <a:rPr lang="uk-UA" dirty="0" err="1" smtClean="0"/>
              <a:t>ятний</a:t>
            </a:r>
            <a:r>
              <a:rPr lang="uk-UA" dirty="0" smtClean="0"/>
              <a:t> знак на </a:t>
            </a:r>
            <a:r>
              <a:rPr lang="uk-UA" dirty="0" err="1" smtClean="0"/>
              <a:t>Траяновому</a:t>
            </a:r>
            <a:r>
              <a:rPr lang="uk-UA" dirty="0" smtClean="0"/>
              <a:t> </a:t>
            </a:r>
            <a:r>
              <a:rPr lang="uk-UA" dirty="0" err="1" smtClean="0"/>
              <a:t>валі</a:t>
            </a:r>
            <a:r>
              <a:rPr lang="uk-UA" dirty="0" smtClean="0"/>
              <a:t>, околиці с. </a:t>
            </a:r>
            <a:r>
              <a:rPr lang="uk-UA" dirty="0" err="1" smtClean="0"/>
              <a:t>Білівці</a:t>
            </a:r>
            <a:endParaRPr lang="uk-UA" dirty="0"/>
          </a:p>
        </p:txBody>
      </p:sp>
      <p:pic>
        <p:nvPicPr>
          <p:cNvPr id="26626" name="Picture 2" descr="G:\Новая папка\03\r001-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956376" cy="530425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517232"/>
            <a:ext cx="8229600" cy="1143000"/>
          </a:xfrm>
        </p:spPr>
        <p:txBody>
          <a:bodyPr>
            <a:normAutofit/>
          </a:bodyPr>
          <a:lstStyle/>
          <a:p>
            <a:r>
              <a:rPr lang="uk-UA" dirty="0" err="1" smtClean="0"/>
              <a:t>Траянів</a:t>
            </a:r>
            <a:r>
              <a:rPr lang="uk-UA" dirty="0" smtClean="0"/>
              <a:t> вал на околиці с. Окопи</a:t>
            </a:r>
            <a:endParaRPr lang="uk-UA" dirty="0"/>
          </a:p>
        </p:txBody>
      </p:sp>
      <p:pic>
        <p:nvPicPr>
          <p:cNvPr id="4" name="Рисунок 3" descr="http://2.bp.blogspot.com/--YyOLsMkWA4/UJPKg1DmzzI/AAAAAAAABqQ/6oWaDN1HpOo/s1600/DSC_00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452870" cy="546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517232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dirty="0" smtClean="0"/>
              <a:t>Львівська брама фортеці в с. Окопи, Гори Св. Трійці (</a:t>
            </a:r>
            <a:r>
              <a:rPr lang="en-US" sz="3600" dirty="0" smtClean="0"/>
              <a:t>XVI</a:t>
            </a:r>
            <a:r>
              <a:rPr lang="uk-UA" sz="3600" dirty="0" smtClean="0"/>
              <a:t>І ст.) </a:t>
            </a:r>
            <a:endParaRPr lang="uk-UA" sz="3600" dirty="0"/>
          </a:p>
        </p:txBody>
      </p:sp>
      <p:pic>
        <p:nvPicPr>
          <p:cNvPr id="5" name="Рисунок 4" descr="http://static.panoramio.com/photos/large/543157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8640"/>
            <a:ext cx="7848871" cy="539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Пам</a:t>
            </a:r>
            <a:r>
              <a:rPr lang="en-US" dirty="0" smtClean="0"/>
              <a:t>’</a:t>
            </a:r>
            <a:r>
              <a:rPr lang="uk-UA" dirty="0" err="1" smtClean="0"/>
              <a:t>ятний</a:t>
            </a:r>
            <a:r>
              <a:rPr lang="uk-UA" dirty="0" smtClean="0"/>
              <a:t> знак </a:t>
            </a:r>
            <a:r>
              <a:rPr lang="uk-UA" dirty="0" err="1" smtClean="0"/>
              <a:t>“Півень</a:t>
            </a:r>
            <a:r>
              <a:rPr lang="uk-UA" dirty="0" smtClean="0"/>
              <a:t>, що на три держави </a:t>
            </a:r>
            <a:r>
              <a:rPr lang="uk-UA" dirty="0" err="1" smtClean="0"/>
              <a:t>піє”</a:t>
            </a:r>
            <a:r>
              <a:rPr lang="uk-UA" dirty="0" smtClean="0"/>
              <a:t>, </a:t>
            </a:r>
            <a:r>
              <a:rPr lang="uk-UA" dirty="0" err="1" smtClean="0"/>
              <a:t>с.Окопи</a:t>
            </a:r>
            <a:endParaRPr lang="uk-UA" dirty="0"/>
          </a:p>
        </p:txBody>
      </p:sp>
      <p:pic>
        <p:nvPicPr>
          <p:cNvPr id="21507" name="Picture 3" descr="G:\Новая папка\03\r001-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7884368" cy="5256245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80928"/>
            <a:ext cx="8229600" cy="1143000"/>
          </a:xfrm>
        </p:spPr>
        <p:txBody>
          <a:bodyPr/>
          <a:lstStyle/>
          <a:p>
            <a:r>
              <a:rPr lang="uk-UA" dirty="0" smtClean="0"/>
              <a:t>Дякую за увагу</a:t>
            </a:r>
            <a:endParaRPr lang="uk-UA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/>
          <a:lstStyle/>
          <a:p>
            <a:r>
              <a:rPr lang="uk-UA" dirty="0" smtClean="0"/>
              <a:t>Замок </a:t>
            </a:r>
            <a:r>
              <a:rPr lang="en-US" dirty="0" smtClean="0"/>
              <a:t>XVI</a:t>
            </a:r>
            <a:r>
              <a:rPr lang="uk-UA" dirty="0" smtClean="0"/>
              <a:t> ст. в </a:t>
            </a:r>
            <a:r>
              <a:rPr lang="uk-UA" dirty="0" err="1" smtClean="0"/>
              <a:t>смт</a:t>
            </a:r>
            <a:r>
              <a:rPr lang="uk-UA" dirty="0" smtClean="0"/>
              <a:t>. Сатанів </a:t>
            </a:r>
            <a:endParaRPr lang="uk-UA" dirty="0"/>
          </a:p>
        </p:txBody>
      </p:sp>
      <p:pic>
        <p:nvPicPr>
          <p:cNvPr id="9218" name="Picture 2" descr="C:\Users\USER\Desktop\ФОТО до маршрутів\КОРДОН\Фото-друк\Сатанівський_замок_(ракурс_1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7164288" cy="537321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732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Синагога </a:t>
            </a:r>
            <a:r>
              <a:rPr lang="en-US" dirty="0" smtClean="0"/>
              <a:t>XVI</a:t>
            </a:r>
            <a:r>
              <a:rPr lang="uk-UA" dirty="0" smtClean="0"/>
              <a:t> ст.</a:t>
            </a:r>
            <a:br>
              <a:rPr lang="uk-UA" dirty="0" smtClean="0"/>
            </a:br>
            <a:r>
              <a:rPr lang="uk-UA" dirty="0" smtClean="0"/>
              <a:t>в </a:t>
            </a:r>
            <a:r>
              <a:rPr lang="uk-UA" dirty="0" err="1" smtClean="0"/>
              <a:t>смт</a:t>
            </a:r>
            <a:r>
              <a:rPr lang="uk-UA" dirty="0" smtClean="0"/>
              <a:t>. </a:t>
            </a:r>
            <a:r>
              <a:rPr lang="uk-UA" dirty="0" err="1" smtClean="0"/>
              <a:t>Гусятин</a:t>
            </a:r>
            <a:endParaRPr lang="uk-UA" dirty="0"/>
          </a:p>
        </p:txBody>
      </p:sp>
      <p:pic>
        <p:nvPicPr>
          <p:cNvPr id="2050" name="Picture 2" descr="C:\Users\USER\Desktop\ФОТО до маршрутів\КОРДОН\Фото-друк\Новая папка\73_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32656"/>
            <a:ext cx="6528048" cy="483483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589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600" dirty="0" smtClean="0"/>
              <a:t>Церква св. Онуфрія в </a:t>
            </a:r>
            <a:r>
              <a:rPr lang="uk-UA" sz="3600" dirty="0" err="1" smtClean="0"/>
              <a:t>смт</a:t>
            </a:r>
            <a:r>
              <a:rPr lang="uk-UA" sz="3600" dirty="0" smtClean="0"/>
              <a:t>. </a:t>
            </a:r>
            <a:r>
              <a:rPr lang="uk-UA" sz="3600" dirty="0" err="1" smtClean="0"/>
              <a:t>Гусятин</a:t>
            </a:r>
            <a:r>
              <a:rPr lang="uk-UA" sz="3600" dirty="0" smtClean="0"/>
              <a:t> (</a:t>
            </a:r>
            <a:r>
              <a:rPr lang="en-US" sz="3600" dirty="0" smtClean="0"/>
              <a:t>XVI</a:t>
            </a:r>
            <a:r>
              <a:rPr lang="uk-UA" sz="3600" dirty="0" smtClean="0"/>
              <a:t> ст.)</a:t>
            </a:r>
            <a:endParaRPr lang="uk-UA" sz="3600" dirty="0"/>
          </a:p>
        </p:txBody>
      </p:sp>
      <p:pic>
        <p:nvPicPr>
          <p:cNvPr id="3074" name="Picture 2" descr="C:\Users\USER\Desktop\ФОТО до маршрутів\КОРДОН\Фото-друк\Новая папка\0_79763_3a4eceb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8640"/>
            <a:ext cx="7429326" cy="552556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729</Words>
  <Application>Microsoft Office PowerPoint</Application>
  <PresentationFormat>Экран (4:3)</PresentationFormat>
  <Paragraphs>73</Paragraphs>
  <Slides>65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Тема Office</vt:lpstr>
      <vt:lpstr>Турисько-краєзнавчий клуб “Мандрівець”</vt:lpstr>
      <vt:lpstr>Маршрут № 1  «Неіснуючим державним кордоном, або історичні мандрівки прикордонними твердинями «Збруцької фортифікаційної лінії» </vt:lpstr>
      <vt:lpstr>Руїни замку XVI ст. в с. Токи </vt:lpstr>
      <vt:lpstr>Руїни замку XVI ст. в с. Токи </vt:lpstr>
      <vt:lpstr>Синагога XVI ст. в смт. Сатанів</vt:lpstr>
      <vt:lpstr>В’їзна брама XVI ст. смт. Сатанів  </vt:lpstr>
      <vt:lpstr>Замок XVI ст. в смт. Сатанів </vt:lpstr>
      <vt:lpstr>Синагога XVI ст. в смт. Гусятин</vt:lpstr>
      <vt:lpstr>Церква св. Онуфрія в смт. Гусятин (XVI ст.)</vt:lpstr>
      <vt:lpstr>Замок XVIІ ст. в с. Сидорів</vt:lpstr>
      <vt:lpstr>Костел Пресвятої Діви Марії в             с. Сидорів (XVIІІ ст.)</vt:lpstr>
      <vt:lpstr>Руїни замку в смт. Скала-Подільська (XVI – XVIІІ ст.)</vt:lpstr>
      <vt:lpstr>Руїни замку в с. Чорнокозинці (XIV – XVIІІ ст.) </vt:lpstr>
      <vt:lpstr>Руїни замку XVIІ ст. в с. Кудринці</vt:lpstr>
      <vt:lpstr>Львівська брама фортеці в с. Окопи, Гори Св. Трійці (XVIІ ст.)  </vt:lpstr>
      <vt:lpstr>Маршрут № 2  «Древнім княжим трактом від Галича до Теребовлі»</vt:lpstr>
      <vt:lpstr>Успенська церква XVI ст. в с. Крилос </vt:lpstr>
      <vt:lpstr>Галичина могила XІI ст. в с. Крилос</vt:lpstr>
      <vt:lpstr>Княже джерело в с. Крилос</vt:lpstr>
      <vt:lpstr>Церква Різдва Христового в м. Галич (XIV ст.)  </vt:lpstr>
      <vt:lpstr>Старостинський замок XVI ст. у м. Галич </vt:lpstr>
      <vt:lpstr>Церква Успіння Пресвятої Богородиці в м. Підгайці (XVIІ ст.)</vt:lpstr>
      <vt:lpstr>Церква Преображення Господнього  в м. Підгайці (XVIІІ ст.)</vt:lpstr>
      <vt:lpstr>Єврейський цвинтар XV – ХХ ст. у м. Підгайці </vt:lpstr>
      <vt:lpstr>Маріїнський центр у с. Зарваниця </vt:lpstr>
      <vt:lpstr>Руїни замку XV - XVIІ ст. у  м. Теребовля</vt:lpstr>
      <vt:lpstr>Костел Петра і Павла у м. Теребовля (ХХ ст.) </vt:lpstr>
      <vt:lpstr>Руїни Підгорянського монастиря  XVI ст. у передмісті Теребовлі</vt:lpstr>
      <vt:lpstr>Маршрут № 3  «Історичні мандрівки Кременецькими горами від повстанського до духовного центру Волині» </vt:lpstr>
      <vt:lpstr>Музей штабу УПА в с. Антонівці</vt:lpstr>
      <vt:lpstr>Церква Святої Трійці на Даниловій горі біля  с. Стіжок (XІІI - XVI ст.)</vt:lpstr>
      <vt:lpstr>Палац графа О. Вороніна у с. Білокриниця (XVIІ – XIХ ст. )</vt:lpstr>
      <vt:lpstr>Вид на г. Бона в м. Кременець</vt:lpstr>
      <vt:lpstr>Руїни замку XVI ст.  на г. Бона  в м. Кременець</vt:lpstr>
      <vt:lpstr>Руїни  Кременецького замку</vt:lpstr>
      <vt:lpstr>Церква Воздвиження Чесного Хреста в м. Кременець (XIХст.) </vt:lpstr>
      <vt:lpstr>Церква Святої Покрови в м. Кременець (поч. XХст.) </vt:lpstr>
      <vt:lpstr>Почаївська лавра</vt:lpstr>
      <vt:lpstr>Архітектурний комплекс Почаївської лаври</vt:lpstr>
      <vt:lpstr> Маршрут № 4  «Гори Вороняки: історичні мандрівки галицько-волинським пограниччям»</vt:lpstr>
      <vt:lpstr>Монастирська церква на Святій горі в околицях Білого Каменя</vt:lpstr>
      <vt:lpstr>Гаварецька кераміка</vt:lpstr>
      <vt:lpstr>Чорнодимлена кераміка гаварецьких гончарів </vt:lpstr>
      <vt:lpstr>Олеський замок XIV - XVI ст. </vt:lpstr>
      <vt:lpstr>Костел Св. Йосифа у с. Підгірці (XVIІІ ст.)</vt:lpstr>
      <vt:lpstr>Палац XVIІ - XVIІІ ст. у с. Підгірці  </vt:lpstr>
      <vt:lpstr>Камінь-велет у с. Підкамінь</vt:lpstr>
      <vt:lpstr>Домініканський монастир  XVIІ - XVIІІ ст. у с. Підкамінь </vt:lpstr>
      <vt:lpstr>Колона Божої матері Домініканського монастиря у Підкамені</vt:lpstr>
      <vt:lpstr>Дзвіниця Почаївського монастиря</vt:lpstr>
      <vt:lpstr> Маршрут №5  «Траяновими валами Середнього Подністров’я» </vt:lpstr>
      <vt:lpstr>Локалізація Троянових валів Середнього Подністров’я</vt:lpstr>
      <vt:lpstr>Вхід у Гермаківський дендропарк</vt:lpstr>
      <vt:lpstr>Екскурсія у Гермаківському дендропарку</vt:lpstr>
      <vt:lpstr>Траянів вал на околиці с. Гермаківка</vt:lpstr>
      <vt:lpstr>Траянів вал на околиці с. Гермаківка</vt:lpstr>
      <vt:lpstr>Вхід в печеру Збручанська</vt:lpstr>
      <vt:lpstr>Траянів вал на околиці с. Кудринці</vt:lpstr>
      <vt:lpstr>Траянів вал на околиці с. Завалля</vt:lpstr>
      <vt:lpstr>Руїни замку XVIІ ст. в с. Кудринці</vt:lpstr>
      <vt:lpstr>Пам’ятний знак на Траяновому валі, околиці с. Білівці</vt:lpstr>
      <vt:lpstr>Траянів вал на околиці с. Окопи</vt:lpstr>
      <vt:lpstr>Львівська брама фортеці в с. Окопи, Гори Св. Трійці (XVIІ ст.) </vt:lpstr>
      <vt:lpstr>Пам’ятний знак “Півень, що на три держави піє”, с.Окопи</vt:lpstr>
      <vt:lpstr>Дякую за увагу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Турисько-краєзнавчий клуб “Мандрівець”</dc:title>
  <dc:creator>USER</dc:creator>
  <cp:lastModifiedBy>USER</cp:lastModifiedBy>
  <cp:revision>30</cp:revision>
  <dcterms:created xsi:type="dcterms:W3CDTF">2015-11-17T17:15:48Z</dcterms:created>
  <dcterms:modified xsi:type="dcterms:W3CDTF">2015-11-17T23:31:15Z</dcterms:modified>
</cp:coreProperties>
</file>