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7" r:id="rId6"/>
    <p:sldId id="273" r:id="rId7"/>
    <p:sldId id="259" r:id="rId8"/>
    <p:sldId id="265" r:id="rId9"/>
    <p:sldId id="269" r:id="rId10"/>
    <p:sldId id="268" r:id="rId11"/>
    <p:sldId id="270" r:id="rId12"/>
    <p:sldId id="271" r:id="rId13"/>
    <p:sldId id="266" r:id="rId14"/>
    <p:sldId id="261" r:id="rId15"/>
    <p:sldId id="264" r:id="rId16"/>
    <p:sldId id="260" r:id="rId17"/>
    <p:sldId id="27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ED0D1-1378-4839-B6F1-E35CC9F8E26F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D37E05-8412-4D7C-9FDF-6CDCCB2CD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шаблони для презентацій  лого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шаблони для презентацій  логопе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656513" cy="63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695" y="2348880"/>
            <a:ext cx="81356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 вчителя-логопеда ТДНЗ №2 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Бойчук Лесі Іванівни</a:t>
            </a: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endParaRPr lang="en-US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endParaRPr lang="en-US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компенсаторних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endParaRPr lang="uk-UA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мама фото\IMG_20170212_212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10" t="15436" r="20749"/>
          <a:stretch/>
        </p:blipFill>
        <p:spPr bwMode="auto">
          <a:xfrm>
            <a:off x="6598372" y="3284984"/>
            <a:ext cx="236611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мама фото\IMG_20170210_100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411" y="4094488"/>
            <a:ext cx="3923928" cy="258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3" y="214290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 smtClean="0">
                <a:solidFill>
                  <a:srgbClr val="7030A0"/>
                </a:solidFill>
              </a:rPr>
              <a:t>Сенсорне </a:t>
            </a:r>
            <a:r>
              <a:rPr lang="uk-UA" sz="2800" b="1" i="1" dirty="0">
                <a:solidFill>
                  <a:srgbClr val="7030A0"/>
                </a:solidFill>
              </a:rPr>
              <a:t>підсилення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M\Desktop\Новая папка\100MEDIA\IMAG0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0" y="3933056"/>
            <a:ext cx="4274874" cy="275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:\мама фото\IMG_20170210_102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33480"/>
            <a:ext cx="249974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мама фото\IMG_20170210_101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207" y="1025528"/>
            <a:ext cx="4139952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4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\Desktop\Новая папка\LhyyY4wp6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7" r="6687" b="14682"/>
          <a:stretch/>
        </p:blipFill>
        <p:spPr bwMode="auto">
          <a:xfrm>
            <a:off x="899592" y="420082"/>
            <a:ext cx="2804160" cy="384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M\Desktop\Новая папка\XpJL0Q9us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147" y="927304"/>
            <a:ext cx="3780688" cy="283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7143" y="188640"/>
            <a:ext cx="2810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7030A0"/>
                </a:solidFill>
              </a:rPr>
              <a:t>Наочність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074" name="Picture 2" descr="H:\мама фото\IMG_20170210_102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51" y="3762820"/>
            <a:ext cx="3995936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784" y="4803188"/>
            <a:ext cx="281004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 smtClean="0">
                <a:solidFill>
                  <a:srgbClr val="7030A0"/>
                </a:solidFill>
              </a:rPr>
              <a:t>Дидактична гра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  <a:endParaRPr lang="uk-UA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\Desktop\Новая папка\RB0vdshS8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0604"/>
            <a:ext cx="3410734" cy="503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\Desktop\Новая папка\XjayEAFu5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99" y="1425912"/>
            <a:ext cx="3457121" cy="510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764704"/>
            <a:ext cx="369254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7030A0"/>
                </a:solidFill>
              </a:rPr>
              <a:t>Художня література </a:t>
            </a:r>
          </a:p>
        </p:txBody>
      </p:sp>
    </p:spTree>
    <p:extLst>
      <p:ext uri="{BB962C8B-B14F-4D97-AF65-F5344CB8AC3E}">
        <p14:creationId xmlns:p14="http://schemas.microsoft.com/office/powerpoint/2010/main" xmlns="" val="30647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26" y="242646"/>
            <a:ext cx="8496944" cy="63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2817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«Метод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компенсаторності</a:t>
            </a:r>
            <a:r>
              <a:rPr lang="ru-RU" sz="2400" b="1" i="1" dirty="0" smtClean="0">
                <a:solidFill>
                  <a:srgbClr val="7030A0"/>
                </a:solidFill>
              </a:rPr>
              <a:t>» </a:t>
            </a:r>
            <a:r>
              <a:rPr lang="ru-RU" sz="2400" b="1" i="1" dirty="0">
                <a:solidFill>
                  <a:srgbClr val="7030A0"/>
                </a:solidFill>
              </a:rPr>
              <a:t>- </a:t>
            </a:r>
            <a:r>
              <a:rPr lang="ru-RU" sz="2400" b="1" i="1" dirty="0" err="1">
                <a:solidFill>
                  <a:srgbClr val="7030A0"/>
                </a:solidFill>
              </a:rPr>
              <a:t>здатність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організму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підсилювати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рівень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розвитку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психічних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процесів</a:t>
            </a:r>
            <a:r>
              <a:rPr lang="ru-RU" sz="2400" b="1" i="1" dirty="0">
                <a:solidFill>
                  <a:srgbClr val="7030A0"/>
                </a:solidFill>
              </a:rPr>
              <a:t> при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виключенні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одного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792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Самостійно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розроблений</a:t>
            </a:r>
            <a:r>
              <a:rPr lang="ru-RU" b="1" i="1" dirty="0">
                <a:solidFill>
                  <a:srgbClr val="7030A0"/>
                </a:solidFill>
              </a:rPr>
              <a:t> та </a:t>
            </a:r>
            <a:r>
              <a:rPr lang="ru-RU" b="1" i="1" dirty="0" err="1">
                <a:solidFill>
                  <a:srgbClr val="7030A0"/>
                </a:solidFill>
              </a:rPr>
              <a:t>опрацьований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:\IMG_20170209_122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851"/>
          <a:stretch/>
        </p:blipFill>
        <p:spPr bwMode="auto">
          <a:xfrm>
            <a:off x="683568" y="1916833"/>
            <a:ext cx="2854538" cy="295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IMG_20170209_1229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776"/>
          <a:stretch/>
        </p:blipFill>
        <p:spPr bwMode="auto">
          <a:xfrm>
            <a:off x="3923927" y="1992700"/>
            <a:ext cx="2825047" cy="2854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3413649"/>
            <a:ext cx="3888432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bg1"/>
                </a:solidFill>
              </a:rPr>
              <a:t>ЛОГОПЕД          ДИТИНА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416" y="1602034"/>
            <a:ext cx="2448272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БАТЬКИ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1844824"/>
            <a:ext cx="2448272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МУЗИЧНИЙ КЕРІВНИК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5072822"/>
            <a:ext cx="2448272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ВИХОВАТЕЛІ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5049180"/>
            <a:ext cx="2448272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ПРАКТИЧНИЙ ПСИХОЛОГ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 rot="2723297">
            <a:off x="5782123" y="2879850"/>
            <a:ext cx="576064" cy="1016898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 rot="2723297">
            <a:off x="2987824" y="4149504"/>
            <a:ext cx="576064" cy="1016898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8525508">
            <a:off x="3174817" y="2693115"/>
            <a:ext cx="576064" cy="1016898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 rot="8287251">
            <a:off x="5875763" y="4140785"/>
            <a:ext cx="576064" cy="1016898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61719" y="219894"/>
            <a:ext cx="6109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взаємозв'язку логопеда в умовах дошкільного закладу</a:t>
            </a:r>
            <a:endParaRPr lang="uk-UA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11244" y="4061303"/>
            <a:ext cx="357850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4741" y="6388479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шаблони для презентацій  логоп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909"/>
            <a:ext cx="8280920" cy="6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\Desktop\Новая папка\4DXDDDPlU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85728"/>
            <a:ext cx="2661760" cy="354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M\Desktop\Новая папка\VlvCdLmde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2625841" cy="3501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\Desktop\Новая папка\csTch7ry3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3744416" cy="282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M\Desktop\Новая папка\-__nJHy0nd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143248"/>
            <a:ext cx="2682337" cy="332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4309" y="6203813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9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шаблони для презентацій  логоп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31" y="332656"/>
            <a:ext cx="8280920" cy="6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rgbClr val="7030A0"/>
                </a:solidFill>
              </a:rPr>
              <a:t>ВИСНОВОК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7030A0"/>
                </a:solidFill>
              </a:rPr>
              <a:t>Корекція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мовленнєвого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2000" b="1" i="1" dirty="0" smtClean="0">
                <a:solidFill>
                  <a:srgbClr val="7030A0"/>
                </a:solidFill>
              </a:rPr>
              <a:t> та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емоційно-вольової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сфери</a:t>
            </a:r>
            <a:r>
              <a:rPr lang="ru-RU" sz="2000" b="1" i="1" dirty="0" smtClean="0">
                <a:solidFill>
                  <a:srgbClr val="7030A0"/>
                </a:solidFill>
              </a:rPr>
              <a:t> 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спеціальні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навчально-розвивальні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заходи, </a:t>
            </a:r>
            <a:r>
              <a:rPr lang="ru-RU" sz="2000" b="1" i="1" dirty="0" err="1">
                <a:solidFill>
                  <a:srgbClr val="7030A0"/>
                </a:solidFill>
              </a:rPr>
              <a:t>постійна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стимуляція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пізнавальної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діяльності</a:t>
            </a:r>
            <a:r>
              <a:rPr lang="ru-RU" sz="2000" b="1" i="1" dirty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дозволяють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в </a:t>
            </a:r>
            <a:r>
              <a:rPr lang="ru-RU" sz="2000" b="1" i="1" dirty="0" err="1">
                <a:solidFill>
                  <a:srgbClr val="7030A0"/>
                </a:solidFill>
              </a:rPr>
              <a:t>повній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мірі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реалізуватись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потенційним</a:t>
            </a:r>
            <a:r>
              <a:rPr lang="ru-RU" sz="2000" b="1" i="1" dirty="0">
                <a:solidFill>
                  <a:srgbClr val="7030A0"/>
                </a:solidFill>
              </a:rPr>
              <a:t> задаткам </a:t>
            </a:r>
            <a:r>
              <a:rPr lang="ru-RU" sz="2000" b="1" i="1" dirty="0" err="1">
                <a:solidFill>
                  <a:srgbClr val="7030A0"/>
                </a:solidFill>
              </a:rPr>
              <a:t>дітей</a:t>
            </a:r>
            <a:r>
              <a:rPr lang="ru-RU" sz="2000" b="1" i="1" dirty="0">
                <a:solidFill>
                  <a:srgbClr val="7030A0"/>
                </a:solidFill>
              </a:rPr>
              <a:t> з </a:t>
            </a:r>
            <a:r>
              <a:rPr lang="ru-RU" sz="2000" b="1" i="1" dirty="0" err="1">
                <a:solidFill>
                  <a:srgbClr val="7030A0"/>
                </a:solidFill>
              </a:rPr>
              <a:t>вадами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інтелекту</a:t>
            </a:r>
            <a:r>
              <a:rPr lang="ru-RU" sz="2000" b="1" i="1" dirty="0">
                <a:solidFill>
                  <a:srgbClr val="7030A0"/>
                </a:solidFill>
              </a:rPr>
              <a:t>, </a:t>
            </a:r>
            <a:r>
              <a:rPr lang="ru-RU" sz="2000" b="1" i="1" dirty="0" err="1">
                <a:solidFill>
                  <a:srgbClr val="7030A0"/>
                </a:solidFill>
              </a:rPr>
              <a:t>зменшуючи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різницю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між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відхиленням</a:t>
            </a:r>
            <a:r>
              <a:rPr lang="ru-RU" sz="2000" b="1" i="1" dirty="0">
                <a:solidFill>
                  <a:srgbClr val="7030A0"/>
                </a:solidFill>
              </a:rPr>
              <a:t> та нормою </a:t>
            </a:r>
            <a:r>
              <a:rPr lang="ru-RU" sz="2000" b="1" i="1" dirty="0" err="1">
                <a:solidFill>
                  <a:srgbClr val="7030A0"/>
                </a:solidFill>
              </a:rPr>
              <a:t>розвитку</a:t>
            </a:r>
            <a:r>
              <a:rPr lang="ru-RU" sz="2000" b="1" i="1" dirty="0">
                <a:solidFill>
                  <a:srgbClr val="7030A0"/>
                </a:solidFill>
              </a:rPr>
              <a:t>, </a:t>
            </a:r>
            <a:r>
              <a:rPr lang="ru-RU" sz="2000" b="1" i="1" dirty="0" smtClean="0">
                <a:solidFill>
                  <a:srgbClr val="7030A0"/>
                </a:solidFill>
              </a:rPr>
              <a:t>          а </a:t>
            </a:r>
            <a:r>
              <a:rPr lang="ru-RU" sz="2000" b="1" i="1" dirty="0" err="1">
                <a:solidFill>
                  <a:srgbClr val="7030A0"/>
                </a:solidFill>
              </a:rPr>
              <a:t>це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дає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їм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можливість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адаптуватися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в </a:t>
            </a:r>
            <a:r>
              <a:rPr lang="ru-RU" sz="2000" b="1" i="1" dirty="0" err="1">
                <a:solidFill>
                  <a:srgbClr val="7030A0"/>
                </a:solidFill>
              </a:rPr>
              <a:t>суспільстві</a:t>
            </a:r>
            <a:r>
              <a:rPr lang="ru-RU" sz="2000" b="1" i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357166"/>
            <a:ext cx="578647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Матеріали  дослідно-експериментальної роботи  за темою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Інклюзивне навчання дошкільників в контексті дитиноцентризму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базі Тернопільського дошкільного навчального закладу №2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 освіти і науки Тернопільської міської ради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Тепла долоня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1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362325" cy="30003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5286388"/>
            <a:ext cx="60722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Навчально-методичний посібник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Тернопіль  -  2017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902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835696" y="2276872"/>
            <a:ext cx="59039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6000" b="1" i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xmlns="" val="25559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852936"/>
            <a:ext cx="5211688" cy="3227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шаблони для презентацій  логоп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42" y="97993"/>
            <a:ext cx="870643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1409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це щастя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 говорити,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непокірних звуків </a:t>
            </a:r>
          </a:p>
          <a:p>
            <a:pPr algn="ctr"/>
            <a:r>
              <a:rPr lang="uk-UA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створювать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 можливість всім </a:t>
            </a:r>
            <a:endParaRPr 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білім світі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розповісти, що серце </a:t>
            </a:r>
            <a:r>
              <a:rPr lang="uk-UA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8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шаблони для презентацій  логопе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689" y="1124744"/>
            <a:ext cx="61099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теми:</a:t>
            </a:r>
          </a:p>
          <a:p>
            <a:pPr algn="ctr"/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</a:rPr>
              <a:t>п</a:t>
            </a:r>
            <a:r>
              <a:rPr lang="uk-UA" sz="2000" b="1" i="1" dirty="0" smtClean="0">
                <a:solidFill>
                  <a:srgbClr val="7030A0"/>
                </a:solidFill>
              </a:rPr>
              <a:t>раво </a:t>
            </a:r>
            <a:r>
              <a:rPr lang="uk-UA" sz="2000" b="1" i="1" dirty="0">
                <a:solidFill>
                  <a:srgbClr val="7030A0"/>
                </a:solidFill>
              </a:rPr>
              <a:t>дітей з  особливими освітніми потребами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uk-UA" sz="2000" b="1" i="1" dirty="0">
                <a:solidFill>
                  <a:srgbClr val="7030A0"/>
                </a:solidFill>
              </a:rPr>
              <a:t> на якісну </a:t>
            </a:r>
            <a:r>
              <a:rPr lang="uk-UA" sz="2000" b="1" i="1" dirty="0" smtClean="0">
                <a:solidFill>
                  <a:srgbClr val="7030A0"/>
                </a:solidFill>
              </a:rPr>
              <a:t>освіту;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адаптація в соціумі.</a:t>
            </a:r>
          </a:p>
          <a:p>
            <a:pPr marL="342900" indent="-342900">
              <a:lnSpc>
                <a:spcPct val="150000"/>
              </a:lnSpc>
            </a:pPr>
            <a:endParaRPr lang="uk-UA" sz="2000" b="1" i="1" dirty="0" smtClean="0">
              <a:solidFill>
                <a:srgbClr val="7030A0"/>
              </a:solidFill>
            </a:endParaRPr>
          </a:p>
          <a:p>
            <a:pPr marL="285750" indent="-285750"/>
            <a:endPara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6143645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0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шаблони для презентацій  лого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шаблони для презентацій  логопе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8808912" cy="65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764704"/>
            <a:ext cx="62234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відхилень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формуванні словника  дитини:</a:t>
            </a:r>
          </a:p>
          <a:p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ідставання у психічному розвитку;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уповільнення  формувань усіх рівнів пізнавальної    діяльності;</a:t>
            </a:r>
          </a:p>
          <a:p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  емоційно-вольової сфери;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труднощі в засвоєнні читання та письма;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атримка та спотворення  соціалізації.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4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72" y="241562"/>
            <a:ext cx="8808912" cy="65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37" y="692696"/>
            <a:ext cx="62151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уявлення про навколишній світ,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   мовленнєвого спілкування;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нормальних соціальних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 контактів.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i="1" dirty="0" smtClean="0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b="1" i="1" dirty="0" smtClean="0">
                <a:solidFill>
                  <a:srgbClr val="7030A0"/>
                </a:solidFill>
              </a:rPr>
              <a:t>Цільова аудиторія: діти з вадами інтелекту 4-6 років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714356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Мета: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996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6" y="116632"/>
            <a:ext cx="8808912" cy="65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612" y="714356"/>
            <a:ext cx="6215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uk-UA" sz="2400" b="1" i="1" dirty="0" smtClean="0">
                <a:solidFill>
                  <a:srgbClr val="7030A0"/>
                </a:solidFill>
              </a:rPr>
              <a:t>Завдання: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rgbClr val="7030A0"/>
                </a:solidFill>
              </a:rPr>
              <a:t>Збагачувати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словниковий</a:t>
            </a:r>
            <a:r>
              <a:rPr lang="ru-RU" sz="2000" b="1" i="1" dirty="0" smtClean="0">
                <a:solidFill>
                  <a:srgbClr val="7030A0"/>
                </a:solidFill>
              </a:rPr>
              <a:t>  запас;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rgbClr val="7030A0"/>
                </a:solidFill>
              </a:rPr>
              <a:t>Розвивати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уміння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характеризувати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предмети</a:t>
            </a:r>
            <a:r>
              <a:rPr lang="ru-RU" sz="2000" b="1" i="1" dirty="0" smtClean="0">
                <a:solidFill>
                  <a:srgbClr val="7030A0"/>
                </a:solidFill>
              </a:rPr>
              <a:t>  за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істотними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ознаками</a:t>
            </a:r>
            <a:r>
              <a:rPr lang="ru-RU" sz="2000" b="1" i="1" dirty="0" smtClean="0">
                <a:solidFill>
                  <a:srgbClr val="7030A0"/>
                </a:solidFill>
              </a:rPr>
              <a:t> 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rgbClr val="7030A0"/>
                </a:solidFill>
              </a:rPr>
              <a:t>Розширювати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та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уточнювати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активний</a:t>
            </a:r>
            <a:r>
              <a:rPr lang="ru-RU" sz="2000" b="1" i="1" dirty="0" smtClean="0">
                <a:solidFill>
                  <a:srgbClr val="7030A0"/>
                </a:solidFill>
              </a:rPr>
              <a:t> словник;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rgbClr val="7030A0"/>
                </a:solidFill>
              </a:rPr>
              <a:t>Збагачувати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  лексику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дошкільника</a:t>
            </a:r>
            <a:r>
              <a:rPr lang="ru-RU" sz="2000" b="1" i="1" dirty="0" smtClean="0">
                <a:solidFill>
                  <a:srgbClr val="7030A0"/>
                </a:solidFill>
              </a:rPr>
              <a:t>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узагальнювальними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поняттями</a:t>
            </a:r>
            <a:r>
              <a:rPr lang="ru-RU" sz="2000" b="1" i="1" dirty="0" smtClean="0">
                <a:solidFill>
                  <a:srgbClr val="7030A0"/>
                </a:solidFill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rgbClr val="7030A0"/>
                </a:solidFill>
              </a:rPr>
              <a:t>Активізовувати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процеси</a:t>
            </a:r>
            <a:r>
              <a:rPr lang="ru-RU" sz="2000" b="1" i="1" dirty="0" smtClean="0">
                <a:solidFill>
                  <a:srgbClr val="7030A0"/>
                </a:solidFill>
              </a:rPr>
              <a:t>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пошуку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слів</a:t>
            </a:r>
            <a:r>
              <a:rPr lang="ru-RU" sz="2000" b="1" i="1" dirty="0" smtClean="0">
                <a:solidFill>
                  <a:srgbClr val="7030A0"/>
                </a:solidFill>
              </a:rPr>
              <a:t>                   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переведення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їх</a:t>
            </a:r>
            <a:r>
              <a:rPr lang="ru-RU" sz="2000" b="1" i="1" dirty="0" smtClean="0">
                <a:solidFill>
                  <a:srgbClr val="7030A0"/>
                </a:solidFill>
              </a:rPr>
              <a:t> з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пасивного</a:t>
            </a:r>
            <a:r>
              <a:rPr lang="ru-RU" sz="2000" b="1" i="1" dirty="0" smtClean="0">
                <a:solidFill>
                  <a:srgbClr val="7030A0"/>
                </a:solidFill>
              </a:rPr>
              <a:t> в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активний</a:t>
            </a:r>
            <a:r>
              <a:rPr lang="ru-RU" sz="2000" b="1" i="1" dirty="0" smtClean="0">
                <a:solidFill>
                  <a:srgbClr val="7030A0"/>
                </a:solidFill>
              </a:rPr>
              <a:t> словник .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715008" y="614364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65527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 формування  словника 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дітей з вадами інтелекту:</a:t>
            </a:r>
          </a:p>
          <a:p>
            <a:pPr algn="ctr"/>
            <a:endParaRPr lang="uk-UA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мовлення уповільнюється і якісно спотворюється;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еликий розрив між пасивним та активним словниковим запасом;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ловник складається зі слів, що </a:t>
            </a: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конкретне значення, часто трапляються в актах комунікації;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uk-UA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едостатнє розуміння багатозначності слів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143644"/>
            <a:ext cx="238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0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88" y="276969"/>
            <a:ext cx="8808912" cy="65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052736"/>
            <a:ext cx="3927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Методи </a:t>
            </a:r>
            <a:r>
              <a:rPr lang="uk-UA" sz="2400" b="1" i="1" dirty="0" smtClean="0">
                <a:solidFill>
                  <a:srgbClr val="7030A0"/>
                </a:solidFill>
              </a:rPr>
              <a:t>корекції </a:t>
            </a:r>
            <a:r>
              <a:rPr lang="uk-UA" sz="2400" b="1" i="1" dirty="0">
                <a:solidFill>
                  <a:srgbClr val="7030A0"/>
                </a:solidFill>
              </a:rPr>
              <a:t>словника</a:t>
            </a:r>
            <a:r>
              <a:rPr lang="uk-UA" sz="2400" dirty="0"/>
              <a:t>: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4042" y="1844824"/>
            <a:ext cx="50704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>
                <a:solidFill>
                  <a:srgbClr val="7030A0"/>
                </a:solidFill>
              </a:rPr>
              <a:t>Гра </a:t>
            </a:r>
            <a:endParaRPr lang="uk-UA" sz="2000" b="1" i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Наочність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Художня </a:t>
            </a:r>
            <a:r>
              <a:rPr lang="uk-UA" sz="2000" b="1" i="1" dirty="0">
                <a:solidFill>
                  <a:srgbClr val="7030A0"/>
                </a:solidFill>
              </a:rPr>
              <a:t>література </a:t>
            </a:r>
            <a:endParaRPr lang="uk-UA" sz="2000" b="1" i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Пальчикова гімнастика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 Моделювання абстрактності 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rgbClr val="7030A0"/>
                </a:solidFill>
              </a:rPr>
              <a:t>      «Від простого до складного»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7030A0"/>
                </a:solidFill>
              </a:rPr>
              <a:t>Сенсорне підсилення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0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\Desktop\Новая папка\13GiFelnf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143380"/>
            <a:ext cx="3899925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M\Desktop\Новая папка\U5EIp2nxIg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995936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84" y="2967335"/>
            <a:ext cx="509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 smtClean="0">
                <a:solidFill>
                  <a:srgbClr val="7030A0"/>
                </a:solidFill>
              </a:rPr>
              <a:t>“ Від простого до складного ”                             “ Від конкретного до абстрактного ” </a:t>
            </a:r>
            <a:endParaRPr lang="uk-UA" sz="2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6021288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Бойчук Л.І. ТДНЗ №2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H:\IMG_20170209_124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8604"/>
            <a:ext cx="3604390" cy="232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M\Desktop\Новая папка\J38njnBER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1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469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</dc:creator>
  <cp:lastModifiedBy>Вихователь</cp:lastModifiedBy>
  <cp:revision>44</cp:revision>
  <dcterms:created xsi:type="dcterms:W3CDTF">2017-02-06T18:35:19Z</dcterms:created>
  <dcterms:modified xsi:type="dcterms:W3CDTF">2017-02-13T12:27:30Z</dcterms:modified>
</cp:coreProperties>
</file>