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6" r:id="rId2"/>
    <p:sldId id="259" r:id="rId3"/>
    <p:sldId id="260" r:id="rId4"/>
    <p:sldId id="261" r:id="rId5"/>
    <p:sldId id="270" r:id="rId6"/>
    <p:sldId id="268" r:id="rId7"/>
    <p:sldId id="26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  <p:sldId id="282" r:id="rId17"/>
    <p:sldId id="283" r:id="rId18"/>
    <p:sldId id="284" r:id="rId19"/>
    <p:sldId id="263" r:id="rId20"/>
    <p:sldId id="264" r:id="rId21"/>
    <p:sldId id="265" r:id="rId22"/>
    <p:sldId id="266" r:id="rId23"/>
    <p:sldId id="267" r:id="rId24"/>
    <p:sldId id="271" r:id="rId25"/>
    <p:sldId id="272" r:id="rId26"/>
    <p:sldId id="269" r:id="rId27"/>
    <p:sldId id="285" r:id="rId28"/>
  </p:sldIdLst>
  <p:sldSz cx="9144000" cy="6858000" type="screen4x3"/>
  <p:notesSz cx="6858000" cy="9144000"/>
  <p:embeddedFontLst>
    <p:embeddedFont>
      <p:font typeface="AmbassadoreType" pitchFamily="2" charset="0"/>
      <p:regular r:id="rId29"/>
      <p:italic r:id="rId30"/>
    </p:embeddedFont>
    <p:embeddedFont>
      <p:font typeface="Bookman Old Style" panose="02050604050505020204" pitchFamily="18" charset="0"/>
      <p:regular r:id="rId31"/>
      <p:bold r:id="rId32"/>
      <p:italic r:id="rId33"/>
      <p:boldItalic r:id="rId34"/>
    </p:embeddedFon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Uk_Bruskovaya" panose="02070404040404040404" pitchFamily="18" charset="0"/>
      <p:bold r:id="rId43"/>
    </p:embeddedFont>
    <p:embeddedFont>
      <p:font typeface="Lobster" panose="02000506000000020003" pitchFamily="2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6600"/>
    <a:srgbClr val="003300"/>
    <a:srgbClr val="FFFFFF"/>
    <a:srgbClr val="FF9900"/>
    <a:srgbClr val="A50021"/>
    <a:srgbClr val="2F78BD"/>
    <a:srgbClr val="77B5E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7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71612862108031E-2"/>
          <c:y val="0.17492939003083266"/>
          <c:w val="0.80414794522956357"/>
          <c:h val="0.63886981537215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7 клас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DC0-4792-9264-3612AB5A1F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DC0-4792-9264-3612AB5A1F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DC0-4792-9264-3612AB5A1F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DC0-4792-9264-3612AB5A1F3F}"/>
              </c:ext>
            </c:extLst>
          </c:dPt>
          <c:cat>
            <c:strRef>
              <c:f>Лист1!$A$2:$A$5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14-4978-983F-290D01A21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933830227470262E-2"/>
          <c:y val="0.79284680492973547"/>
          <c:w val="0.87068830057150515"/>
          <c:h val="0.178229772677842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 smtClean="0"/>
              <a:t>8 </a:t>
            </a:r>
            <a:r>
              <a:rPr lang="uk-UA" dirty="0"/>
              <a:t>клас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361627289839166E-2"/>
          <c:y val="0.19903242157718529"/>
          <c:w val="0.82582333023603438"/>
          <c:h val="0.656016369756310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7 клас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1D-4369-8055-7E16F67A4D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1D-4369-8055-7E16F67A4D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1D-4369-8055-7E16F67A4D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1D-4369-8055-7E16F67A4D72}"/>
              </c:ext>
            </c:extLst>
          </c:dPt>
          <c:cat>
            <c:strRef>
              <c:f>Лист1!$A$2:$A$5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14-4978-983F-290D01A21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 smtClean="0"/>
              <a:t>9 </a:t>
            </a:r>
            <a:r>
              <a:rPr lang="uk-UA" dirty="0"/>
              <a:t>клас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361627289839166E-2"/>
          <c:y val="0.19903242157718529"/>
          <c:w val="0.87392410112378072"/>
          <c:h val="0.69189591781487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9 клас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1D-4369-8055-7E16F67A4D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1D-4369-8055-7E16F67A4D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1D-4369-8055-7E16F67A4D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1D-4369-8055-7E16F67A4D72}"/>
              </c:ext>
            </c:extLst>
          </c:dPt>
          <c:cat>
            <c:strRef>
              <c:f>Лист1!$A$2:$A$5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14-4978-983F-290D01A21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361627289839166E-2"/>
          <c:y val="0.19903242157718529"/>
          <c:w val="0.87392410112378072"/>
          <c:h val="0.69189591781487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 клас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54-495B-8A92-69E1ED88DF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B54-495B-8A92-69E1ED88DF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B54-495B-8A92-69E1ED88DF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B54-495B-8A92-69E1ED88DF5A}"/>
              </c:ext>
            </c:extLst>
          </c:dPt>
          <c:cat>
            <c:strRef>
              <c:f>Лист1!$A$2:$A$5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10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14-4978-983F-290D01A21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361627289839166E-2"/>
          <c:y val="0.19903242157718529"/>
          <c:w val="0.87392410112378072"/>
          <c:h val="0.69189591781487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11 клас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54-495B-8A92-69E1ED88DF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B54-495B-8A92-69E1ED88DF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B54-495B-8A92-69E1ED88DF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B54-495B-8A92-69E1ED88DF5A}"/>
              </c:ext>
            </c:extLst>
          </c:dPt>
          <c:cat>
            <c:strRef>
              <c:f>Лист1!$A$2:$A$5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7</c:v>
                </c:pt>
                <c:pt idx="2">
                  <c:v>13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14-4978-983F-290D01A21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59868-1AFC-4655-9F5D-698D2E9F136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3C2FAD-7A9E-494C-BFB3-CDE3DA352655}">
      <dgm:prSet phldrT="[Текст]" custT="1"/>
      <dgm:spPr/>
      <dgm:t>
        <a:bodyPr/>
        <a:lstStyle/>
        <a:p>
          <a:r>
            <a:rPr lang="uk-UA" sz="2400" dirty="0" smtClean="0">
              <a:latin typeface="Uk_Bruskovaya" panose="02070404040404040404" pitchFamily="18" charset="0"/>
            </a:rPr>
            <a:t>Розвиток пізнавальних умінь і навичок учнів</a:t>
          </a:r>
          <a:endParaRPr lang="ru-RU" sz="2400" dirty="0">
            <a:latin typeface="Uk_Bruskovaya" panose="02070404040404040404" pitchFamily="18" charset="0"/>
          </a:endParaRPr>
        </a:p>
      </dgm:t>
    </dgm:pt>
    <dgm:pt modelId="{B3DB7FA3-5883-4A3A-BFBA-37D7DDC6982F}" type="parTrans" cxnId="{E16F1054-D170-4D33-8F20-F254379D80C9}">
      <dgm:prSet/>
      <dgm:spPr/>
      <dgm:t>
        <a:bodyPr/>
        <a:lstStyle/>
        <a:p>
          <a:endParaRPr lang="ru-RU" sz="4000">
            <a:latin typeface="Uk_Bruskovaya" panose="02070404040404040404" pitchFamily="18" charset="0"/>
          </a:endParaRPr>
        </a:p>
      </dgm:t>
    </dgm:pt>
    <dgm:pt modelId="{4FC28890-D2BE-47A3-827D-73CF17CC3E56}" type="sibTrans" cxnId="{E16F1054-D170-4D33-8F20-F254379D80C9}">
      <dgm:prSet custT="1"/>
      <dgm:spPr/>
      <dgm:t>
        <a:bodyPr/>
        <a:lstStyle/>
        <a:p>
          <a:endParaRPr lang="ru-RU" sz="1600">
            <a:latin typeface="Uk_Bruskovaya" panose="02070404040404040404" pitchFamily="18" charset="0"/>
          </a:endParaRPr>
        </a:p>
      </dgm:t>
    </dgm:pt>
    <dgm:pt modelId="{C33D44F0-B96C-49B5-9796-7910BD3A5FCC}">
      <dgm:prSet phldrT="[Текст]" custT="1"/>
      <dgm:spPr/>
      <dgm:t>
        <a:bodyPr/>
        <a:lstStyle/>
        <a:p>
          <a:r>
            <a:rPr lang="ru-RU" sz="2400" dirty="0" err="1" smtClean="0">
              <a:latin typeface="Uk_Bruskovaya" panose="02070404040404040404" pitchFamily="18" charset="0"/>
            </a:rPr>
            <a:t>Уміння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орієнтуватися</a:t>
          </a:r>
          <a:r>
            <a:rPr lang="ru-RU" sz="2400" dirty="0" smtClean="0">
              <a:latin typeface="Uk_Bruskovaya" panose="02070404040404040404" pitchFamily="18" charset="0"/>
            </a:rPr>
            <a:t> в </a:t>
          </a:r>
          <a:r>
            <a:rPr lang="ru-RU" sz="2400" dirty="0" err="1" smtClean="0">
              <a:latin typeface="Uk_Bruskovaya" panose="02070404040404040404" pitchFamily="18" charset="0"/>
            </a:rPr>
            <a:t>інформаційному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просторі</a:t>
          </a:r>
          <a:endParaRPr lang="ru-RU" sz="2400" dirty="0">
            <a:latin typeface="Uk_Bruskovaya" panose="02070404040404040404" pitchFamily="18" charset="0"/>
          </a:endParaRPr>
        </a:p>
      </dgm:t>
    </dgm:pt>
    <dgm:pt modelId="{BB008900-C8B7-4518-9FE4-39816D6827FA}" type="parTrans" cxnId="{6F65EFBE-3FED-4FAD-9133-8D5E8AE1B3CE}">
      <dgm:prSet/>
      <dgm:spPr/>
      <dgm:t>
        <a:bodyPr/>
        <a:lstStyle/>
        <a:p>
          <a:endParaRPr lang="ru-RU" sz="4000">
            <a:latin typeface="Uk_Bruskovaya" panose="02070404040404040404" pitchFamily="18" charset="0"/>
          </a:endParaRPr>
        </a:p>
      </dgm:t>
    </dgm:pt>
    <dgm:pt modelId="{786EE552-2382-4872-9C62-BA871F22F2F6}" type="sibTrans" cxnId="{6F65EFBE-3FED-4FAD-9133-8D5E8AE1B3CE}">
      <dgm:prSet custT="1"/>
      <dgm:spPr/>
      <dgm:t>
        <a:bodyPr/>
        <a:lstStyle/>
        <a:p>
          <a:endParaRPr lang="ru-RU" sz="1600">
            <a:latin typeface="Uk_Bruskovaya" panose="02070404040404040404" pitchFamily="18" charset="0"/>
          </a:endParaRPr>
        </a:p>
      </dgm:t>
    </dgm:pt>
    <dgm:pt modelId="{01F7A688-5B3F-4251-9281-7E3DC3BFC02F}">
      <dgm:prSet phldrT="[Текст]" custT="1"/>
      <dgm:spPr/>
      <dgm:t>
        <a:bodyPr/>
        <a:lstStyle/>
        <a:p>
          <a:r>
            <a:rPr lang="ru-RU" sz="2400" dirty="0" err="1" smtClean="0">
              <a:latin typeface="Uk_Bruskovaya" panose="02070404040404040404" pitchFamily="18" charset="0"/>
            </a:rPr>
            <a:t>Уміння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самостійно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конструювати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свої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знання</a:t>
          </a:r>
          <a:endParaRPr lang="ru-RU" sz="2400" dirty="0">
            <a:latin typeface="Uk_Bruskovaya" panose="02070404040404040404" pitchFamily="18" charset="0"/>
          </a:endParaRPr>
        </a:p>
      </dgm:t>
    </dgm:pt>
    <dgm:pt modelId="{30FD5033-58EC-42BE-94A4-120AF8AEA724}" type="parTrans" cxnId="{1CD2727F-F68E-404E-9110-A48A013BB6FD}">
      <dgm:prSet/>
      <dgm:spPr/>
      <dgm:t>
        <a:bodyPr/>
        <a:lstStyle/>
        <a:p>
          <a:endParaRPr lang="ru-RU" sz="4000">
            <a:latin typeface="Uk_Bruskovaya" panose="02070404040404040404" pitchFamily="18" charset="0"/>
          </a:endParaRPr>
        </a:p>
      </dgm:t>
    </dgm:pt>
    <dgm:pt modelId="{16584EF8-BDCD-473E-91E5-595C34202AB3}" type="sibTrans" cxnId="{1CD2727F-F68E-404E-9110-A48A013BB6FD}">
      <dgm:prSet custT="1"/>
      <dgm:spPr/>
      <dgm:t>
        <a:bodyPr/>
        <a:lstStyle/>
        <a:p>
          <a:endParaRPr lang="ru-RU" sz="1600">
            <a:latin typeface="Uk_Bruskovaya" panose="02070404040404040404" pitchFamily="18" charset="0"/>
          </a:endParaRPr>
        </a:p>
      </dgm:t>
    </dgm:pt>
    <dgm:pt modelId="{16AE382F-E5FC-4D0C-AB74-1E37EF3E4F2C}">
      <dgm:prSet phldrT="[Текст]" custT="1"/>
      <dgm:spPr/>
      <dgm:t>
        <a:bodyPr/>
        <a:lstStyle/>
        <a:p>
          <a:r>
            <a:rPr lang="ru-RU" sz="2400" dirty="0" err="1" smtClean="0">
              <a:latin typeface="Uk_Bruskovaya" panose="02070404040404040404" pitchFamily="18" charset="0"/>
            </a:rPr>
            <a:t>Уміння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інтегрувати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свої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знання</a:t>
          </a:r>
          <a:r>
            <a:rPr lang="ru-RU" sz="2400" dirty="0" smtClean="0">
              <a:latin typeface="Uk_Bruskovaya" panose="02070404040404040404" pitchFamily="18" charset="0"/>
            </a:rPr>
            <a:t> з </a:t>
          </a:r>
          <a:r>
            <a:rPr lang="ru-RU" sz="2400" dirty="0" err="1" smtClean="0">
              <a:latin typeface="Uk_Bruskovaya" panose="02070404040404040404" pitchFamily="18" charset="0"/>
            </a:rPr>
            <a:t>різних</a:t>
          </a:r>
          <a:r>
            <a:rPr lang="ru-RU" sz="2400" dirty="0" smtClean="0">
              <a:latin typeface="Uk_Bruskovaya" panose="02070404040404040404" pitchFamily="18" charset="0"/>
            </a:rPr>
            <a:t> </a:t>
          </a:r>
          <a:r>
            <a:rPr lang="ru-RU" sz="2400" dirty="0" err="1" smtClean="0">
              <a:latin typeface="Uk_Bruskovaya" panose="02070404040404040404" pitchFamily="18" charset="0"/>
            </a:rPr>
            <a:t>галузей</a:t>
          </a:r>
          <a:r>
            <a:rPr lang="ru-RU" sz="2400" dirty="0" smtClean="0">
              <a:latin typeface="Uk_Bruskovaya" panose="02070404040404040404" pitchFamily="18" charset="0"/>
            </a:rPr>
            <a:t> науки</a:t>
          </a:r>
          <a:endParaRPr lang="ru-RU" sz="2400" dirty="0">
            <a:latin typeface="Uk_Bruskovaya" panose="02070404040404040404" pitchFamily="18" charset="0"/>
          </a:endParaRPr>
        </a:p>
      </dgm:t>
    </dgm:pt>
    <dgm:pt modelId="{C8B1725F-90AE-461D-95E0-35D8FE63FED9}" type="parTrans" cxnId="{EFFEE352-FF8B-4AE0-8EFA-EF441BECC093}">
      <dgm:prSet/>
      <dgm:spPr/>
      <dgm:t>
        <a:bodyPr/>
        <a:lstStyle/>
        <a:p>
          <a:endParaRPr lang="ru-RU" sz="4000">
            <a:latin typeface="Uk_Bruskovaya" panose="02070404040404040404" pitchFamily="18" charset="0"/>
          </a:endParaRPr>
        </a:p>
      </dgm:t>
    </dgm:pt>
    <dgm:pt modelId="{86E5DC53-9A72-4177-AB6B-BF218C8A3BAA}" type="sibTrans" cxnId="{EFFEE352-FF8B-4AE0-8EFA-EF441BECC093}">
      <dgm:prSet custT="1"/>
      <dgm:spPr/>
      <dgm:t>
        <a:bodyPr/>
        <a:lstStyle/>
        <a:p>
          <a:endParaRPr lang="ru-RU" sz="1600">
            <a:latin typeface="Uk_Bruskovaya" panose="02070404040404040404" pitchFamily="18" charset="0"/>
          </a:endParaRPr>
        </a:p>
      </dgm:t>
    </dgm:pt>
    <dgm:pt modelId="{7E8AF31F-183B-4A88-A81F-1D0819D28405}">
      <dgm:prSet phldrT="[Текст]" custT="1"/>
      <dgm:spPr/>
      <dgm:t>
        <a:bodyPr/>
        <a:lstStyle/>
        <a:p>
          <a:r>
            <a:rPr lang="ru-RU" sz="2400" dirty="0" err="1" smtClean="0">
              <a:latin typeface="Uk_Bruskovaya" panose="02070404040404040404" pitchFamily="18" charset="0"/>
            </a:rPr>
            <a:t>Уміння</a:t>
          </a:r>
          <a:r>
            <a:rPr lang="ru-RU" sz="2400" dirty="0" smtClean="0">
              <a:latin typeface="Uk_Bruskovaya" panose="02070404040404040404" pitchFamily="18" charset="0"/>
            </a:rPr>
            <a:t> критично </a:t>
          </a:r>
          <a:r>
            <a:rPr lang="ru-RU" sz="2400" dirty="0" err="1" smtClean="0">
              <a:latin typeface="Uk_Bruskovaya" panose="02070404040404040404" pitchFamily="18" charset="0"/>
            </a:rPr>
            <a:t>мислити</a:t>
          </a:r>
          <a:endParaRPr lang="ru-RU" sz="2400" dirty="0">
            <a:latin typeface="Uk_Bruskovaya" panose="02070404040404040404" pitchFamily="18" charset="0"/>
          </a:endParaRPr>
        </a:p>
      </dgm:t>
    </dgm:pt>
    <dgm:pt modelId="{2E1897D6-6E6C-417D-B374-B72B03952818}" type="parTrans" cxnId="{6496B81A-B4AB-43FA-8B03-E799EB5977BD}">
      <dgm:prSet/>
      <dgm:spPr/>
      <dgm:t>
        <a:bodyPr/>
        <a:lstStyle/>
        <a:p>
          <a:endParaRPr lang="ru-RU" sz="4000">
            <a:latin typeface="Uk_Bruskovaya" panose="02070404040404040404" pitchFamily="18" charset="0"/>
          </a:endParaRPr>
        </a:p>
      </dgm:t>
    </dgm:pt>
    <dgm:pt modelId="{BC0D5A07-3273-43DA-B7F5-CA65FC7F6ABE}" type="sibTrans" cxnId="{6496B81A-B4AB-43FA-8B03-E799EB5977BD}">
      <dgm:prSet custT="1"/>
      <dgm:spPr/>
      <dgm:t>
        <a:bodyPr/>
        <a:lstStyle/>
        <a:p>
          <a:endParaRPr lang="ru-RU" sz="1600">
            <a:latin typeface="Uk_Bruskovaya" panose="02070404040404040404" pitchFamily="18" charset="0"/>
          </a:endParaRPr>
        </a:p>
      </dgm:t>
    </dgm:pt>
    <dgm:pt modelId="{F50DF67E-1DD5-4407-8C48-613A4012DC20}" type="pres">
      <dgm:prSet presAssocID="{24559868-1AFC-4655-9F5D-698D2E9F136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F3951-3E5D-465D-821A-653DF0AA706C}" type="pres">
      <dgm:prSet presAssocID="{413C2FAD-7A9E-494C-BFB3-CDE3DA352655}" presName="node" presStyleLbl="node1" presStyleIdx="0" presStyleCnt="5" custScaleX="194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B98D4-491F-4929-9BA8-BD68342B0F43}" type="pres">
      <dgm:prSet presAssocID="{4FC28890-D2BE-47A3-827D-73CF17CC3E56}" presName="sibTrans" presStyleLbl="sibTrans2D1" presStyleIdx="0" presStyleCnt="5"/>
      <dgm:spPr/>
      <dgm:t>
        <a:bodyPr/>
        <a:lstStyle/>
        <a:p>
          <a:endParaRPr lang="ru-RU"/>
        </a:p>
      </dgm:t>
    </dgm:pt>
    <dgm:pt modelId="{A7E05B33-2D2C-4E77-81B9-5E3C996C8B7B}" type="pres">
      <dgm:prSet presAssocID="{4FC28890-D2BE-47A3-827D-73CF17CC3E5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39D42AF3-0338-4CE7-8D77-AE5ECF463CE7}" type="pres">
      <dgm:prSet presAssocID="{C33D44F0-B96C-49B5-9796-7910BD3A5FCC}" presName="node" presStyleLbl="node1" presStyleIdx="1" presStyleCnt="5" custScaleX="181022" custScaleY="118327" custRadScaleRad="152146" custRadScaleInc="18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66F09-DAA2-4FB5-A514-6E392698C22D}" type="pres">
      <dgm:prSet presAssocID="{786EE552-2382-4872-9C62-BA871F22F2F6}" presName="sibTrans" presStyleLbl="sibTrans2D1" presStyleIdx="1" presStyleCnt="5"/>
      <dgm:spPr/>
      <dgm:t>
        <a:bodyPr/>
        <a:lstStyle/>
        <a:p>
          <a:endParaRPr lang="ru-RU"/>
        </a:p>
      </dgm:t>
    </dgm:pt>
    <dgm:pt modelId="{9FFF7151-BD90-4516-AB0B-7F6A4D565DC1}" type="pres">
      <dgm:prSet presAssocID="{786EE552-2382-4872-9C62-BA871F22F2F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777BFD65-CF7A-47A7-B38E-AD88D7681F15}" type="pres">
      <dgm:prSet presAssocID="{01F7A688-5B3F-4251-9281-7E3DC3BFC02F}" presName="node" presStyleLbl="node1" presStyleIdx="2" presStyleCnt="5" custScaleX="168189" custScaleY="109021" custRadScaleRad="120717" custRadScaleInc="-34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9C1D14-B9A3-4D98-BC71-87A002FACA2A}" type="pres">
      <dgm:prSet presAssocID="{16584EF8-BDCD-473E-91E5-595C34202AB3}" presName="sibTrans" presStyleLbl="sibTrans2D1" presStyleIdx="2" presStyleCnt="5"/>
      <dgm:spPr/>
      <dgm:t>
        <a:bodyPr/>
        <a:lstStyle/>
        <a:p>
          <a:endParaRPr lang="ru-RU"/>
        </a:p>
      </dgm:t>
    </dgm:pt>
    <dgm:pt modelId="{4E91695B-B636-4164-B46A-545C355C1608}" type="pres">
      <dgm:prSet presAssocID="{16584EF8-BDCD-473E-91E5-595C34202AB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ADCF9061-FD95-4A17-BEA2-B93C3B02C366}" type="pres">
      <dgm:prSet presAssocID="{16AE382F-E5FC-4D0C-AB74-1E37EF3E4F2C}" presName="node" presStyleLbl="node1" presStyleIdx="3" presStyleCnt="5" custScaleX="185201" custScaleY="111984" custRadScaleRad="103842" custRadScaleInc="9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60183-94EF-4891-80A7-C0248042E876}" type="pres">
      <dgm:prSet presAssocID="{86E5DC53-9A72-4177-AB6B-BF218C8A3BAA}" presName="sibTrans" presStyleLbl="sibTrans2D1" presStyleIdx="3" presStyleCnt="5"/>
      <dgm:spPr/>
      <dgm:t>
        <a:bodyPr/>
        <a:lstStyle/>
        <a:p>
          <a:endParaRPr lang="ru-RU"/>
        </a:p>
      </dgm:t>
    </dgm:pt>
    <dgm:pt modelId="{27B478B0-44EC-46DF-8F3D-C17171D8AAD4}" type="pres">
      <dgm:prSet presAssocID="{86E5DC53-9A72-4177-AB6B-BF218C8A3BA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1ABAD9B-6405-41B0-A82E-B4F469769F98}" type="pres">
      <dgm:prSet presAssocID="{7E8AF31F-183B-4A88-A81F-1D0819D28405}" presName="node" presStyleLbl="node1" presStyleIdx="4" presStyleCnt="5" custScaleX="123796" custRadScaleRad="141273" custRadScaleInc="-19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3E4F3-6AAB-4434-85B8-35F05551FCA9}" type="pres">
      <dgm:prSet presAssocID="{BC0D5A07-3273-43DA-B7F5-CA65FC7F6ABE}" presName="sibTrans" presStyleLbl="sibTrans2D1" presStyleIdx="4" presStyleCnt="5"/>
      <dgm:spPr/>
      <dgm:t>
        <a:bodyPr/>
        <a:lstStyle/>
        <a:p>
          <a:endParaRPr lang="ru-RU"/>
        </a:p>
      </dgm:t>
    </dgm:pt>
    <dgm:pt modelId="{A3120E59-6E31-4FD1-858C-439CEB84E1AD}" type="pres">
      <dgm:prSet presAssocID="{BC0D5A07-3273-43DA-B7F5-CA65FC7F6AB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9A7C2F0D-9B26-4100-AC8D-266852C7C94B}" type="presOf" srcId="{24559868-1AFC-4655-9F5D-698D2E9F1365}" destId="{F50DF67E-1DD5-4407-8C48-613A4012DC20}" srcOrd="0" destOrd="0" presId="urn:microsoft.com/office/officeart/2005/8/layout/cycle2"/>
    <dgm:cxn modelId="{455438C8-B28C-4D6F-8DA3-AFD8EEADFC87}" type="presOf" srcId="{16584EF8-BDCD-473E-91E5-595C34202AB3}" destId="{019C1D14-B9A3-4D98-BC71-87A002FACA2A}" srcOrd="0" destOrd="0" presId="urn:microsoft.com/office/officeart/2005/8/layout/cycle2"/>
    <dgm:cxn modelId="{6F65EFBE-3FED-4FAD-9133-8D5E8AE1B3CE}" srcId="{24559868-1AFC-4655-9F5D-698D2E9F1365}" destId="{C33D44F0-B96C-49B5-9796-7910BD3A5FCC}" srcOrd="1" destOrd="0" parTransId="{BB008900-C8B7-4518-9FE4-39816D6827FA}" sibTransId="{786EE552-2382-4872-9C62-BA871F22F2F6}"/>
    <dgm:cxn modelId="{F2B6008D-8E4D-4FA8-97E9-1FC57B8F6B63}" type="presOf" srcId="{16584EF8-BDCD-473E-91E5-595C34202AB3}" destId="{4E91695B-B636-4164-B46A-545C355C1608}" srcOrd="1" destOrd="0" presId="urn:microsoft.com/office/officeart/2005/8/layout/cycle2"/>
    <dgm:cxn modelId="{C73E39B3-68DE-49B9-B741-91A5533977FA}" type="presOf" srcId="{BC0D5A07-3273-43DA-B7F5-CA65FC7F6ABE}" destId="{4303E4F3-6AAB-4434-85B8-35F05551FCA9}" srcOrd="0" destOrd="0" presId="urn:microsoft.com/office/officeart/2005/8/layout/cycle2"/>
    <dgm:cxn modelId="{83DD25FB-769B-479C-AFC6-DCC3CEF76296}" type="presOf" srcId="{4FC28890-D2BE-47A3-827D-73CF17CC3E56}" destId="{A7E05B33-2D2C-4E77-81B9-5E3C996C8B7B}" srcOrd="1" destOrd="0" presId="urn:microsoft.com/office/officeart/2005/8/layout/cycle2"/>
    <dgm:cxn modelId="{62D51098-7004-49E3-8FAF-07A96CBBFA2F}" type="presOf" srcId="{C33D44F0-B96C-49B5-9796-7910BD3A5FCC}" destId="{39D42AF3-0338-4CE7-8D77-AE5ECF463CE7}" srcOrd="0" destOrd="0" presId="urn:microsoft.com/office/officeart/2005/8/layout/cycle2"/>
    <dgm:cxn modelId="{6496B81A-B4AB-43FA-8B03-E799EB5977BD}" srcId="{24559868-1AFC-4655-9F5D-698D2E9F1365}" destId="{7E8AF31F-183B-4A88-A81F-1D0819D28405}" srcOrd="4" destOrd="0" parTransId="{2E1897D6-6E6C-417D-B374-B72B03952818}" sibTransId="{BC0D5A07-3273-43DA-B7F5-CA65FC7F6ABE}"/>
    <dgm:cxn modelId="{D2D7BFEA-C3B2-4D27-B8B0-713D1BD8CE71}" type="presOf" srcId="{4FC28890-D2BE-47A3-827D-73CF17CC3E56}" destId="{C15B98D4-491F-4929-9BA8-BD68342B0F43}" srcOrd="0" destOrd="0" presId="urn:microsoft.com/office/officeart/2005/8/layout/cycle2"/>
    <dgm:cxn modelId="{EFFEE352-FF8B-4AE0-8EFA-EF441BECC093}" srcId="{24559868-1AFC-4655-9F5D-698D2E9F1365}" destId="{16AE382F-E5FC-4D0C-AB74-1E37EF3E4F2C}" srcOrd="3" destOrd="0" parTransId="{C8B1725F-90AE-461D-95E0-35D8FE63FED9}" sibTransId="{86E5DC53-9A72-4177-AB6B-BF218C8A3BAA}"/>
    <dgm:cxn modelId="{C9A3F9E9-573E-4164-93E2-3CF6D21F4786}" type="presOf" srcId="{BC0D5A07-3273-43DA-B7F5-CA65FC7F6ABE}" destId="{A3120E59-6E31-4FD1-858C-439CEB84E1AD}" srcOrd="1" destOrd="0" presId="urn:microsoft.com/office/officeart/2005/8/layout/cycle2"/>
    <dgm:cxn modelId="{75B2C85B-046B-4A4A-BEE9-A68FB2CB56C4}" type="presOf" srcId="{786EE552-2382-4872-9C62-BA871F22F2F6}" destId="{9FFF7151-BD90-4516-AB0B-7F6A4D565DC1}" srcOrd="1" destOrd="0" presId="urn:microsoft.com/office/officeart/2005/8/layout/cycle2"/>
    <dgm:cxn modelId="{E16F1054-D170-4D33-8F20-F254379D80C9}" srcId="{24559868-1AFC-4655-9F5D-698D2E9F1365}" destId="{413C2FAD-7A9E-494C-BFB3-CDE3DA352655}" srcOrd="0" destOrd="0" parTransId="{B3DB7FA3-5883-4A3A-BFBA-37D7DDC6982F}" sibTransId="{4FC28890-D2BE-47A3-827D-73CF17CC3E56}"/>
    <dgm:cxn modelId="{9B030FFF-593A-4DF7-BE25-E0716E3847B3}" type="presOf" srcId="{786EE552-2382-4872-9C62-BA871F22F2F6}" destId="{C3066F09-DAA2-4FB5-A514-6E392698C22D}" srcOrd="0" destOrd="0" presId="urn:microsoft.com/office/officeart/2005/8/layout/cycle2"/>
    <dgm:cxn modelId="{DBC363D3-1046-4146-8A78-988C9754D5C1}" type="presOf" srcId="{86E5DC53-9A72-4177-AB6B-BF218C8A3BAA}" destId="{27B478B0-44EC-46DF-8F3D-C17171D8AAD4}" srcOrd="1" destOrd="0" presId="urn:microsoft.com/office/officeart/2005/8/layout/cycle2"/>
    <dgm:cxn modelId="{FD048824-08ED-448B-A8E6-FB1020BA0FA0}" type="presOf" srcId="{7E8AF31F-183B-4A88-A81F-1D0819D28405}" destId="{F1ABAD9B-6405-41B0-A82E-B4F469769F98}" srcOrd="0" destOrd="0" presId="urn:microsoft.com/office/officeart/2005/8/layout/cycle2"/>
    <dgm:cxn modelId="{CFCBEA65-F8E4-49E8-8468-13BE2F104159}" type="presOf" srcId="{16AE382F-E5FC-4D0C-AB74-1E37EF3E4F2C}" destId="{ADCF9061-FD95-4A17-BEA2-B93C3B02C366}" srcOrd="0" destOrd="0" presId="urn:microsoft.com/office/officeart/2005/8/layout/cycle2"/>
    <dgm:cxn modelId="{686CDB90-ED8E-4351-9ECF-4F43825808D5}" type="presOf" srcId="{86E5DC53-9A72-4177-AB6B-BF218C8A3BAA}" destId="{69460183-94EF-4891-80A7-C0248042E876}" srcOrd="0" destOrd="0" presId="urn:microsoft.com/office/officeart/2005/8/layout/cycle2"/>
    <dgm:cxn modelId="{BE91C4D2-4F0C-442B-8DBE-79566DA6FE01}" type="presOf" srcId="{413C2FAD-7A9E-494C-BFB3-CDE3DA352655}" destId="{D44F3951-3E5D-465D-821A-653DF0AA706C}" srcOrd="0" destOrd="0" presId="urn:microsoft.com/office/officeart/2005/8/layout/cycle2"/>
    <dgm:cxn modelId="{931FB726-192D-4E28-B52A-4788C1C396F4}" type="presOf" srcId="{01F7A688-5B3F-4251-9281-7E3DC3BFC02F}" destId="{777BFD65-CF7A-47A7-B38E-AD88D7681F15}" srcOrd="0" destOrd="0" presId="urn:microsoft.com/office/officeart/2005/8/layout/cycle2"/>
    <dgm:cxn modelId="{1CD2727F-F68E-404E-9110-A48A013BB6FD}" srcId="{24559868-1AFC-4655-9F5D-698D2E9F1365}" destId="{01F7A688-5B3F-4251-9281-7E3DC3BFC02F}" srcOrd="2" destOrd="0" parTransId="{30FD5033-58EC-42BE-94A4-120AF8AEA724}" sibTransId="{16584EF8-BDCD-473E-91E5-595C34202AB3}"/>
    <dgm:cxn modelId="{53DC4F1F-6B2D-4DC1-915C-570DDF4BE356}" type="presParOf" srcId="{F50DF67E-1DD5-4407-8C48-613A4012DC20}" destId="{D44F3951-3E5D-465D-821A-653DF0AA706C}" srcOrd="0" destOrd="0" presId="urn:microsoft.com/office/officeart/2005/8/layout/cycle2"/>
    <dgm:cxn modelId="{CA2DB95E-064F-4AA5-B623-57E6543C9C67}" type="presParOf" srcId="{F50DF67E-1DD5-4407-8C48-613A4012DC20}" destId="{C15B98D4-491F-4929-9BA8-BD68342B0F43}" srcOrd="1" destOrd="0" presId="urn:microsoft.com/office/officeart/2005/8/layout/cycle2"/>
    <dgm:cxn modelId="{51E001BA-0318-41C3-9FE9-2DD397820085}" type="presParOf" srcId="{C15B98D4-491F-4929-9BA8-BD68342B0F43}" destId="{A7E05B33-2D2C-4E77-81B9-5E3C996C8B7B}" srcOrd="0" destOrd="0" presId="urn:microsoft.com/office/officeart/2005/8/layout/cycle2"/>
    <dgm:cxn modelId="{AFC67223-47EE-483D-9EA7-88D7BC8547EF}" type="presParOf" srcId="{F50DF67E-1DD5-4407-8C48-613A4012DC20}" destId="{39D42AF3-0338-4CE7-8D77-AE5ECF463CE7}" srcOrd="2" destOrd="0" presId="urn:microsoft.com/office/officeart/2005/8/layout/cycle2"/>
    <dgm:cxn modelId="{B7C0F291-CE8E-4EE2-846E-E26DCD0B6D50}" type="presParOf" srcId="{F50DF67E-1DD5-4407-8C48-613A4012DC20}" destId="{C3066F09-DAA2-4FB5-A514-6E392698C22D}" srcOrd="3" destOrd="0" presId="urn:microsoft.com/office/officeart/2005/8/layout/cycle2"/>
    <dgm:cxn modelId="{F27C0473-61F6-481B-A4AD-F704862086A8}" type="presParOf" srcId="{C3066F09-DAA2-4FB5-A514-6E392698C22D}" destId="{9FFF7151-BD90-4516-AB0B-7F6A4D565DC1}" srcOrd="0" destOrd="0" presId="urn:microsoft.com/office/officeart/2005/8/layout/cycle2"/>
    <dgm:cxn modelId="{E0641D32-355A-46DB-A0A4-06D6595E7620}" type="presParOf" srcId="{F50DF67E-1DD5-4407-8C48-613A4012DC20}" destId="{777BFD65-CF7A-47A7-B38E-AD88D7681F15}" srcOrd="4" destOrd="0" presId="urn:microsoft.com/office/officeart/2005/8/layout/cycle2"/>
    <dgm:cxn modelId="{F4F75D98-6F80-44EF-96F6-5861EE84CBC5}" type="presParOf" srcId="{F50DF67E-1DD5-4407-8C48-613A4012DC20}" destId="{019C1D14-B9A3-4D98-BC71-87A002FACA2A}" srcOrd="5" destOrd="0" presId="urn:microsoft.com/office/officeart/2005/8/layout/cycle2"/>
    <dgm:cxn modelId="{F479FCAF-3813-4B8D-AA13-8A94AD13DC3C}" type="presParOf" srcId="{019C1D14-B9A3-4D98-BC71-87A002FACA2A}" destId="{4E91695B-B636-4164-B46A-545C355C1608}" srcOrd="0" destOrd="0" presId="urn:microsoft.com/office/officeart/2005/8/layout/cycle2"/>
    <dgm:cxn modelId="{9029CFF8-5404-4355-89CD-B7239ECB7EF0}" type="presParOf" srcId="{F50DF67E-1DD5-4407-8C48-613A4012DC20}" destId="{ADCF9061-FD95-4A17-BEA2-B93C3B02C366}" srcOrd="6" destOrd="0" presId="urn:microsoft.com/office/officeart/2005/8/layout/cycle2"/>
    <dgm:cxn modelId="{31AD8576-0C61-4D3C-B490-A7AC476321DF}" type="presParOf" srcId="{F50DF67E-1DD5-4407-8C48-613A4012DC20}" destId="{69460183-94EF-4891-80A7-C0248042E876}" srcOrd="7" destOrd="0" presId="urn:microsoft.com/office/officeart/2005/8/layout/cycle2"/>
    <dgm:cxn modelId="{01C9BC5C-1F09-4D4B-A98F-A4B119B281E3}" type="presParOf" srcId="{69460183-94EF-4891-80A7-C0248042E876}" destId="{27B478B0-44EC-46DF-8F3D-C17171D8AAD4}" srcOrd="0" destOrd="0" presId="urn:microsoft.com/office/officeart/2005/8/layout/cycle2"/>
    <dgm:cxn modelId="{4CE114FC-0F2E-4535-94A0-F9204161D838}" type="presParOf" srcId="{F50DF67E-1DD5-4407-8C48-613A4012DC20}" destId="{F1ABAD9B-6405-41B0-A82E-B4F469769F98}" srcOrd="8" destOrd="0" presId="urn:microsoft.com/office/officeart/2005/8/layout/cycle2"/>
    <dgm:cxn modelId="{24DE2285-3833-46BE-BAFA-C6D66274735D}" type="presParOf" srcId="{F50DF67E-1DD5-4407-8C48-613A4012DC20}" destId="{4303E4F3-6AAB-4434-85B8-35F05551FCA9}" srcOrd="9" destOrd="0" presId="urn:microsoft.com/office/officeart/2005/8/layout/cycle2"/>
    <dgm:cxn modelId="{64A60D5A-38A0-430C-8637-FF24B29F1786}" type="presParOf" srcId="{4303E4F3-6AAB-4434-85B8-35F05551FCA9}" destId="{A3120E59-6E31-4FD1-858C-439CEB84E1A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F3951-3E5D-465D-821A-653DF0AA706C}">
      <dsp:nvSpPr>
        <dsp:cNvPr id="0" name=""/>
        <dsp:cNvSpPr/>
      </dsp:nvSpPr>
      <dsp:spPr>
        <a:xfrm>
          <a:off x="2629835" y="-45961"/>
          <a:ext cx="3082216" cy="1584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Uk_Bruskovaya" panose="02070404040404040404" pitchFamily="18" charset="0"/>
            </a:rPr>
            <a:t>Розвиток пізнавальних умінь і навичок учнів</a:t>
          </a:r>
          <a:endParaRPr lang="ru-RU" sz="2400" kern="1200" dirty="0">
            <a:latin typeface="Uk_Bruskovaya" panose="02070404040404040404" pitchFamily="18" charset="0"/>
          </a:endParaRPr>
        </a:p>
      </dsp:txBody>
      <dsp:txXfrm>
        <a:off x="3081215" y="186113"/>
        <a:ext cx="2179456" cy="1120555"/>
      </dsp:txXfrm>
    </dsp:sp>
    <dsp:sp modelId="{C15B98D4-491F-4929-9BA8-BD68342B0F43}">
      <dsp:nvSpPr>
        <dsp:cNvPr id="0" name=""/>
        <dsp:cNvSpPr/>
      </dsp:nvSpPr>
      <dsp:spPr>
        <a:xfrm rot="1507472">
          <a:off x="5446857" y="1175317"/>
          <a:ext cx="417938" cy="5348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Uk_Bruskovaya" panose="02070404040404040404" pitchFamily="18" charset="0"/>
          </a:endParaRPr>
        </a:p>
      </dsp:txBody>
      <dsp:txXfrm>
        <a:off x="5452788" y="1255666"/>
        <a:ext cx="292557" cy="320903"/>
      </dsp:txXfrm>
    </dsp:sp>
    <dsp:sp modelId="{39D42AF3-0338-4CE7-8D77-AE5ECF463CE7}">
      <dsp:nvSpPr>
        <dsp:cNvPr id="0" name=""/>
        <dsp:cNvSpPr/>
      </dsp:nvSpPr>
      <dsp:spPr>
        <a:xfrm>
          <a:off x="5754610" y="1224133"/>
          <a:ext cx="2868662" cy="1875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Uk_Bruskovaya" panose="02070404040404040404" pitchFamily="18" charset="0"/>
            </a:rPr>
            <a:t>Уміння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орієнтуватися</a:t>
          </a:r>
          <a:r>
            <a:rPr lang="ru-RU" sz="2400" kern="1200" dirty="0" smtClean="0">
              <a:latin typeface="Uk_Bruskovaya" panose="02070404040404040404" pitchFamily="18" charset="0"/>
            </a:rPr>
            <a:t> в </a:t>
          </a:r>
          <a:r>
            <a:rPr lang="ru-RU" sz="2400" kern="1200" dirty="0" err="1" smtClean="0">
              <a:latin typeface="Uk_Bruskovaya" panose="02070404040404040404" pitchFamily="18" charset="0"/>
            </a:rPr>
            <a:t>інформаційному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просторі</a:t>
          </a:r>
          <a:endParaRPr lang="ru-RU" sz="2400" kern="1200" dirty="0">
            <a:latin typeface="Uk_Bruskovaya" panose="02070404040404040404" pitchFamily="18" charset="0"/>
          </a:endParaRPr>
        </a:p>
      </dsp:txBody>
      <dsp:txXfrm>
        <a:off x="6174716" y="1498740"/>
        <a:ext cx="2028450" cy="1325918"/>
      </dsp:txXfrm>
    </dsp:sp>
    <dsp:sp modelId="{C3066F09-DAA2-4FB5-A514-6E392698C22D}">
      <dsp:nvSpPr>
        <dsp:cNvPr id="0" name=""/>
        <dsp:cNvSpPr/>
      </dsp:nvSpPr>
      <dsp:spPr>
        <a:xfrm rot="7087256">
          <a:off x="6419465" y="3036300"/>
          <a:ext cx="318316" cy="5348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Uk_Bruskovaya" panose="02070404040404040404" pitchFamily="18" charset="0"/>
          </a:endParaRPr>
        </a:p>
      </dsp:txBody>
      <dsp:txXfrm rot="10800000">
        <a:off x="6489718" y="3101156"/>
        <a:ext cx="222821" cy="320903"/>
      </dsp:txXfrm>
    </dsp:sp>
    <dsp:sp modelId="{777BFD65-CF7A-47A7-B38E-AD88D7681F15}">
      <dsp:nvSpPr>
        <dsp:cNvPr id="0" name=""/>
        <dsp:cNvSpPr/>
      </dsp:nvSpPr>
      <dsp:spPr>
        <a:xfrm>
          <a:off x="4663971" y="3528926"/>
          <a:ext cx="2665297" cy="17276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Uk_Bruskovaya" panose="02070404040404040404" pitchFamily="18" charset="0"/>
            </a:rPr>
            <a:t>Уміння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самостійно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конструювати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свої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знання</a:t>
          </a:r>
          <a:endParaRPr lang="ru-RU" sz="2400" kern="1200" dirty="0">
            <a:latin typeface="Uk_Bruskovaya" panose="02070404040404040404" pitchFamily="18" charset="0"/>
          </a:endParaRPr>
        </a:p>
      </dsp:txBody>
      <dsp:txXfrm>
        <a:off x="5054295" y="3781936"/>
        <a:ext cx="1884649" cy="1221639"/>
      </dsp:txXfrm>
    </dsp:sp>
    <dsp:sp modelId="{019C1D14-B9A3-4D98-BC71-87A002FACA2A}">
      <dsp:nvSpPr>
        <dsp:cNvPr id="0" name=""/>
        <dsp:cNvSpPr/>
      </dsp:nvSpPr>
      <dsp:spPr>
        <a:xfrm rot="10798858">
          <a:off x="4394695" y="4125837"/>
          <a:ext cx="190288" cy="5348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Uk_Bruskovaya" panose="02070404040404040404" pitchFamily="18" charset="0"/>
          </a:endParaRPr>
        </a:p>
      </dsp:txBody>
      <dsp:txXfrm rot="10800000">
        <a:off x="4451781" y="4232795"/>
        <a:ext cx="133202" cy="320903"/>
      </dsp:txXfrm>
    </dsp:sp>
    <dsp:sp modelId="{ADCF9061-FD95-4A17-BEA2-B93C3B02C366}">
      <dsp:nvSpPr>
        <dsp:cNvPr id="0" name=""/>
        <dsp:cNvSpPr/>
      </dsp:nvSpPr>
      <dsp:spPr>
        <a:xfrm>
          <a:off x="1370050" y="3506498"/>
          <a:ext cx="2934887" cy="17746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Uk_Bruskovaya" panose="02070404040404040404" pitchFamily="18" charset="0"/>
            </a:rPr>
            <a:t>Уміння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інтегрувати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свої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знання</a:t>
          </a:r>
          <a:r>
            <a:rPr lang="ru-RU" sz="2400" kern="1200" dirty="0" smtClean="0">
              <a:latin typeface="Uk_Bruskovaya" panose="02070404040404040404" pitchFamily="18" charset="0"/>
            </a:rPr>
            <a:t> з </a:t>
          </a:r>
          <a:r>
            <a:rPr lang="ru-RU" sz="2400" kern="1200" dirty="0" err="1" smtClean="0">
              <a:latin typeface="Uk_Bruskovaya" panose="02070404040404040404" pitchFamily="18" charset="0"/>
            </a:rPr>
            <a:t>різних</a:t>
          </a:r>
          <a:r>
            <a:rPr lang="ru-RU" sz="2400" kern="1200" dirty="0" smtClean="0">
              <a:latin typeface="Uk_Bruskovaya" panose="02070404040404040404" pitchFamily="18" charset="0"/>
            </a:rPr>
            <a:t> </a:t>
          </a:r>
          <a:r>
            <a:rPr lang="ru-RU" sz="2400" kern="1200" dirty="0" err="1" smtClean="0">
              <a:latin typeface="Uk_Bruskovaya" panose="02070404040404040404" pitchFamily="18" charset="0"/>
            </a:rPr>
            <a:t>галузей</a:t>
          </a:r>
          <a:r>
            <a:rPr lang="ru-RU" sz="2400" kern="1200" dirty="0" smtClean="0">
              <a:latin typeface="Uk_Bruskovaya" panose="02070404040404040404" pitchFamily="18" charset="0"/>
            </a:rPr>
            <a:t> науки</a:t>
          </a:r>
          <a:endParaRPr lang="ru-RU" sz="2400" kern="1200" dirty="0">
            <a:latin typeface="Uk_Bruskovaya" panose="02070404040404040404" pitchFamily="18" charset="0"/>
          </a:endParaRPr>
        </a:p>
      </dsp:txBody>
      <dsp:txXfrm>
        <a:off x="1799854" y="3766384"/>
        <a:ext cx="2075279" cy="1254842"/>
      </dsp:txXfrm>
    </dsp:sp>
    <dsp:sp modelId="{69460183-94EF-4891-80A7-C0248042E876}">
      <dsp:nvSpPr>
        <dsp:cNvPr id="0" name=""/>
        <dsp:cNvSpPr/>
      </dsp:nvSpPr>
      <dsp:spPr>
        <a:xfrm rot="14140977">
          <a:off x="1856475" y="2992860"/>
          <a:ext cx="414569" cy="5348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Uk_Bruskovaya" panose="02070404040404040404" pitchFamily="18" charset="0"/>
          </a:endParaRPr>
        </a:p>
      </dsp:txBody>
      <dsp:txXfrm rot="10800000">
        <a:off x="1953719" y="3151188"/>
        <a:ext cx="290198" cy="320903"/>
      </dsp:txXfrm>
    </dsp:sp>
    <dsp:sp modelId="{F1ABAD9B-6405-41B0-A82E-B4F469769F98}">
      <dsp:nvSpPr>
        <dsp:cNvPr id="0" name=""/>
        <dsp:cNvSpPr/>
      </dsp:nvSpPr>
      <dsp:spPr>
        <a:xfrm>
          <a:off x="382127" y="1441347"/>
          <a:ext cx="1961799" cy="1584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Uk_Bruskovaya" panose="02070404040404040404" pitchFamily="18" charset="0"/>
            </a:rPr>
            <a:t>Уміння</a:t>
          </a:r>
          <a:r>
            <a:rPr lang="ru-RU" sz="2400" kern="1200" dirty="0" smtClean="0">
              <a:latin typeface="Uk_Bruskovaya" panose="02070404040404040404" pitchFamily="18" charset="0"/>
            </a:rPr>
            <a:t> критично </a:t>
          </a:r>
          <a:r>
            <a:rPr lang="ru-RU" sz="2400" kern="1200" dirty="0" err="1" smtClean="0">
              <a:latin typeface="Uk_Bruskovaya" panose="02070404040404040404" pitchFamily="18" charset="0"/>
            </a:rPr>
            <a:t>мислити</a:t>
          </a:r>
          <a:endParaRPr lang="ru-RU" sz="2400" kern="1200" dirty="0">
            <a:latin typeface="Uk_Bruskovaya" panose="02070404040404040404" pitchFamily="18" charset="0"/>
          </a:endParaRPr>
        </a:p>
      </dsp:txBody>
      <dsp:txXfrm>
        <a:off x="669426" y="1673421"/>
        <a:ext cx="1387201" cy="1120555"/>
      </dsp:txXfrm>
    </dsp:sp>
    <dsp:sp modelId="{4303E4F3-6AAB-4434-85B8-35F05551FCA9}">
      <dsp:nvSpPr>
        <dsp:cNvPr id="0" name=""/>
        <dsp:cNvSpPr/>
      </dsp:nvSpPr>
      <dsp:spPr>
        <a:xfrm rot="19925434">
          <a:off x="2352550" y="1296924"/>
          <a:ext cx="548332" cy="5348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Uk_Bruskovaya" panose="02070404040404040404" pitchFamily="18" charset="0"/>
          </a:endParaRPr>
        </a:p>
      </dsp:txBody>
      <dsp:txXfrm>
        <a:off x="2361881" y="1441443"/>
        <a:ext cx="387881" cy="320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1600200" y="2895600"/>
            <a:ext cx="5943600" cy="1752600"/>
          </a:xfrm>
        </p:spPr>
        <p:txBody>
          <a:bodyPr/>
          <a:lstStyle>
            <a:lvl1pPr algn="ctr">
              <a:defRPr sz="40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PH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600200" y="4724400"/>
            <a:ext cx="5943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0313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mplate-2-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/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PH" dirty="0">
              <a:solidFill>
                <a:schemeClr val="accent5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PH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13788C9-1835-4A4A-8CBA-6848832C7D15}" type="slidenum">
              <a:rPr lang="ru-RU" altLang="uk-UA" smtClean="0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2174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5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186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PH" altLang="uk-UA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52400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PH" altLang="uk-UA" smtClean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4770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867400" y="6443663"/>
            <a:ext cx="2895600" cy="290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3429000" y="6446838"/>
            <a:ext cx="2133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3FC7F42-65D8-438F-B0C6-82D864061EA5}" type="slidenum">
              <a:rPr lang="ru-RU" altLang="uk-UA" smtClean="0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2108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1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78781"/>
            <a:ext cx="4553136" cy="687970"/>
          </a:xfrm>
          <a:solidFill>
            <a:srgbClr val="FFFFFF">
              <a:alpha val="54902"/>
            </a:srgbClr>
          </a:solidFill>
        </p:spPr>
        <p:txBody>
          <a:bodyPr/>
          <a:lstStyle/>
          <a:p>
            <a:r>
              <a:rPr lang="uk-UA" b="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Тернопільська загальноосвітня школа І-ІІІ ступенів №16 </a:t>
            </a:r>
            <a:r>
              <a:rPr lang="uk-UA" b="0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ім.В.Левицького</a:t>
            </a:r>
            <a:r>
              <a:rPr lang="uk-UA" b="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b="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G:\DCIM\101CANON\IMG_9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" y="1484784"/>
            <a:ext cx="1867704" cy="2772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123728" y="3789040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003300"/>
                </a:solidFill>
                <a:latin typeface="AmbassadoreType" pitchFamily="2" charset="0"/>
              </a:rPr>
              <a:t>Науково-методична проблема:</a:t>
            </a:r>
          </a:p>
          <a:p>
            <a:pPr algn="ctr"/>
            <a:r>
              <a:rPr lang="uk-UA" sz="2800" dirty="0" smtClean="0">
                <a:solidFill>
                  <a:srgbClr val="990033"/>
                </a:solidFill>
                <a:latin typeface="Lobster" panose="02000506000000020003" pitchFamily="2" charset="0"/>
              </a:rPr>
              <a:t>Активізація пізнавальної діяльності учнів через впровадження методики проектного навчання у вивченні курсу фізики</a:t>
            </a:r>
            <a:endParaRPr lang="ru-RU" sz="2800" dirty="0">
              <a:solidFill>
                <a:srgbClr val="990033"/>
              </a:solidFill>
              <a:latin typeface="Lobster" panose="020005060000000200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40568" y="5603061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003300"/>
                </a:solidFill>
                <a:latin typeface="AmbassadoreType" pitchFamily="2" charset="0"/>
              </a:rPr>
              <a:t>Педагогічне кредо:</a:t>
            </a:r>
            <a:endParaRPr lang="ru-RU" sz="2400" dirty="0">
              <a:solidFill>
                <a:srgbClr val="003300"/>
              </a:solidFill>
              <a:latin typeface="AmbassadoreTyp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279" y="6139940"/>
            <a:ext cx="933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990033"/>
                </a:solidFill>
                <a:latin typeface="Lobster" panose="02000506000000020003" pitchFamily="2" charset="0"/>
              </a:rPr>
              <a:t>Вимогливість до учнів у поєднанні з повагою до їх особистості.</a:t>
            </a:r>
            <a:endParaRPr lang="ru-RU" sz="2400" dirty="0">
              <a:solidFill>
                <a:srgbClr val="990033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84" y="15900"/>
            <a:ext cx="1763716" cy="2122118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00917" y="1840798"/>
            <a:ext cx="596509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sz="36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З досвіду роботи </a:t>
            </a:r>
            <a:endParaRPr lang="uk-UA" sz="3600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uk-UA" sz="36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вчителя </a:t>
            </a:r>
            <a:r>
              <a:rPr lang="uk-UA" sz="36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фізики</a:t>
            </a:r>
            <a:endParaRPr lang="uk-UA" sz="3600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uk-UA" sz="36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Сусли</a:t>
            </a:r>
            <a:r>
              <a:rPr lang="uk-UA" sz="36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Наталі Богданівни</a:t>
            </a:r>
            <a:endParaRPr lang="uk-UA" sz="36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натурація білка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7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натурація білка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33"/>
            <a:ext cx="9540552" cy="697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aph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rgbClr val="990033"/>
                </a:solidFill>
                <a:latin typeface="Arial Narrow" pitchFamily="34" charset="0"/>
              </a:rPr>
              <a:t>Електроенцефалограма</a:t>
            </a:r>
            <a:r>
              <a:rPr lang="uk-UA" sz="3600" i="1" dirty="0" smtClean="0">
                <a:solidFill>
                  <a:srgbClr val="990033"/>
                </a:solidFill>
                <a:latin typeface="Cambria" pitchFamily="18" charset="0"/>
              </a:rPr>
              <a:t/>
            </a:r>
            <a:br>
              <a:rPr lang="uk-UA" sz="3600" i="1" dirty="0" smtClean="0">
                <a:solidFill>
                  <a:srgbClr val="990033"/>
                </a:solidFill>
                <a:latin typeface="Cambria" pitchFamily="18" charset="0"/>
              </a:rPr>
            </a:br>
            <a:r>
              <a:rPr lang="uk-UA" sz="2800" i="1" dirty="0" smtClean="0">
                <a:solidFill>
                  <a:srgbClr val="990033"/>
                </a:solidFill>
                <a:latin typeface="Cambria" pitchFamily="18" charset="0"/>
              </a:rPr>
              <a:t>Результат ЕЕГ в стані спокою</a:t>
            </a:r>
            <a:endParaRPr lang="ru-RU" sz="3600" i="1" dirty="0">
              <a:solidFill>
                <a:srgbClr val="990033"/>
              </a:solidFill>
              <a:latin typeface="Cambria" pitchFamily="18" charset="0"/>
            </a:endParaRPr>
          </a:p>
        </p:txBody>
      </p:sp>
      <p:pic>
        <p:nvPicPr>
          <p:cNvPr id="4" name="Picture 2" descr="G:\фізика)\ЕЕГ_1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725" t="2289" r="1598" b="6167"/>
          <a:stretch>
            <a:fillRect/>
          </a:stretch>
        </p:blipFill>
        <p:spPr bwMode="auto">
          <a:xfrm>
            <a:off x="251520" y="2148664"/>
            <a:ext cx="6000792" cy="4445660"/>
          </a:xfrm>
          <a:prstGeom prst="rect">
            <a:avLst/>
          </a:prstGeom>
          <a:noFill/>
          <a:ln w="28575">
            <a:solidFill>
              <a:srgbClr val="553329">
                <a:alpha val="63000"/>
              </a:srgb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588224" y="2996952"/>
            <a:ext cx="2304256" cy="16927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FFFFFF"/>
                </a:solidFill>
              </a:rPr>
              <a:t>Висновок лікаря:</a:t>
            </a:r>
          </a:p>
          <a:p>
            <a:pPr algn="ctr"/>
            <a:r>
              <a:rPr lang="uk-UA" sz="2400" dirty="0" smtClean="0">
                <a:solidFill>
                  <a:srgbClr val="FFFFFF"/>
                </a:solidFill>
              </a:rPr>
              <a:t>ЕЕГ в межах вікової норми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ізика)\ЕЕГ_1\DSCN158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77052" y="713333"/>
            <a:ext cx="3579498" cy="2818144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</p:pic>
      <p:pic>
        <p:nvPicPr>
          <p:cNvPr id="3" name="Содержимое 7" descr="Рисунок2.jpg"/>
          <p:cNvPicPr>
            <a:picLocks noChangeAspect="1"/>
          </p:cNvPicPr>
          <p:nvPr/>
        </p:nvPicPr>
        <p:blipFill>
          <a:blip r:embed="rId3"/>
          <a:srcRect l="16758" t="1589" r="1316" b="3707"/>
          <a:stretch>
            <a:fillRect/>
          </a:stretch>
        </p:blipFill>
        <p:spPr>
          <a:xfrm>
            <a:off x="2837349" y="188639"/>
            <a:ext cx="6286544" cy="4572032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  <a:alpha val="54902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6803" y="4760671"/>
            <a:ext cx="8756189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FFFFFF"/>
                </a:solidFill>
              </a:rPr>
              <a:t>Висновок лікаря:</a:t>
            </a:r>
          </a:p>
          <a:p>
            <a:pPr algn="ctr"/>
            <a:r>
              <a:rPr lang="uk-UA" sz="2400" dirty="0" smtClean="0">
                <a:solidFill>
                  <a:srgbClr val="FFFFFF"/>
                </a:solidFill>
              </a:rPr>
              <a:t>у зв’язку із посиленням активуючих впливів на кору зі сторони ретикулярної формації стовбура мозку помітними є ознаки дифузного подразнення головного мозку з акцентом на стовбурові клітини.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Мои рисунки\Nikon Transfer 2\011\DSCN1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203"/>
            <a:ext cx="3707904" cy="2826751"/>
          </a:xfrm>
          <a:prstGeom prst="rect">
            <a:avLst/>
          </a:prstGeom>
          <a:noFill/>
        </p:spPr>
      </p:pic>
      <p:pic>
        <p:nvPicPr>
          <p:cNvPr id="3" name="Picture 2" descr="G:\2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4984"/>
            <a:ext cx="5191028" cy="3503882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3798488" y="260648"/>
            <a:ext cx="5345512" cy="1981200"/>
          </a:xfrm>
          <a:prstGeom prst="rect">
            <a:avLst/>
          </a:prstGeom>
        </p:spPr>
        <p:txBody>
          <a:bodyPr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uk-UA" sz="2800" i="1" kern="0" dirty="0" smtClean="0">
                <a:solidFill>
                  <a:srgbClr val="990033"/>
                </a:solidFill>
                <a:latin typeface="Cambria" pitchFamily="18" charset="0"/>
              </a:rPr>
              <a:t>Результат ЕЕГ після роботи за комп’ютером упродовж ночі</a:t>
            </a:r>
            <a:endParaRPr lang="ru-RU" sz="2800" i="1" kern="0" dirty="0">
              <a:solidFill>
                <a:srgbClr val="990033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1612" y="1573578"/>
            <a:ext cx="3754884" cy="4832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FFFFFF"/>
                </a:solidFill>
              </a:rPr>
              <a:t>Висновок лікаря:</a:t>
            </a:r>
          </a:p>
          <a:p>
            <a:pPr algn="ctr"/>
            <a:r>
              <a:rPr lang="ru-RU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помітні незначні загально мозкові зміни, при функціональному навантаженні з'являються ознаки судомної готовності головного мозку, високий поріг збудливості </a:t>
            </a:r>
            <a:r>
              <a:rPr lang="ru-RU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нейронів</a:t>
            </a:r>
            <a:r>
              <a:rPr lang="ru-RU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28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SCN1586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97210" y="1725761"/>
            <a:ext cx="5572125" cy="3930650"/>
          </a:xfrm>
          <a:ln w="19050">
            <a:solidFill>
              <a:schemeClr val="accent4">
                <a:lumMod val="50000"/>
              </a:schemeClr>
            </a:solidFill>
          </a:ln>
        </p:spPr>
      </p:pic>
      <p:pic>
        <p:nvPicPr>
          <p:cNvPr id="4" name="Содержимое 7" descr="Рисунок4.jpg"/>
          <p:cNvPicPr>
            <a:picLocks noChangeAspect="1"/>
          </p:cNvPicPr>
          <p:nvPr/>
        </p:nvPicPr>
        <p:blipFill>
          <a:blip r:embed="rId3"/>
          <a:srcRect l="3148" t="6383" r="2940" b="10248"/>
          <a:stretch>
            <a:fillRect/>
          </a:stretch>
        </p:blipFill>
        <p:spPr>
          <a:xfrm>
            <a:off x="3779912" y="260648"/>
            <a:ext cx="5228708" cy="2618019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04048" y="3861048"/>
            <a:ext cx="3672408" cy="261610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uk-UA" sz="2400" dirty="0" smtClean="0">
              <a:latin typeface="Bookman Old Style" pitchFamily="18" charset="0"/>
            </a:endParaRPr>
          </a:p>
          <a:p>
            <a:pPr algn="ctr"/>
            <a:r>
              <a:rPr lang="uk-UA" sz="2400" dirty="0" smtClean="0">
                <a:latin typeface="Bookman Old Style" pitchFamily="18" charset="0"/>
              </a:rPr>
              <a:t>Помітні різкі порушення роботи серця під час розмови по мобільному телефону</a:t>
            </a:r>
            <a:endParaRPr lang="ru-RU" sz="2400" dirty="0" smtClean="0">
              <a:latin typeface="Bookman Old Style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665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76" y="980728"/>
            <a:ext cx="8836704" cy="86409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Індикатор для визначення Електромагнітного поля і його принципова схема</a:t>
            </a:r>
            <a:endParaRPr lang="ru-RU" sz="32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071" y="1988840"/>
            <a:ext cx="3205109" cy="3958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6" y="1844824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293096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80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6" y="260138"/>
            <a:ext cx="4462738" cy="2941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50" y="250574"/>
            <a:ext cx="4311411" cy="2941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6" y="3356992"/>
            <a:ext cx="3377276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8"/>
          <a:stretch/>
        </p:blipFill>
        <p:spPr>
          <a:xfrm>
            <a:off x="3851920" y="3577334"/>
            <a:ext cx="5220072" cy="291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05027"/>
            <a:ext cx="5076056" cy="838200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Плюси використання </a:t>
            </a:r>
            <a:b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</a:br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методу проектів </a:t>
            </a:r>
            <a:endParaRPr lang="ru-RU" sz="32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75526"/>
            <a:ext cx="8990819" cy="5328592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усвідомлювати суть поставленої проблеми, з’ясовувати шлях до її вирішення через систему послідовних дій;</a:t>
            </a:r>
          </a:p>
          <a:p>
            <a:r>
              <a:rPr lang="uk-UA" sz="2000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планувати свою роботу;</a:t>
            </a:r>
          </a:p>
          <a:p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використовувати багато джерел інформації;</a:t>
            </a:r>
          </a:p>
          <a:p>
            <a:r>
              <a:rPr lang="uk-UA" sz="2000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самостійно набирати і </a:t>
            </a:r>
            <a:r>
              <a:rPr lang="uk-UA" sz="2000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нагромаджувати </a:t>
            </a:r>
            <a:r>
              <a:rPr lang="uk-UA" sz="2000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матеріал;</a:t>
            </a:r>
          </a:p>
          <a:p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аналізувати, порівнювати факти;</a:t>
            </a:r>
          </a:p>
          <a:p>
            <a:r>
              <a:rPr lang="uk-UA" sz="2000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приймати рішення;</a:t>
            </a:r>
          </a:p>
          <a:p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встановлювати соціальні контакти;</a:t>
            </a:r>
          </a:p>
          <a:p>
            <a:r>
              <a:rPr lang="uk-UA" sz="2000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створювати «кінцевий продукт» (фільм, проект, презентацію тощо);</a:t>
            </a:r>
          </a:p>
          <a:p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презентувати створене;</a:t>
            </a:r>
          </a:p>
          <a:p>
            <a:r>
              <a:rPr lang="uk-UA" sz="2000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оцінювати себе та інших учасників проекту;</a:t>
            </a:r>
          </a:p>
          <a:p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реалізувати свій творчий потенціал.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 descr="E:\Users\Admin\downloads\fgos_oo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0443"/>
            <a:ext cx="1878013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black">
          <a:xfrm>
            <a:off x="411523" y="943227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uk-UA" kern="0" dirty="0" smtClean="0">
                <a:solidFill>
                  <a:srgbClr val="990033"/>
                </a:solidFill>
              </a:rPr>
              <a:t>Набуття учнями вмінь:</a:t>
            </a:r>
            <a:endParaRPr lang="ru-RU" kern="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Users\Admin\downloads\fgos_oo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-158129"/>
            <a:ext cx="1497752" cy="116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07" y="1125028"/>
            <a:ext cx="9164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Педагогічна цінність методу проектів полягає в тому, що він, будучи методом практичної цілеспрямованої дії, відкриває можливості формування особистого життєвого досвіду дитини у взаємодії з довкіллям, стимулює потреби дитини в самореалізації та самовираженні.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0445" y="132772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rgbClr val="990033"/>
                </a:solidFill>
                <a:latin typeface="AmbassadoreType" pitchFamily="2" charset="0"/>
              </a:rPr>
              <a:t>Актуальність</a:t>
            </a:r>
            <a:endParaRPr lang="ru-RU" sz="44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63" y="3921835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Активізація пізнавальної активності учнів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Необхідність розуміння учнями сутності та призначення отриманих знань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</a:rPr>
              <a:t>Необхідність самостійно ставити цілі та завдання, обмірковувати способи їх здійснення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Необхідність самостійно опрацьовувати різні джерела інформації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</a:rPr>
              <a:t>Необхідність вміння презентувати результати роботи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779912" y="3154886"/>
            <a:ext cx="1260140" cy="7669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8382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990033"/>
                </a:solidFill>
                <a:latin typeface="AmbassadoreType" pitchFamily="2" charset="0"/>
              </a:rPr>
              <a:t>Проблеми та мінуси</a:t>
            </a:r>
            <a:endParaRPr lang="ru-RU" sz="40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248275"/>
          </a:xfrm>
        </p:spPr>
        <p:txBody>
          <a:bodyPr/>
          <a:lstStyle/>
          <a:p>
            <a:r>
              <a:rPr lang="uk-UA" sz="24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Учні не мають навиків пошуку інформації та роботи з науковою літературою. </a:t>
            </a:r>
          </a:p>
          <a:p>
            <a:pPr lvl="0"/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Підготовка проекту потребує багато часу 1 – 1,5 місяців.</a:t>
            </a:r>
          </a:p>
          <a:p>
            <a:r>
              <a:rPr lang="uk-UA" sz="24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Важко </a:t>
            </a:r>
            <a:r>
              <a:rPr lang="uk-UA" sz="2400" dirty="0">
                <a:solidFill>
                  <a:srgbClr val="006600"/>
                </a:solidFill>
                <a:latin typeface="Century Gothic" panose="020B0502020202020204" pitchFamily="34" charset="0"/>
              </a:rPr>
              <a:t>налаштувати </a:t>
            </a:r>
            <a:r>
              <a:rPr lang="uk-UA" sz="24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учнів </a:t>
            </a:r>
            <a:r>
              <a:rPr lang="uk-UA" sz="2400" dirty="0">
                <a:solidFill>
                  <a:srgbClr val="006600"/>
                </a:solidFill>
                <a:latin typeface="Century Gothic" panose="020B0502020202020204" pitchFamily="34" charset="0"/>
              </a:rPr>
              <a:t>на механізм </a:t>
            </a:r>
            <a:r>
              <a:rPr lang="uk-UA" sz="2400" dirty="0" err="1">
                <a:solidFill>
                  <a:srgbClr val="006600"/>
                </a:solidFill>
                <a:latin typeface="Century Gothic" panose="020B0502020202020204" pitchFamily="34" charset="0"/>
              </a:rPr>
              <a:t>взаємонавчання</a:t>
            </a:r>
            <a:r>
              <a:rPr lang="uk-UA" sz="2400" dirty="0">
                <a:solidFill>
                  <a:srgbClr val="006600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Вчителю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складно 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                                                  контролювати процес                                                        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навчання, а результат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                                                                      не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завжди ефективний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2400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 descr="E:\Users\Admin\downloads\fgos_oo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50614"/>
            <a:ext cx="1878013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3501008"/>
            <a:ext cx="4632176" cy="31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Admin\downloads\fgos_oo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73169"/>
            <a:ext cx="1878013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44624"/>
            <a:ext cx="8686800" cy="838200"/>
          </a:xfrm>
        </p:spPr>
        <p:txBody>
          <a:bodyPr/>
          <a:lstStyle/>
          <a:p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Технологія </a:t>
            </a:r>
            <a:b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</a:br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досягнення мети:</a:t>
            </a:r>
            <a:endParaRPr lang="ru-RU" sz="32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5259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sz="3100" b="1" dirty="0" smtClean="0">
                <a:solidFill>
                  <a:schemeClr val="accent1">
                    <a:lumMod val="75000"/>
                  </a:schemeClr>
                </a:solidFill>
              </a:rPr>
              <a:t>Подача навчального матеріалу блоками: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розвернути пояснення цілої теми біля дошки;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повторне пояснення за опорними конспектами, що демонструють у вигляді презентації;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індивідуальна робота учнів над своїми конспектами;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фронтальне закріплення по блоках конспекту.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100" b="1" dirty="0" smtClean="0">
                <a:solidFill>
                  <a:schemeClr val="accent1">
                    <a:lumMod val="75000"/>
                  </a:schemeClr>
                </a:solidFill>
              </a:rPr>
              <a:t>Самостійна робота вдома: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робота з опорним конспектом та навчальним підручником.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100" b="1" dirty="0" smtClean="0">
                <a:solidFill>
                  <a:schemeClr val="accent1">
                    <a:lumMod val="75000"/>
                  </a:schemeClr>
                </a:solidFill>
              </a:rPr>
              <a:t>Практичні заняття по темі: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розв’язування задач;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лабораторні роботи;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самостійні роботи.</a:t>
            </a:r>
            <a:endParaRPr lang="ru-RU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Y:\кафедра фізики\Сусла Н.Б\портфоліо 2014\IMG_02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t="24200" r="14661" b="3219"/>
          <a:stretch/>
        </p:blipFill>
        <p:spPr bwMode="auto">
          <a:xfrm>
            <a:off x="5168831" y="4293096"/>
            <a:ext cx="3841819" cy="2443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09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Admin\downloads\fgos_oo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517232"/>
            <a:ext cx="1564860" cy="121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16632" y="116632"/>
            <a:ext cx="8686800" cy="838200"/>
          </a:xfrm>
        </p:spPr>
        <p:txBody>
          <a:bodyPr/>
          <a:lstStyle/>
          <a:p>
            <a:r>
              <a:rPr lang="uk-UA" sz="3200" dirty="0">
                <a:solidFill>
                  <a:srgbClr val="990033"/>
                </a:solidFill>
                <a:latin typeface="AmbassadoreType" pitchFamily="2" charset="0"/>
              </a:rPr>
              <a:t>Технологія </a:t>
            </a:r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/>
            </a:r>
            <a:b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</a:br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досягнення </a:t>
            </a:r>
            <a:r>
              <a:rPr lang="uk-UA" sz="3200" dirty="0">
                <a:solidFill>
                  <a:srgbClr val="990033"/>
                </a:solidFill>
                <a:latin typeface="AmbassadoreType" pitchFamily="2" charset="0"/>
              </a:rPr>
              <a:t>мети:</a:t>
            </a:r>
            <a:endParaRPr lang="ru-RU" sz="32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712" y="1124744"/>
            <a:ext cx="8686800" cy="511519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uk-UA" sz="3300" b="1" dirty="0" smtClean="0">
                <a:solidFill>
                  <a:schemeClr val="accent1">
                    <a:lumMod val="75000"/>
                  </a:schemeClr>
                </a:solidFill>
              </a:rPr>
              <a:t>Проектна діяльність учнів: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визначення тем проектної роботи;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визначення проблемної мети (задачі);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висунення гіпотез вирішення проблемної задачі;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розробка плану дослідження;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пошук інформації та вивчення літератури з проблеми, яка досліджується;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оформлення результатів дослідження та підготовка до підсумкового звіту.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uk-UA" sz="3300" b="1" dirty="0" smtClean="0">
                <a:solidFill>
                  <a:schemeClr val="accent1">
                    <a:lumMod val="75000"/>
                  </a:schemeClr>
                </a:solidFill>
              </a:rPr>
              <a:t>Підсумковий урок: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презентація результатів дослідження;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аналіз обробки виконаної роботи;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оцінка роботи проектної групи в цілому та кожного з її учасників окремо.</a:t>
            </a:r>
            <a:endParaRPr lang="ru-RU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Y:\кафедра фізики\Сусла Н.Б\портфоліо 2014\Изображение 4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 b="12706"/>
          <a:stretch/>
        </p:blipFill>
        <p:spPr bwMode="auto">
          <a:xfrm>
            <a:off x="5922000" y="3360625"/>
            <a:ext cx="3184054" cy="1868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987824" y="-24482"/>
            <a:ext cx="5076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Позакласні виховні </a:t>
            </a:r>
          </a:p>
          <a:p>
            <a:pPr algn="r"/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заходи з фізики</a:t>
            </a:r>
            <a:endParaRPr lang="uk-UA" sz="32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476" y="1052736"/>
            <a:ext cx="8605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Брейн-ринг «МКТ і термодинаміка»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КВК «Цікава фізика: очевидне, неймовірне»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Гра «</a:t>
            </a:r>
            <a:r>
              <a:rPr lang="uk-UA" sz="2400" dirty="0" err="1" smtClean="0">
                <a:solidFill>
                  <a:srgbClr val="006600"/>
                </a:solidFill>
                <a:latin typeface="Century Gothic" panose="020B0502020202020204" pitchFamily="34" charset="0"/>
              </a:rPr>
              <a:t>Еники-беники</a:t>
            </a:r>
            <a:r>
              <a:rPr lang="uk-UA" sz="24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Ток-шоу «Важливі фізичні величини»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Наукова конференція «Вплив електромагнітного випромінювання на організм людини»</a:t>
            </a:r>
            <a:endParaRPr lang="uk-UA" sz="2400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1150" r="19288" b="14301"/>
          <a:stretch/>
        </p:blipFill>
        <p:spPr>
          <a:xfrm>
            <a:off x="228952" y="3360625"/>
            <a:ext cx="2720091" cy="2444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23" y="3407854"/>
            <a:ext cx="2747797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882448"/>
            <a:ext cx="2682376" cy="2011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26" y="5106760"/>
            <a:ext cx="2865882" cy="214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60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06136"/>
            <a:ext cx="8229600" cy="563563"/>
          </a:xfrm>
        </p:spPr>
        <p:txBody>
          <a:bodyPr/>
          <a:lstStyle/>
          <a:p>
            <a:r>
              <a:rPr lang="uk-UA" sz="4000" dirty="0" smtClean="0">
                <a:solidFill>
                  <a:srgbClr val="990033"/>
                </a:solidFill>
                <a:latin typeface="AmbassadoreType" pitchFamily="2" charset="0"/>
              </a:rPr>
              <a:t>Методична робота</a:t>
            </a:r>
            <a:endParaRPr lang="uk-UA" sz="40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871" y="1096875"/>
            <a:ext cx="8926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Перший проектний технопарк – Якісна освіта – запорука саморозвитку особистості.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Виступ на педраді «Інноваційні технології в сучасній загальноосвітній школі».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Виступи на курсах підвищення кваліфікації ТОКІППО «Вплив ЕМП на живу природу», «Екологічні </a:t>
            </a:r>
            <a:r>
              <a:rPr lang="uk-UA" sz="2000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здоров’язбережувальні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технології у ЗНЗ», «Метод проектів та його застосування для активізації процесу навчання».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Виступи на кущових та міських </a:t>
            </a:r>
            <a:r>
              <a:rPr lang="uk-UA" sz="2000" dirty="0" err="1" smtClean="0">
                <a:solidFill>
                  <a:srgbClr val="006600"/>
                </a:solidFill>
                <a:latin typeface="Century Gothic" panose="020B0502020202020204" pitchFamily="34" charset="0"/>
              </a:rPr>
              <a:t>методоб’єднаннях</a:t>
            </a:r>
            <a:r>
              <a:rPr lang="uk-UA" sz="20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20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2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376" y="4149354"/>
            <a:ext cx="2627784" cy="193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149354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5113" r="11413"/>
          <a:stretch/>
        </p:blipFill>
        <p:spPr>
          <a:xfrm>
            <a:off x="2075723" y="4575484"/>
            <a:ext cx="2683281" cy="2155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886103"/>
            <a:ext cx="2459765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890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63563"/>
          </a:xfrm>
        </p:spPr>
        <p:txBody>
          <a:bodyPr/>
          <a:lstStyle/>
          <a:p>
            <a:r>
              <a:rPr lang="uk-UA" sz="3600" dirty="0" smtClean="0">
                <a:solidFill>
                  <a:srgbClr val="990033"/>
                </a:solidFill>
                <a:latin typeface="AmbassadoreType" pitchFamily="2" charset="0"/>
              </a:rPr>
              <a:t>Видавнича діяльність</a:t>
            </a:r>
            <a:endParaRPr lang="uk-UA" sz="36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76325"/>
            <a:ext cx="8640960" cy="5248275"/>
          </a:xfrm>
        </p:spPr>
        <p:txBody>
          <a:bodyPr/>
          <a:lstStyle/>
          <a:p>
            <a:r>
              <a:rPr lang="uk-UA" sz="1600" i="1" dirty="0">
                <a:solidFill>
                  <a:srgbClr val="006600"/>
                </a:solidFill>
                <a:latin typeface="Century Gothic" panose="020B0502020202020204" pitchFamily="34" charset="0"/>
              </a:rPr>
              <a:t>Наталія Сусла Мобільний телефон. Друг чи ворог? </a:t>
            </a:r>
            <a:r>
              <a:rPr lang="ru-RU" sz="1600" i="1" dirty="0">
                <a:solidFill>
                  <a:srgbClr val="006600"/>
                </a:solidFill>
                <a:latin typeface="Century Gothic" panose="020B0502020202020204" pitchFamily="34" charset="0"/>
              </a:rPr>
              <a:t>/ </a:t>
            </a:r>
            <a:r>
              <a:rPr lang="uk-UA" sz="1600" i="1" dirty="0">
                <a:solidFill>
                  <a:srgbClr val="006600"/>
                </a:solidFill>
                <a:latin typeface="Century Gothic" panose="020B0502020202020204" pitchFamily="34" charset="0"/>
              </a:rPr>
              <a:t>Н. Сусла, В. </a:t>
            </a:r>
            <a:r>
              <a:rPr lang="uk-UA" sz="1600" i="1" dirty="0" err="1">
                <a:solidFill>
                  <a:srgbClr val="006600"/>
                </a:solidFill>
                <a:latin typeface="Century Gothic" panose="020B0502020202020204" pitchFamily="34" charset="0"/>
              </a:rPr>
              <a:t>Мультан</a:t>
            </a:r>
            <a:r>
              <a:rPr lang="uk-UA" sz="1600" i="1" dirty="0">
                <a:solidFill>
                  <a:srgbClr val="006600"/>
                </a:solidFill>
                <a:latin typeface="Century Gothic" panose="020B0502020202020204" pitchFamily="34" charset="0"/>
              </a:rPr>
              <a:t> // Біологія. Шкільний світ. - №14 (722). – 2013р.</a:t>
            </a:r>
            <a:endParaRPr lang="uk-UA" sz="1600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r>
              <a:rPr lang="uk-UA" sz="1600" i="1" dirty="0">
                <a:solidFill>
                  <a:srgbClr val="006600"/>
                </a:solidFill>
                <a:latin typeface="Century Gothic" panose="020B0502020202020204" pitchFamily="34" charset="0"/>
              </a:rPr>
              <a:t>Сусла Н.Б. Інноваційні технології. Метод проектів на </a:t>
            </a:r>
            <a:r>
              <a:rPr lang="uk-UA" sz="1600" i="1" dirty="0" err="1">
                <a:solidFill>
                  <a:srgbClr val="006600"/>
                </a:solidFill>
                <a:latin typeface="Century Gothic" panose="020B0502020202020204" pitchFamily="34" charset="0"/>
              </a:rPr>
              <a:t>уроках</a:t>
            </a:r>
            <a:r>
              <a:rPr lang="uk-UA" sz="1600" i="1" dirty="0">
                <a:solidFill>
                  <a:srgbClr val="006600"/>
                </a:solidFill>
                <a:latin typeface="Century Gothic" panose="020B0502020202020204" pitchFamily="34" charset="0"/>
              </a:rPr>
              <a:t> фізики / Н.Б. Сусла– Тернопіль, 2014.</a:t>
            </a:r>
            <a:endParaRPr lang="uk-UA" sz="1600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r>
              <a:rPr lang="uk-UA" sz="1600" i="1" dirty="0">
                <a:solidFill>
                  <a:srgbClr val="006600"/>
                </a:solidFill>
                <a:latin typeface="Century Gothic" panose="020B0502020202020204" pitchFamily="34" charset="0"/>
              </a:rPr>
              <a:t>Наталія Сусла Чи є в </a:t>
            </a:r>
            <a:r>
              <a:rPr lang="uk-UA" sz="1600" i="1" dirty="0" err="1">
                <a:solidFill>
                  <a:srgbClr val="006600"/>
                </a:solidFill>
                <a:latin typeface="Century Gothic" panose="020B0502020202020204" pitchFamily="34" charset="0"/>
              </a:rPr>
              <a:t>енергозбережувальних</a:t>
            </a:r>
            <a:r>
              <a:rPr lang="uk-UA" sz="1600" i="1" dirty="0">
                <a:solidFill>
                  <a:srgbClr val="006600"/>
                </a:solidFill>
                <a:latin typeface="Century Gothic" panose="020B0502020202020204" pitchFamily="34" charset="0"/>
              </a:rPr>
              <a:t> лампах майбутнє? / Н. Сусла // Газета «Фізика». - № 24(552). – грудень 2014р.</a:t>
            </a:r>
            <a:endParaRPr lang="uk-UA" sz="1600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r>
              <a:rPr lang="uk-UA" sz="1600" i="1" dirty="0">
                <a:solidFill>
                  <a:srgbClr val="006600"/>
                </a:solidFill>
                <a:latin typeface="Century Gothic" panose="020B0502020202020204" pitchFamily="34" charset="0"/>
              </a:rPr>
              <a:t>Сусла Н.Б. Технології захисту від негативного впливу техніки на організм людини / Н.Б. Сусла // Збірник тез обласного науково-методичного семінару “Впровадження екологічних здоров’язберігаючих технології у ЗНЗ”. – 30 вересня 2014р. – Тернопільський ОКІППО.  –  2014, - 32с.</a:t>
            </a:r>
            <a:endParaRPr lang="uk-UA" sz="1600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r="2486" b="8000"/>
          <a:stretch/>
        </p:blipFill>
        <p:spPr>
          <a:xfrm rot="312090">
            <a:off x="6682959" y="3867612"/>
            <a:ext cx="2184267" cy="2990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 rot="21447149">
            <a:off x="179513" y="4017236"/>
            <a:ext cx="2088232" cy="2840763"/>
          </a:xfrm>
          <a:prstGeom prst="rect">
            <a:avLst/>
          </a:prstGeom>
        </p:spPr>
      </p:pic>
      <p:pic>
        <p:nvPicPr>
          <p:cNvPr id="7" name="Рисунок 6" descr="паспорт проекту.pdf (ЗАЩИТА) - Adobe Read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6" t="10733" r="30313" b="1571"/>
          <a:stretch/>
        </p:blipFill>
        <p:spPr>
          <a:xfrm>
            <a:off x="1907704" y="3918620"/>
            <a:ext cx="2026171" cy="2888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1150" r="11413" b="18500"/>
          <a:stretch/>
        </p:blipFill>
        <p:spPr>
          <a:xfrm rot="16200000">
            <a:off x="3852682" y="4306841"/>
            <a:ext cx="3083928" cy="21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563563"/>
          </a:xfrm>
        </p:spPr>
        <p:txBody>
          <a:bodyPr/>
          <a:lstStyle/>
          <a:p>
            <a:r>
              <a:rPr lang="uk-UA" sz="3600" dirty="0" smtClean="0">
                <a:solidFill>
                  <a:srgbClr val="990033"/>
                </a:solidFill>
                <a:latin typeface="AmbassadoreType" pitchFamily="2" charset="0"/>
              </a:rPr>
              <a:t>Результати успішності </a:t>
            </a:r>
            <a:endParaRPr lang="uk-UA" sz="36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21309775"/>
              </p:ext>
            </p:extLst>
          </p:nvPr>
        </p:nvGraphicFramePr>
        <p:xfrm>
          <a:off x="-61310" y="996198"/>
          <a:ext cx="3445178" cy="2634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47132527"/>
              </p:ext>
            </p:extLst>
          </p:nvPr>
        </p:nvGraphicFramePr>
        <p:xfrm>
          <a:off x="3059832" y="1024757"/>
          <a:ext cx="3168352" cy="2605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625032314"/>
              </p:ext>
            </p:extLst>
          </p:nvPr>
        </p:nvGraphicFramePr>
        <p:xfrm>
          <a:off x="6039880" y="879701"/>
          <a:ext cx="3049134" cy="289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03401923"/>
              </p:ext>
            </p:extLst>
          </p:nvPr>
        </p:nvGraphicFramePr>
        <p:xfrm>
          <a:off x="558880" y="3798328"/>
          <a:ext cx="4176464" cy="301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76629499"/>
              </p:ext>
            </p:extLst>
          </p:nvPr>
        </p:nvGraphicFramePr>
        <p:xfrm>
          <a:off x="4735344" y="3800487"/>
          <a:ext cx="4177824" cy="305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53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8229600" cy="563563"/>
          </a:xfrm>
        </p:spPr>
        <p:txBody>
          <a:bodyPr/>
          <a:lstStyle/>
          <a:p>
            <a:r>
              <a:rPr lang="uk-UA" sz="6600" dirty="0" smtClean="0">
                <a:solidFill>
                  <a:srgbClr val="990033"/>
                </a:solidFill>
                <a:latin typeface="AmbassadoreType" pitchFamily="2" charset="0"/>
              </a:rPr>
              <a:t>Дякую за увагу!</a:t>
            </a:r>
            <a:endParaRPr lang="uk-UA" sz="6600" dirty="0">
              <a:solidFill>
                <a:srgbClr val="990033"/>
              </a:solidFill>
              <a:latin typeface="AmbassadoreTy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1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Users\Admin\downloads\fgos_oo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81959"/>
            <a:ext cx="1733997" cy="135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4844" y="208695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990033"/>
                </a:solidFill>
                <a:latin typeface="AmbassadoreType" pitchFamily="2" charset="0"/>
              </a:rPr>
              <a:t>Мета</a:t>
            </a:r>
            <a:endParaRPr lang="ru-RU" sz="4000" b="1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62" y="1046116"/>
            <a:ext cx="9070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Експериментальне підтвердження активізації пізнавальної діяльності учнів через впровадження методики проектного навчання у вивченні курсу фізики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8491" y="3793824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990033"/>
                </a:solidFill>
                <a:latin typeface="AmbassadoreType" pitchFamily="2" charset="0"/>
              </a:rPr>
              <a:t>Завдання</a:t>
            </a:r>
            <a:endParaRPr lang="ru-RU" sz="36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676" y="4440155"/>
            <a:ext cx="9070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Формування навичок самостійної діяльності, застосування знань у нестандартних  ситуаціях.</a:t>
            </a:r>
          </a:p>
          <a:p>
            <a:pPr marL="742950" indent="-742950">
              <a:buFont typeface="+mj-lt"/>
              <a:buAutoNum type="arabicPeriod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Формування в учнів комунікативних умінь та навичок.</a:t>
            </a:r>
          </a:p>
          <a:p>
            <a:pPr marL="742950" indent="-742950">
              <a:buFont typeface="+mj-lt"/>
              <a:buAutoNum type="arabicPeriod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Формування навичок науково-дослідницької роботи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907834" y="3216629"/>
            <a:ext cx="1401994" cy="694602"/>
          </a:xfrm>
          <a:prstGeom prst="downArrow">
            <a:avLst>
              <a:gd name="adj1" fmla="val 50000"/>
              <a:gd name="adj2" fmla="val 483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Users\Admin\downloads\fgos_oo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17" y="-19719"/>
            <a:ext cx="1745616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4" y="938882"/>
            <a:ext cx="7930990" cy="59430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Picture 3" descr="Y:\кафедра фізики\Сусла Н.Б\портфоліо 2014\IMG_9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2483819" cy="1655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Y:\кафедра фізики\Сусла Н.Б\портфоліо 2014\DSC055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6"/>
          <a:stretch/>
        </p:blipFill>
        <p:spPr bwMode="auto">
          <a:xfrm>
            <a:off x="6228184" y="4879134"/>
            <a:ext cx="2747451" cy="17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083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615206"/>
              </p:ext>
            </p:extLst>
          </p:nvPr>
        </p:nvGraphicFramePr>
        <p:xfrm>
          <a:off x="187354" y="1484784"/>
          <a:ext cx="8795320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873549"/>
            <a:ext cx="4860032" cy="563563"/>
          </a:xfrm>
        </p:spPr>
        <p:txBody>
          <a:bodyPr/>
          <a:lstStyle/>
          <a:p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В основі методу </a:t>
            </a:r>
            <a:b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</a:br>
            <a:r>
              <a:rPr lang="uk-UA" sz="3200" dirty="0" smtClean="0">
                <a:solidFill>
                  <a:srgbClr val="990033"/>
                </a:solidFill>
                <a:latin typeface="AmbassadoreType" pitchFamily="2" charset="0"/>
              </a:rPr>
              <a:t>проектів лежать</a:t>
            </a:r>
            <a:endParaRPr lang="uk-UA" sz="32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31" r="6688"/>
          <a:stretch/>
        </p:blipFill>
        <p:spPr>
          <a:xfrm rot="268026">
            <a:off x="6116237" y="398515"/>
            <a:ext cx="2827089" cy="1558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647">
            <a:off x="296146" y="433759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13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4F3951-3E5D-465D-821A-653DF0AA7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graphicEl>
                                              <a:dgm id="{D44F3951-3E5D-465D-821A-653DF0AA7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graphicEl>
                                              <a:dgm id="{D44F3951-3E5D-465D-821A-653DF0AA7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graphicEl>
                                              <a:dgm id="{D44F3951-3E5D-465D-821A-653DF0AA70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5B98D4-491F-4929-9BA8-BD68342B0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>
                                            <p:graphicEl>
                                              <a:dgm id="{C15B98D4-491F-4929-9BA8-BD68342B0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graphicEl>
                                              <a:dgm id="{C15B98D4-491F-4929-9BA8-BD68342B0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graphicEl>
                                              <a:dgm id="{C15B98D4-491F-4929-9BA8-BD68342B0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D42AF3-0338-4CE7-8D77-AE5ECF463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graphicEl>
                                              <a:dgm id="{39D42AF3-0338-4CE7-8D77-AE5ECF463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graphicEl>
                                              <a:dgm id="{39D42AF3-0338-4CE7-8D77-AE5ECF463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>
                                            <p:graphicEl>
                                              <a:dgm id="{39D42AF3-0338-4CE7-8D77-AE5ECF463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066F09-DAA2-4FB5-A514-6E392698C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>
                                            <p:graphicEl>
                                              <a:dgm id="{C3066F09-DAA2-4FB5-A514-6E392698C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graphicEl>
                                              <a:dgm id="{C3066F09-DAA2-4FB5-A514-6E392698C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graphicEl>
                                              <a:dgm id="{C3066F09-DAA2-4FB5-A514-6E392698C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7BFD65-CF7A-47A7-B38E-AD88D7681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>
                                            <p:graphicEl>
                                              <a:dgm id="{777BFD65-CF7A-47A7-B38E-AD88D7681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>
                                            <p:graphicEl>
                                              <a:dgm id="{777BFD65-CF7A-47A7-B38E-AD88D7681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">
                                            <p:graphicEl>
                                              <a:dgm id="{777BFD65-CF7A-47A7-B38E-AD88D7681F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9C1D14-B9A3-4D98-BC71-87A002FAC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>
                                            <p:graphicEl>
                                              <a:dgm id="{019C1D14-B9A3-4D98-BC71-87A002FAC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>
                                            <p:graphicEl>
                                              <a:dgm id="{019C1D14-B9A3-4D98-BC71-87A002FAC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>
                                            <p:graphicEl>
                                              <a:dgm id="{019C1D14-B9A3-4D98-BC71-87A002FACA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CF9061-FD95-4A17-BEA2-B93C3B02C3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">
                                            <p:graphicEl>
                                              <a:dgm id="{ADCF9061-FD95-4A17-BEA2-B93C3B02C3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>
                                            <p:graphicEl>
                                              <a:dgm id="{ADCF9061-FD95-4A17-BEA2-B93C3B02C3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">
                                            <p:graphicEl>
                                              <a:dgm id="{ADCF9061-FD95-4A17-BEA2-B93C3B02C3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460183-94EF-4891-80A7-C0248042E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">
                                            <p:graphicEl>
                                              <a:dgm id="{69460183-94EF-4891-80A7-C0248042E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">
                                            <p:graphicEl>
                                              <a:dgm id="{69460183-94EF-4891-80A7-C0248042E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">
                                            <p:graphicEl>
                                              <a:dgm id="{69460183-94EF-4891-80A7-C0248042E8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ABAD9B-6405-41B0-A82E-B4F469769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">
                                            <p:graphicEl>
                                              <a:dgm id="{F1ABAD9B-6405-41B0-A82E-B4F469769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">
                                            <p:graphicEl>
                                              <a:dgm id="{F1ABAD9B-6405-41B0-A82E-B4F469769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">
                                            <p:graphicEl>
                                              <a:dgm id="{F1ABAD9B-6405-41B0-A82E-B4F469769F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303E4F3-6AAB-4434-85B8-35F05551F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>
                                            <p:graphicEl>
                                              <a:dgm id="{4303E4F3-6AAB-4434-85B8-35F05551F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">
                                            <p:graphicEl>
                                              <a:dgm id="{4303E4F3-6AAB-4434-85B8-35F05551F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5">
                                            <p:graphicEl>
                                              <a:dgm id="{4303E4F3-6AAB-4434-85B8-35F05551F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Admin\downloads\fgos_oo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924" y="-91561"/>
            <a:ext cx="1485612" cy="11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76737"/>
            <a:ext cx="8686800" cy="838200"/>
          </a:xfrm>
        </p:spPr>
        <p:txBody>
          <a:bodyPr/>
          <a:lstStyle/>
          <a:p>
            <a:r>
              <a:rPr lang="uk-UA" sz="4400" dirty="0" smtClean="0">
                <a:solidFill>
                  <a:srgbClr val="990033"/>
                </a:solidFill>
                <a:latin typeface="AmbassadoreType" pitchFamily="2" charset="0"/>
              </a:rPr>
              <a:t>Види проектів</a:t>
            </a:r>
            <a:endParaRPr lang="ru-RU" sz="44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82" y="1022862"/>
            <a:ext cx="9455970" cy="2454200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Дослідницькі проекти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– виконуються за структурою наукового дослідження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uk-UA" sz="18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uk-UA" sz="18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Творчі проекти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– не мають певної структури оформлення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uk-UA" sz="18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uk-UA" sz="18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Ігрові проекти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– структура тільки намічається і залишається відкритою до завершення роботи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uk-UA" sz="18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10" y="239324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990033"/>
                </a:solidFill>
                <a:latin typeface="Uk_Bruskovaya" panose="02070404040404040404" pitchFamily="18" charset="0"/>
              </a:rPr>
              <a:t>«Планета в електромагнітному павутинні» (11 клас)</a:t>
            </a:r>
            <a:endParaRPr lang="uk-UA" dirty="0">
              <a:solidFill>
                <a:srgbClr val="990033"/>
              </a:solidFill>
              <a:latin typeface="Uk_Bruskovaya" panose="020704040404040404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2884" y="5724982"/>
            <a:ext cx="2834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990033"/>
                </a:solidFill>
                <a:latin typeface="Uk_Bruskovaya" panose="02070404040404040404" pitchFamily="18" charset="0"/>
              </a:rPr>
              <a:t>«Подорож країною </a:t>
            </a:r>
            <a:endParaRPr lang="en-US" dirty="0" smtClean="0">
              <a:solidFill>
                <a:srgbClr val="990033"/>
              </a:solidFill>
              <a:latin typeface="Uk_Bruskovaya" panose="02070404040404040404" pitchFamily="18" charset="0"/>
            </a:endParaRPr>
          </a:p>
          <a:p>
            <a:pPr algn="ctr"/>
            <a:r>
              <a:rPr lang="uk-UA" dirty="0" smtClean="0">
                <a:solidFill>
                  <a:srgbClr val="990033"/>
                </a:solidFill>
                <a:latin typeface="Uk_Bruskovaya" panose="02070404040404040404" pitchFamily="18" charset="0"/>
              </a:rPr>
              <a:t>«Електрики» (8 клас)</a:t>
            </a:r>
            <a:endParaRPr lang="uk-UA" dirty="0">
              <a:solidFill>
                <a:srgbClr val="990033"/>
              </a:solidFill>
              <a:latin typeface="Uk_Bruskovaya" panose="020704040404040404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5921" y="2410600"/>
            <a:ext cx="293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990033"/>
                </a:solidFill>
                <a:latin typeface="Uk_Bruskovaya" panose="02070404040404040404" pitchFamily="18" charset="0"/>
              </a:rPr>
              <a:t>«Практична лабораторія»</a:t>
            </a:r>
            <a:endParaRPr lang="en-US" dirty="0" smtClean="0">
              <a:solidFill>
                <a:srgbClr val="990033"/>
              </a:solidFill>
              <a:latin typeface="Uk_Bruskovaya" panose="02070404040404040404" pitchFamily="18" charset="0"/>
            </a:endParaRPr>
          </a:p>
          <a:p>
            <a:pPr algn="ctr"/>
            <a:r>
              <a:rPr lang="uk-UA" dirty="0" smtClean="0">
                <a:solidFill>
                  <a:srgbClr val="990033"/>
                </a:solidFill>
                <a:latin typeface="Uk_Bruskovaya" panose="02070404040404040404" pitchFamily="18" charset="0"/>
              </a:rPr>
              <a:t> (10 клас)</a:t>
            </a:r>
            <a:endParaRPr lang="uk-UA" dirty="0">
              <a:solidFill>
                <a:srgbClr val="990033"/>
              </a:solidFill>
              <a:latin typeface="Uk_Bruskovaya" panose="02070404040404040404" pitchFamily="18" charset="0"/>
            </a:endParaRPr>
          </a:p>
        </p:txBody>
      </p:sp>
      <p:pic>
        <p:nvPicPr>
          <p:cNvPr id="9" name="Picture 6" descr="Y:\кафедра фізики\Сусла Н.Б\портфоліо 2014\IMG_90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 r="7086"/>
          <a:stretch/>
        </p:blipFill>
        <p:spPr bwMode="auto">
          <a:xfrm>
            <a:off x="6798977" y="3104146"/>
            <a:ext cx="2262461" cy="2325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8657"/>
          <a:stretch/>
        </p:blipFill>
        <p:spPr>
          <a:xfrm rot="21438704">
            <a:off x="134719" y="3160406"/>
            <a:ext cx="2909736" cy="2486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r="12988" b="13383"/>
          <a:stretch/>
        </p:blipFill>
        <p:spPr>
          <a:xfrm rot="205698">
            <a:off x="435454" y="4841247"/>
            <a:ext cx="3384376" cy="1899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996">
            <a:off x="3860359" y="2382925"/>
            <a:ext cx="2048668" cy="170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86" y="3762822"/>
            <a:ext cx="21336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34" y="5421768"/>
            <a:ext cx="2096148" cy="1173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Admin\downloads\fgos_oo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89" y="-91625"/>
            <a:ext cx="1653093" cy="128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799" y="186155"/>
            <a:ext cx="7338590" cy="838200"/>
          </a:xfrm>
        </p:spPr>
        <p:txBody>
          <a:bodyPr/>
          <a:lstStyle/>
          <a:p>
            <a:r>
              <a:rPr lang="uk-UA" sz="4000" dirty="0" smtClean="0">
                <a:solidFill>
                  <a:srgbClr val="990033"/>
                </a:solidFill>
                <a:latin typeface="AmbassadoreType" pitchFamily="2" charset="0"/>
              </a:rPr>
              <a:t>Види проектів</a:t>
            </a:r>
            <a:endParaRPr lang="ru-RU" sz="4000" dirty="0">
              <a:solidFill>
                <a:srgbClr val="990033"/>
              </a:solidFill>
              <a:latin typeface="AmbassadoreTyp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24355"/>
            <a:ext cx="9144000" cy="4525963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Інформаційні проекти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– спрямовані на збір даних про якийсь об’єкт чи явище, передбачають ознайомлення учасників з інформацією, її аналізом, узагальненням фактів, призначених для широкої аудиторії;</a:t>
            </a:r>
          </a:p>
          <a:p>
            <a:r>
              <a:rPr lang="uk-UA" sz="1800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Практичні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проекти – відрізняє чітко визначений із самого початку результат діяльності їх учасників, потребують чітко визначеної структури та розподілу доручень.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643504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990033"/>
                </a:solidFill>
                <a:latin typeface="Uk_Bruskovaya" panose="02070404040404040404" pitchFamily="18" charset="0"/>
              </a:rPr>
              <a:t>«Реактивний рух» (10 клас)</a:t>
            </a:r>
            <a:endParaRPr lang="uk-UA" dirty="0">
              <a:solidFill>
                <a:srgbClr val="990033"/>
              </a:solidFill>
              <a:latin typeface="Uk_Bruskovaya" panose="020704040404040404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0059" y="641764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990033"/>
                </a:solidFill>
                <a:latin typeface="Uk_Bruskovaya" panose="02070404040404040404" pitchFamily="18" charset="0"/>
              </a:rPr>
              <a:t>«Механічна робота та енергія» (7 клас)</a:t>
            </a:r>
            <a:endParaRPr lang="uk-UA" dirty="0">
              <a:solidFill>
                <a:srgbClr val="990033"/>
              </a:solidFill>
              <a:latin typeface="Uk_Bruskovaya" panose="02070404040404040404" pitchFamily="18" charset="0"/>
            </a:endParaRPr>
          </a:p>
        </p:txBody>
      </p:sp>
      <p:pic>
        <p:nvPicPr>
          <p:cNvPr id="7" name="Picture 2" descr="Y:\кафедра фізики\Сусла Н.Б\портфоліо 2014\IMG_90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1" r="3527" b="2501"/>
          <a:stretch/>
        </p:blipFill>
        <p:spPr bwMode="auto">
          <a:xfrm>
            <a:off x="5285179" y="2708921"/>
            <a:ext cx="370479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861">
            <a:off x="6491017" y="4283555"/>
            <a:ext cx="2457935" cy="18418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1" y="2924945"/>
            <a:ext cx="2784309" cy="2088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252">
            <a:off x="2858206" y="3051484"/>
            <a:ext cx="2071228" cy="1553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726">
            <a:off x="3745819" y="4386446"/>
            <a:ext cx="2653190" cy="19881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4" y="4568911"/>
            <a:ext cx="2497743" cy="18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36104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74" y="-171400"/>
            <a:ext cx="9419502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Template 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PowerPoint-Template-5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P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P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1B9AD9"/>
        </a:accent1>
        <a:accent2>
          <a:srgbClr val="1DB3AC"/>
        </a:accent2>
        <a:accent3>
          <a:srgbClr val="FFFFFF"/>
        </a:accent3>
        <a:accent4>
          <a:srgbClr val="174578"/>
        </a:accent4>
        <a:accent5>
          <a:srgbClr val="ABCAE9"/>
        </a:accent5>
        <a:accent6>
          <a:srgbClr val="19A29B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3366"/>
        </a:dk1>
        <a:lt1>
          <a:srgbClr val="FFFFFF"/>
        </a:lt1>
        <a:dk2>
          <a:srgbClr val="000000"/>
        </a:dk2>
        <a:lt2>
          <a:srgbClr val="C0C0C0"/>
        </a:lt2>
        <a:accent1>
          <a:srgbClr val="3556A7"/>
        </a:accent1>
        <a:accent2>
          <a:srgbClr val="C78DD7"/>
        </a:accent2>
        <a:accent3>
          <a:srgbClr val="FFFFFF"/>
        </a:accent3>
        <a:accent4>
          <a:srgbClr val="002A56"/>
        </a:accent4>
        <a:accent5>
          <a:srgbClr val="AEB4D0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399D72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ECCBC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834</Words>
  <Application>Microsoft Office PowerPoint</Application>
  <PresentationFormat>Экран (4:3)</PresentationFormat>
  <Paragraphs>118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AmbassadoreType</vt:lpstr>
      <vt:lpstr>Bookman Old Style</vt:lpstr>
      <vt:lpstr>Arial Narrow</vt:lpstr>
      <vt:lpstr>Calibri</vt:lpstr>
      <vt:lpstr>Uk_Bruskovaya</vt:lpstr>
      <vt:lpstr>Lobster</vt:lpstr>
      <vt:lpstr>Cambria</vt:lpstr>
      <vt:lpstr>Century Gothic</vt:lpstr>
      <vt:lpstr>Verdana</vt:lpstr>
      <vt:lpstr>Wingdings</vt:lpstr>
      <vt:lpstr>Arial</vt:lpstr>
      <vt:lpstr>PowerPoint Template 1</vt:lpstr>
      <vt:lpstr>Презентация PowerPoint</vt:lpstr>
      <vt:lpstr>Презентация PowerPoint</vt:lpstr>
      <vt:lpstr>Презентация PowerPoint</vt:lpstr>
      <vt:lpstr>Презентация PowerPoint</vt:lpstr>
      <vt:lpstr>В основі методу  проектів лежать</vt:lpstr>
      <vt:lpstr>Види проектів</vt:lpstr>
      <vt:lpstr>Види проектів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Електроенцефалограма Результат ЕЕГ в стані спокою</vt:lpstr>
      <vt:lpstr>Презентация PowerPoint</vt:lpstr>
      <vt:lpstr>Презентация PowerPoint</vt:lpstr>
      <vt:lpstr>Презентация PowerPoint</vt:lpstr>
      <vt:lpstr>Індикатор для визначення Електромагнітного поля і його принципова схема</vt:lpstr>
      <vt:lpstr>Презентация PowerPoint</vt:lpstr>
      <vt:lpstr>Плюси використання  методу проектів </vt:lpstr>
      <vt:lpstr>Проблеми та мінуси</vt:lpstr>
      <vt:lpstr>Технологія  досягнення мети:</vt:lpstr>
      <vt:lpstr>Технологія  досягнення мети:</vt:lpstr>
      <vt:lpstr>Презентация PowerPoint</vt:lpstr>
      <vt:lpstr>Методична робота</vt:lpstr>
      <vt:lpstr>Видавнича діяльність</vt:lpstr>
      <vt:lpstr>Результати успішності 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90</cp:revision>
  <dcterms:created xsi:type="dcterms:W3CDTF">2014-02-02T18:08:21Z</dcterms:created>
  <dcterms:modified xsi:type="dcterms:W3CDTF">2017-02-15T09:03:36Z</dcterms:modified>
</cp:coreProperties>
</file>