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8" r:id="rId10"/>
    <p:sldId id="260" r:id="rId11"/>
    <p:sldId id="261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3BE879-18D7-40D7-B45A-9024AA2C6A1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B03148-6407-4868-8C6D-FF815DBEEE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uk.wikipedia.org/wiki/%D0%86%D0%BE%D0%BD%D1%96%D0%B7%D0%B0%D1%86%D1%96%D1%8F" TargetMode="External"/><Relationship Id="rId7" Type="http://schemas.openxmlformats.org/officeDocument/2006/relationships/hyperlink" Target="http://uk.wikipedia.org/wiki/%D0%9F%D0%BB%D0%B0%D0%B7%D0%BC%D0%B0" TargetMode="External"/><Relationship Id="rId2" Type="http://schemas.openxmlformats.org/officeDocument/2006/relationships/hyperlink" Target="http://uk.wikipedia.org/w/index.php?title=%D0%95%D0%BB%D0%B5%D0%BA%D1%82%D1%80%D0%B8%D1%87%D0%BD%D0%B8%D0%B9_%D1%80%D0%B0%D0%BA%D0%B5%D1%82%D0%BD%D0%B8%D0%B9_%D0%B4%D0%B2%D0%B8%D0%B3%D1%83%D0%BD&amp;action=edit&amp;redlin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A6%D0%B5%D0%B7%D1%96%D0%B9" TargetMode="External"/><Relationship Id="rId5" Type="http://schemas.openxmlformats.org/officeDocument/2006/relationships/hyperlink" Target="http://uk.wikipedia.org/wiki/%D0%9A%D1%81%D0%B5%D0%BD%D0%BE%D0%BD" TargetMode="External"/><Relationship Id="rId4" Type="http://schemas.openxmlformats.org/officeDocument/2006/relationships/hyperlink" Target="http://uk.wikipedia.org/wiki/%D0%93%D0%B0%D0%B7" TargetMode="External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0%B3%D0%BD%D1%96%D1%82%D0%BD%D0%B5_%D0%BF%D0%BE%D0%BB%D0%B5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A%D0%B5%D1%80%D0%BE%D0%B2%D0%B0%D0%BD%D0%B8%D0%B9_%D1%82%D0%B5%D1%80%D0%BC%D0%BE%D1%8F%D0%B4%D0%B5%D1%80%D0%BD%D0%B8%D0%B9_%D1%81%D0%B8%D0%BD%D1%82%D0%B5%D0%B7" TargetMode="External"/><Relationship Id="rId5" Type="http://schemas.openxmlformats.org/officeDocument/2006/relationships/hyperlink" Target="http://uk.wikipedia.org/w/index.php?title=%D0%A2%D0%B5%D1%80%D0%BC%D0%BE%D1%8F%D0%B4%D0%B5%D1%80%D0%BD%D0%B8%D0%B9_%D1%80%D0%B5%D0%B0%D0%BA%D1%82%D0%BE%D1%80&amp;action=edit&amp;redlink=1" TargetMode="External"/><Relationship Id="rId4" Type="http://schemas.openxmlformats.org/officeDocument/2006/relationships/hyperlink" Target="http://uk.wikipedia.org/wiki/%D0%9F%D0%BB%D0%B0%D0%B7%D0%BC%D0%B0_(%D0%B0%D0%B3%D1%80%D0%B5%D0%B3%D0%B0%D1%82%D0%BD%D0%B8%D0%B9_%D1%81%D1%82%D0%B0%D0%BD)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A0%D0%9D" TargetMode="External"/><Relationship Id="rId13" Type="http://schemas.openxmlformats.org/officeDocument/2006/relationships/hyperlink" Target="http://uk.wikipedia.org/wiki/%D0%90%D1%86%D0%B5%D1%82%D0%B8%D0%BB%D0%B5%D0%BD" TargetMode="External"/><Relationship Id="rId18" Type="http://schemas.openxmlformats.org/officeDocument/2006/relationships/hyperlink" Target="http://uk.wikipedia.org/wiki/%D0%9C%D0%B5%D1%82%D0%B0%D0%BB" TargetMode="External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hyperlink" Target="http://uk.wikipedia.org/wiki/%D0%A1%D0%A8%D0%90" TargetMode="External"/><Relationship Id="rId12" Type="http://schemas.openxmlformats.org/officeDocument/2006/relationships/hyperlink" Target="http://uk.wikipedia.org/wiki/%D0%92%D1%83%D0%B3%D0%BB%D0%B5%D0%B2%D0%BE%D0%B4%D0%B5%D0%BD%D1%8C" TargetMode="External"/><Relationship Id="rId17" Type="http://schemas.openxmlformats.org/officeDocument/2006/relationships/hyperlink" Target="http://uk.wikipedia.org/wiki/%D0%A5%D0%BB%D0%BE%D1%80%D0%B8%D0%B4" TargetMode="External"/><Relationship Id="rId2" Type="http://schemas.openxmlformats.org/officeDocument/2006/relationships/hyperlink" Target="http://uk.wikipedia.org/wiki/%D0%A0%D0%BE%D1%81%D1%96%D0%B9%D1%81%D1%8C%D0%BA%D0%B0_%D0%BC%D0%BE%D0%B2%D0%B0" TargetMode="External"/><Relationship Id="rId16" Type="http://schemas.openxmlformats.org/officeDocument/2006/relationships/hyperlink" Target="http://uk.wikipedia.org/wiki/%D0%9E%D0%BA%D1%81%D0%B8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F%D0%BB%D0%B0%D0%B7%D0%BC%D0%B0_(%D0%B0%D0%B3%D1%80%D0%B5%D0%B3%D0%B0%D1%82%D0%BD%D0%B8%D0%B9_%D1%81%D1%82%D0%B0%D0%BD)" TargetMode="External"/><Relationship Id="rId11" Type="http://schemas.openxmlformats.org/officeDocument/2006/relationships/hyperlink" Target="http://uk.wikipedia.org/wiki/%D0%9C%D0%B5%D1%82%D0%B0%D0%BD" TargetMode="External"/><Relationship Id="rId5" Type="http://schemas.openxmlformats.org/officeDocument/2006/relationships/hyperlink" Target="http://uk.wikipedia.org/wiki/%D0%A5%D1%96%D0%BC%D1%96%D1%8F" TargetMode="External"/><Relationship Id="rId15" Type="http://schemas.openxmlformats.org/officeDocument/2006/relationships/hyperlink" Target="http://uk.wikipedia.org/wiki/%D0%92%D0%BE%D0%B4%D0%B5%D0%BD%D1%8C" TargetMode="External"/><Relationship Id="rId10" Type="http://schemas.openxmlformats.org/officeDocument/2006/relationships/hyperlink" Target="http://uk.wikipedia.org/wiki/%D0%9F%D1%96%D1%80%D0%BE%D0%BB%D1%96%D0%B7" TargetMode="External"/><Relationship Id="rId19" Type="http://schemas.openxmlformats.org/officeDocument/2006/relationships/hyperlink" Target="http://uk.wikipedia.org/wiki/%D0%A1%D1%80%D1%96%D0%B1%D0%BB%D0%BE" TargetMode="External"/><Relationship Id="rId4" Type="http://schemas.openxmlformats.org/officeDocument/2006/relationships/hyperlink" Target="http://uk.wikipedia.org/wiki/%D0%9D%D1%96%D0%BC%D0%B5%D1%86%D1%8C%D0%BA%D0%B0_%D0%BC%D0%BE%D0%B2%D0%B0" TargetMode="External"/><Relationship Id="rId9" Type="http://schemas.openxmlformats.org/officeDocument/2006/relationships/hyperlink" Target="http://uk.wikipedia.org/wiki/%D0%A1%D0%A0%D0%A1%D0%A0" TargetMode="External"/><Relationship Id="rId14" Type="http://schemas.openxmlformats.org/officeDocument/2006/relationships/hyperlink" Target="http://uk.wikipedia.org/wiki/%D0%95%D1%82%D0%B8%D0%BB%D0%B5%D0%B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E%D0%BC%D1%96%D0%BD%D0%BE%D1%84%D0%BE%D1%80" TargetMode="External"/><Relationship Id="rId2" Type="http://schemas.openxmlformats.org/officeDocument/2006/relationships/hyperlink" Target="http://uk.wikipedia.org/wiki/%D0%94%D0%B8%D1%81%D0%BF%D0%BB%D0%B5%D0%B9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hyperlink" Target="http://uk.wikipedia.org/wiki/%D0%9F%D0%BB%D0%B0%D0%B7%D0%BC%D0%B0_(%D0%B0%D0%B3%D1%80%D0%B5%D0%B3%D0%B0%D1%82%D0%BD%D0%B8%D0%B9_%D1%81%D1%82%D0%B0%D0%BD)" TargetMode="External"/><Relationship Id="rId4" Type="http://schemas.openxmlformats.org/officeDocument/2006/relationships/hyperlink" Target="http://uk.wikipedia.org/wiki/%D0%93%D0%B0%D0%B7%D0%BE%D0%B2%D0%B8%D0%B9_%D1%80%D0%BE%D0%B7%D1%80%D1%8F%D0%B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0%D0%B7" TargetMode="External"/><Relationship Id="rId3" Type="http://schemas.openxmlformats.org/officeDocument/2006/relationships/hyperlink" Target="http://uk.wikipedia.org/wiki/%D0%A4%D1%96%D0%B7%D0%B8%D0%BA%D0%B0" TargetMode="External"/><Relationship Id="rId7" Type="http://schemas.openxmlformats.org/officeDocument/2006/relationships/hyperlink" Target="http://uk.wikipedia.org/wiki/%D0%A0%D1%96%D0%B4%D0%B8%D0%BD%D0%B0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5%D1%80%D0%B4%D0%B5_%D1%82%D1%96%D0%BB%D0%BE" TargetMode="External"/><Relationship Id="rId5" Type="http://schemas.openxmlformats.org/officeDocument/2006/relationships/hyperlink" Target="http://uk.wikipedia.org/wiki/%D0%86%D0%BE%D0%BD%D1%96%D0%B7%D0%B0%D1%86%D1%96%D1%8F" TargetMode="External"/><Relationship Id="rId4" Type="http://schemas.openxmlformats.org/officeDocument/2006/relationships/hyperlink" Target="http://uk.wikipedia.org/wiki/%D0%A5%D1%96%D0%BC%D1%96%D1%8F" TargetMode="External"/><Relationship Id="rId9" Type="http://schemas.openxmlformats.org/officeDocument/2006/relationships/hyperlink" Target="http://uk.wikipedia.org/wiki/%D0%90%D0%B3%D1%80%D0%B5%D0%B3%D0%B0%D1%82%D0%BD%D0%B8%D0%B9_%D1%81%D1%82%D0%B0%D0%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B%D0%B0%D0%B7%D0%BC%D0%B0_(%D0%B0%D0%B3%D1%80%D0%B5%D0%B3%D0%B0%D1%82%D0%BD%D0%B8%D0%B9_%D1%81%D1%82%D0%B0%D0%BD)#cite_note-1" TargetMode="External"/><Relationship Id="rId2" Type="http://schemas.openxmlformats.org/officeDocument/2006/relationships/hyperlink" Target="http://uk.wikipedia.org/wiki/%D0%91%D0%BB%D0%B8%D1%81%D0%BA%D0%B0%D0%B2%D0%BA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ua-referat.com/%D0%A1%D0%BE%D0%BD%D1%8F%D1%87%D0%BD%D0%B8%D0%B9_%D0%B2%D1%96%D1%82%D0%B5%D1%8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96%D0%B6%D0%BD%D0%B0%D1%80%D0%BE%D0%B4%D0%BD%D0%B0_%D0%BA%D0%BE%D1%81%D0%BC%D1%96%D1%87%D0%BD%D0%B0_%D1%81%D1%82%D0%B0%D0%BD%D1%86%D1%96%D1%8F" TargetMode="External"/><Relationship Id="rId2" Type="http://schemas.openxmlformats.org/officeDocument/2006/relationships/hyperlink" Target="http://uk.wikipedia.org/wiki/%D0%90%D1%82%D0%BB%D0%B0%D0%BD%D1%82%D1%96%D1%8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2%D0%B5%D1%80%D0%BC%D1%96%D0%BD_%D1%81%D0%BB%D1%83%D0%B6%D0%B1%D0%B8&amp;action=edit&amp;redlink=1" TargetMode="External"/><Relationship Id="rId3" Type="http://schemas.openxmlformats.org/officeDocument/2006/relationships/hyperlink" Target="http://uk.wikipedia.org/wiki/%D0%94%D0%B6%D0%B5%D1%80%D0%B5%D0%BB%D0%BE_%D1%81%D0%B2%D1%96%D1%82%D0%BB%D0%B0" TargetMode="External"/><Relationship Id="rId7" Type="http://schemas.openxmlformats.org/officeDocument/2006/relationships/hyperlink" Target="http://uk.wikipedia.org/wiki/%D0%9E%D1%81%D0%B2%D1%96%D1%82%D0%BB%D0%B5%D0%BD%D0%BD%D1%8F" TargetMode="External"/><Relationship Id="rId2" Type="http://schemas.openxmlformats.org/officeDocument/2006/relationships/hyperlink" Target="http://uk.wikipedia.org/wiki/%D0%93%D0%B0%D0%B7%D0%BE%D0%B2%D0%B8%D0%B9_%D1%80%D0%BE%D0%B7%D1%80%D1%8F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3%D0%BB%D1%8C%D1%82%D1%80%D0%B0%D1%84%D1%96%D0%BE%D0%BB%D0%B5%D1%82%D0%BE%D0%B2%D0%B5_%D0%B2%D0%B8%D0%BF%D1%80%D0%BE%D0%BC%D1%96%D0%BD%D1%8E%D0%B2%D0%B0%D0%BD%D0%BD%D1%8F" TargetMode="External"/><Relationship Id="rId5" Type="http://schemas.openxmlformats.org/officeDocument/2006/relationships/hyperlink" Target="http://uk.wikipedia.org/wiki/%D0%9B%D1%8E%D0%BC%D1%96%D0%BD%D0%BE%D1%84%D0%BE%D1%80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uk.wikipedia.org/wiki/%D0%A1%D0%B2%D1%96%D1%82%D0%BB%D0%BE%D0%B2%D0%B8%D0%B9_%D0%BF%D0%BE%D1%82%D1%96%D0%BA" TargetMode="External"/><Relationship Id="rId9" Type="http://schemas.openxmlformats.org/officeDocument/2006/relationships/hyperlink" Target="http://uk.wikipedia.org/wiki/%D0%9B%D0%B0%D0%BC%D0%BF%D0%B0_%D1%80%D0%BE%D0%B7%D0%B6%D0%B0%D1%80%D1%8E%D0%B2%D0%B0%D0%BD%D0%BD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2%D0%B0%D1%80%D1%8E%D0%B2%D0%B0%D0%BD%D0%BD%D1%8F" TargetMode="External"/><Relationship Id="rId2" Type="http://schemas.openxmlformats.org/officeDocument/2006/relationships/hyperlink" Target="http://uk.wikipedia.org/wiki/%D0%93%D0%B0%D0%B7%D0%BE%D0%B2%D0%B8%D0%B9_%D1%80%D0%BE%D0%B7%D1%80%D1%8F%D0%B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B%D0%B0%D0%B7%D0%BC%D0%B0_(%D0%B0%D0%B3%D1%80%D0%B5%D0%B3%D0%B0%D1%82%D0%BD%D0%B8%D0%B9_%D1%81%D1%82%D0%B0%D0%BD)" TargetMode="External"/><Relationship Id="rId2" Type="http://schemas.openxmlformats.org/officeDocument/2006/relationships/hyperlink" Target="http://uk.wikipedia.org/wiki/%D0%95%D0%BB%D0%B5%D0%BA%D1%82%D1%80%D0%BE%D1%84%D1%96%D0%B7%D0%B8%D1%87%D0%BD%D0%B5_%D0%BE%D0%B1%D1%80%D0%BE%D0%B1%D0%BB%D0%B5%D0%BD%D0%BD%D1%8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hyperlink" Target="http://uk.wikipedia.org/wiki/%D0%9F%D0%BB%D0%B0%D0%B7%D0%BC%D0%BE%D1%82%D1%80%D0%BE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Застосування плазми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77072"/>
            <a:ext cx="4173860" cy="224752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Іо́нний</a:t>
            </a:r>
            <a:r>
              <a:rPr lang="ru-RU" dirty="0"/>
              <a:t> </a:t>
            </a:r>
            <a:r>
              <a:rPr lang="ru-RU" dirty="0" err="1"/>
              <a:t>двигу́н</a:t>
            </a:r>
            <a:r>
              <a:rPr lang="ru-RU" b="0" dirty="0"/>
              <a:t> — </a:t>
            </a:r>
            <a:r>
              <a:rPr lang="ru-RU" b="0" dirty="0" err="1"/>
              <a:t>різновид</a:t>
            </a:r>
            <a:r>
              <a:rPr lang="ru-RU" b="0" dirty="0"/>
              <a:t> </a:t>
            </a:r>
            <a:r>
              <a:rPr lang="ru-RU" b="0" dirty="0" err="1">
                <a:hlinkClick r:id="rId2" tooltip="Електричний ракетний двигун (ще не написана)"/>
              </a:rPr>
              <a:t>електричного</a:t>
            </a:r>
            <a:r>
              <a:rPr lang="ru-RU" b="0" dirty="0">
                <a:hlinkClick r:id="rId2" tooltip="Електричний ракетний двигун (ще не написана)"/>
              </a:rPr>
              <a:t> ракетного </a:t>
            </a:r>
            <a:r>
              <a:rPr lang="ru-RU" b="0" dirty="0" err="1">
                <a:hlinkClick r:id="rId2" tooltip="Електричний ракетний двигун (ще не написана)"/>
              </a:rPr>
              <a:t>двигуна</a:t>
            </a:r>
            <a:r>
              <a:rPr lang="ru-RU" b="0" dirty="0"/>
              <a:t>, </a:t>
            </a:r>
            <a:r>
              <a:rPr lang="ru-RU" b="0" dirty="0" err="1"/>
              <a:t>робочим</a:t>
            </a:r>
            <a:r>
              <a:rPr lang="ru-RU" b="0" dirty="0"/>
              <a:t> </a:t>
            </a:r>
            <a:r>
              <a:rPr lang="ru-RU" b="0" dirty="0" err="1"/>
              <a:t>тілом</a:t>
            </a:r>
            <a:r>
              <a:rPr lang="ru-RU" b="0" dirty="0"/>
              <a:t> </a:t>
            </a:r>
            <a:r>
              <a:rPr lang="ru-RU" b="0" dirty="0" err="1"/>
              <a:t>якого</a:t>
            </a:r>
            <a:r>
              <a:rPr lang="ru-RU" b="0" dirty="0"/>
              <a:t> є </a:t>
            </a:r>
            <a:r>
              <a:rPr lang="ru-RU" b="0" dirty="0" err="1">
                <a:hlinkClick r:id="rId3" tooltip="Іонізація"/>
              </a:rPr>
              <a:t>іонізований</a:t>
            </a:r>
            <a:r>
              <a:rPr lang="ru-RU" b="0" dirty="0"/>
              <a:t> </a:t>
            </a:r>
            <a:r>
              <a:rPr lang="ru-RU" b="0" dirty="0">
                <a:hlinkClick r:id="rId4" tooltip="Газ"/>
              </a:rPr>
              <a:t>газ</a:t>
            </a:r>
            <a:r>
              <a:rPr lang="ru-RU" b="0" dirty="0"/>
              <a:t> (</a:t>
            </a:r>
            <a:r>
              <a:rPr lang="ru-RU" b="0" dirty="0">
                <a:hlinkClick r:id="rId5" tooltip="Ксенон"/>
              </a:rPr>
              <a:t>ксенон</a:t>
            </a:r>
            <a:r>
              <a:rPr lang="ru-RU" b="0" dirty="0"/>
              <a:t>, </a:t>
            </a:r>
            <a:r>
              <a:rPr lang="ru-RU" b="0" dirty="0" err="1">
                <a:hlinkClick r:id="rId6" tooltip="Цезій"/>
              </a:rPr>
              <a:t>цезій</a:t>
            </a:r>
            <a:r>
              <a:rPr lang="ru-RU" b="0" dirty="0"/>
              <a:t> </a:t>
            </a:r>
            <a:r>
              <a:rPr lang="ru-RU" b="0" dirty="0" err="1"/>
              <a:t>тощо</a:t>
            </a:r>
            <a:r>
              <a:rPr lang="ru-RU" b="0" dirty="0" smtClean="0"/>
              <a:t>). </a:t>
            </a:r>
            <a:r>
              <a:rPr lang="ru-RU" b="0" dirty="0" err="1"/>
              <a:t>Джерелом</a:t>
            </a:r>
            <a:r>
              <a:rPr lang="ru-RU" b="0" dirty="0"/>
              <a:t> </a:t>
            </a:r>
            <a:r>
              <a:rPr lang="ru-RU" b="0" dirty="0" err="1"/>
              <a:t>іонів</a:t>
            </a:r>
            <a:r>
              <a:rPr lang="ru-RU" b="0" dirty="0"/>
              <a:t> є газ, </a:t>
            </a:r>
            <a:r>
              <a:rPr lang="ru-RU" b="0" dirty="0" err="1"/>
              <a:t>зазвичай</a:t>
            </a:r>
            <a:r>
              <a:rPr lang="ru-RU" b="0" dirty="0"/>
              <a:t> аргон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водень</a:t>
            </a:r>
            <a:r>
              <a:rPr lang="ru-RU" b="0" dirty="0" smtClean="0"/>
              <a:t>..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3933056"/>
            <a:ext cx="4536504" cy="2736304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Бак з газом </a:t>
            </a:r>
            <a:r>
              <a:rPr lang="ru-RU" b="0" dirty="0" err="1"/>
              <a:t>розташовується</a:t>
            </a:r>
            <a:r>
              <a:rPr lang="ru-RU" b="0" dirty="0"/>
              <a:t> в </a:t>
            </a:r>
            <a:r>
              <a:rPr lang="ru-RU" b="0" dirty="0" err="1"/>
              <a:t>передній</a:t>
            </a:r>
            <a:r>
              <a:rPr lang="ru-RU" b="0" dirty="0"/>
              <a:t> </a:t>
            </a:r>
            <a:r>
              <a:rPr lang="ru-RU" b="0" dirty="0" err="1"/>
              <a:t>частині</a:t>
            </a:r>
            <a:r>
              <a:rPr lang="ru-RU" b="0" dirty="0"/>
              <a:t> </a:t>
            </a:r>
            <a:r>
              <a:rPr lang="ru-RU" b="0" dirty="0" err="1"/>
              <a:t>двигуна</a:t>
            </a:r>
            <a:r>
              <a:rPr lang="ru-RU" b="0" dirty="0"/>
              <a:t>, </a:t>
            </a:r>
            <a:r>
              <a:rPr lang="ru-RU" b="0" dirty="0" err="1"/>
              <a:t>звідти</a:t>
            </a:r>
            <a:r>
              <a:rPr lang="ru-RU" b="0" dirty="0"/>
              <a:t> газ </a:t>
            </a:r>
            <a:r>
              <a:rPr lang="ru-RU" b="0" dirty="0" err="1"/>
              <a:t>надходить</a:t>
            </a:r>
            <a:r>
              <a:rPr lang="ru-RU" b="0" dirty="0"/>
              <a:t> до </a:t>
            </a:r>
            <a:r>
              <a:rPr lang="ru-RU" b="0" dirty="0" err="1"/>
              <a:t>відсіка</a:t>
            </a:r>
            <a:r>
              <a:rPr lang="ru-RU" b="0" dirty="0"/>
              <a:t> </a:t>
            </a:r>
            <a:r>
              <a:rPr lang="ru-RU" b="0" dirty="0" err="1"/>
              <a:t>іонізації</a:t>
            </a:r>
            <a:r>
              <a:rPr lang="ru-RU" b="0" dirty="0"/>
              <a:t>, де </a:t>
            </a:r>
            <a:r>
              <a:rPr lang="ru-RU" b="0" dirty="0" err="1"/>
              <a:t>утворюється</a:t>
            </a:r>
            <a:r>
              <a:rPr lang="ru-RU" b="0" dirty="0"/>
              <a:t> холодна </a:t>
            </a:r>
            <a:r>
              <a:rPr lang="ru-RU" b="0" dirty="0">
                <a:hlinkClick r:id="rId7" tooltip="Плазма"/>
              </a:rPr>
              <a:t>плазма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розігрівається</a:t>
            </a:r>
            <a:r>
              <a:rPr lang="ru-RU" b="0" dirty="0"/>
              <a:t> в </a:t>
            </a:r>
            <a:r>
              <a:rPr lang="ru-RU" b="0" dirty="0" err="1"/>
              <a:t>наступному</a:t>
            </a:r>
            <a:r>
              <a:rPr lang="ru-RU" b="0" dirty="0"/>
              <a:t> </a:t>
            </a:r>
            <a:r>
              <a:rPr lang="ru-RU" b="0" dirty="0" err="1"/>
              <a:t>відсіку</a:t>
            </a:r>
            <a:r>
              <a:rPr lang="ru-RU" b="0" dirty="0"/>
              <a:t> </a:t>
            </a:r>
            <a:r>
              <a:rPr lang="ru-RU" b="0" dirty="0" err="1"/>
              <a:t>іонним</a:t>
            </a:r>
            <a:r>
              <a:rPr lang="ru-RU" b="0" dirty="0"/>
              <a:t> </a:t>
            </a:r>
            <a:r>
              <a:rPr lang="ru-RU" b="0" dirty="0" err="1"/>
              <a:t>циклотронним</a:t>
            </a:r>
            <a:r>
              <a:rPr lang="ru-RU" b="0" dirty="0"/>
              <a:t> </a:t>
            </a:r>
            <a:r>
              <a:rPr lang="ru-RU" b="0" dirty="0" err="1"/>
              <a:t>резонансним</a:t>
            </a:r>
            <a:r>
              <a:rPr lang="ru-RU" b="0" dirty="0"/>
              <a:t> </a:t>
            </a:r>
            <a:r>
              <a:rPr lang="ru-RU" b="0" dirty="0" err="1"/>
              <a:t>нагріванням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657600" cy="28849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298985" cy="2880320"/>
          </a:xfrm>
        </p:spPr>
      </p:pic>
    </p:spTree>
    <p:extLst>
      <p:ext uri="{BB962C8B-B14F-4D97-AF65-F5344CB8AC3E}">
        <p14:creationId xmlns:p14="http://schemas.microsoft.com/office/powerpoint/2010/main" val="34965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29844" cy="3831704"/>
          </a:xfrm>
        </p:spPr>
        <p:txBody>
          <a:bodyPr>
            <a:normAutofit/>
          </a:bodyPr>
          <a:lstStyle/>
          <a:p>
            <a:r>
              <a:rPr lang="ru-RU" dirty="0" err="1"/>
              <a:t>Стеларатор</a:t>
            </a:r>
            <a:r>
              <a:rPr lang="ru-RU" b="0" dirty="0"/>
              <a:t> (</a:t>
            </a:r>
            <a:r>
              <a:rPr lang="ru-RU" b="0" dirty="0" err="1"/>
              <a:t>від</a:t>
            </a:r>
            <a:r>
              <a:rPr lang="ru-RU" b="0" dirty="0"/>
              <a:t> </a:t>
            </a:r>
            <a:r>
              <a:rPr lang="ru-RU" b="0" dirty="0">
                <a:hlinkClick r:id="rId2" tooltip="Латинська мова"/>
              </a:rPr>
              <a:t>лат.</a:t>
            </a:r>
            <a:r>
              <a:rPr lang="ru-RU" b="0" dirty="0"/>
              <a:t> </a:t>
            </a:r>
            <a:r>
              <a:rPr lang="en-US" b="0" i="1" dirty="0" err="1"/>
              <a:t>stella</a:t>
            </a:r>
            <a:r>
              <a:rPr lang="en-US" b="0" dirty="0"/>
              <a:t> — </a:t>
            </a:r>
            <a:r>
              <a:rPr lang="ru-RU" b="0" dirty="0"/>
              <a:t>зоря) — замкнута </a:t>
            </a:r>
            <a:r>
              <a:rPr lang="ru-RU" b="0" dirty="0" err="1">
                <a:hlinkClick r:id="rId3" tooltip="Магнітне поле"/>
              </a:rPr>
              <a:t>магнітна</a:t>
            </a:r>
            <a:r>
              <a:rPr lang="ru-RU" b="0" dirty="0"/>
              <a:t> </a:t>
            </a:r>
            <a:r>
              <a:rPr lang="ru-RU" b="0" dirty="0" err="1"/>
              <a:t>пастка</a:t>
            </a:r>
            <a:r>
              <a:rPr lang="ru-RU" b="0" dirty="0"/>
              <a:t> для </a:t>
            </a:r>
            <a:r>
              <a:rPr lang="ru-RU" b="0" dirty="0" err="1"/>
              <a:t>утримання</a:t>
            </a:r>
            <a:r>
              <a:rPr lang="ru-RU" b="0" dirty="0"/>
              <a:t> </a:t>
            </a:r>
            <a:r>
              <a:rPr lang="ru-RU" b="0" dirty="0" err="1"/>
              <a:t>високотемпературної</a:t>
            </a:r>
            <a:r>
              <a:rPr lang="ru-RU" b="0" dirty="0"/>
              <a:t> </a:t>
            </a:r>
            <a:r>
              <a:rPr lang="ru-RU" b="0" dirty="0" err="1">
                <a:hlinkClick r:id="rId4" tooltip="Плазма (агрегатний стан)"/>
              </a:rPr>
              <a:t>плазми</a:t>
            </a:r>
            <a:r>
              <a:rPr lang="ru-RU" b="0" dirty="0"/>
              <a:t>. </a:t>
            </a:r>
            <a:r>
              <a:rPr lang="ru-RU" b="0" dirty="0" err="1"/>
              <a:t>Стеларатор</a:t>
            </a:r>
            <a:r>
              <a:rPr lang="ru-RU" b="0" dirty="0"/>
              <a:t> є одним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типів</a:t>
            </a:r>
            <a:r>
              <a:rPr lang="ru-RU" b="0" dirty="0"/>
              <a:t> </a:t>
            </a:r>
            <a:r>
              <a:rPr lang="ru-RU" b="0" dirty="0" err="1">
                <a:hlinkClick r:id="rId5" tooltip="Термоядерний реактор (ще не написана)"/>
              </a:rPr>
              <a:t>термоядерних</a:t>
            </a:r>
            <a:r>
              <a:rPr lang="ru-RU" b="0" dirty="0">
                <a:hlinkClick r:id="rId5" tooltip="Термоядерний реактор (ще не написана)"/>
              </a:rPr>
              <a:t> </a:t>
            </a:r>
            <a:r>
              <a:rPr lang="ru-RU" b="0" dirty="0" err="1">
                <a:hlinkClick r:id="rId5" tooltip="Термоядерний реактор (ще не написана)"/>
              </a:rPr>
              <a:t>реакторів</a:t>
            </a:r>
            <a:r>
              <a:rPr lang="ru-RU" b="0" dirty="0"/>
              <a:t> для </a:t>
            </a:r>
            <a:r>
              <a:rPr lang="ru-RU" b="0" dirty="0" err="1"/>
              <a:t>здійснення</a:t>
            </a:r>
            <a:r>
              <a:rPr lang="ru-RU" b="0" dirty="0"/>
              <a:t> </a:t>
            </a:r>
            <a:r>
              <a:rPr lang="ru-RU" b="0" dirty="0" err="1"/>
              <a:t>процесу</a:t>
            </a:r>
            <a:r>
              <a:rPr lang="ru-RU" b="0" dirty="0"/>
              <a:t> </a:t>
            </a:r>
            <a:r>
              <a:rPr lang="ru-RU" b="0" dirty="0" err="1">
                <a:hlinkClick r:id="rId6" tooltip="Керований термоядерний синтез"/>
              </a:rPr>
              <a:t>керованого</a:t>
            </a:r>
            <a:r>
              <a:rPr lang="ru-RU" b="0" dirty="0">
                <a:hlinkClick r:id="rId6" tooltip="Керований термоядерний синтез"/>
              </a:rPr>
              <a:t> термоядерного синтезу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040188" cy="3440472"/>
          </a:xfrm>
        </p:spPr>
      </p:pic>
    </p:spTree>
    <p:extLst>
      <p:ext uri="{BB962C8B-B14F-4D97-AF65-F5344CB8AC3E}">
        <p14:creationId xmlns:p14="http://schemas.microsoft.com/office/powerpoint/2010/main" val="8722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Плазмохімія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Плазмохімія</a:t>
            </a:r>
            <a:r>
              <a:rPr lang="ru-RU" dirty="0"/>
              <a:t> (</a:t>
            </a:r>
            <a:r>
              <a:rPr lang="ru-RU" dirty="0">
                <a:hlinkClick r:id="rId2" tooltip="Російська мова"/>
              </a:rPr>
              <a:t>рос.</a:t>
            </a:r>
            <a:r>
              <a:rPr lang="ru-RU" dirty="0"/>
              <a:t> </a:t>
            </a:r>
            <a:r>
              <a:rPr lang="ru-RU" i="1" dirty="0"/>
              <a:t>плазмохимия</a:t>
            </a:r>
            <a:r>
              <a:rPr lang="ru-RU" dirty="0"/>
              <a:t>, 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 err="1"/>
              <a:t>plasmachemistry</a:t>
            </a:r>
            <a:r>
              <a:rPr lang="en-US" dirty="0"/>
              <a:t>, </a:t>
            </a:r>
            <a:r>
              <a:rPr lang="ru-RU" dirty="0" err="1">
                <a:hlinkClick r:id="rId4" tooltip="Німецька мова"/>
              </a:rPr>
              <a:t>нім</a:t>
            </a:r>
            <a:r>
              <a:rPr lang="ru-RU" dirty="0">
                <a:hlinkClick r:id="rId4" tooltip="Німец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Plasmachemie</a:t>
            </a:r>
            <a:r>
              <a:rPr lang="en-US" i="1" dirty="0"/>
              <a:t> f</a:t>
            </a:r>
            <a:r>
              <a:rPr lang="en-US" dirty="0"/>
              <a:t>) – </a:t>
            </a:r>
            <a:r>
              <a:rPr lang="ru-RU" dirty="0" err="1"/>
              <a:t>галузь</a:t>
            </a:r>
            <a:r>
              <a:rPr lang="ru-RU" dirty="0"/>
              <a:t> </a:t>
            </a:r>
            <a:r>
              <a:rPr lang="ru-RU" dirty="0" err="1">
                <a:hlinkClick r:id="rId5" tooltip="Хімія"/>
              </a:rPr>
              <a:t>хімії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низькотемпературну</a:t>
            </a:r>
            <a:r>
              <a:rPr lang="ru-RU" dirty="0"/>
              <a:t> </a:t>
            </a:r>
            <a:r>
              <a:rPr lang="ru-RU" dirty="0">
                <a:hlinkClick r:id="rId6" tooltip="Плазма (агрегатний стан)"/>
              </a:rPr>
              <a:t>плазму</a:t>
            </a:r>
            <a:r>
              <a:rPr lang="ru-RU" dirty="0"/>
              <a:t> 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r>
              <a:rPr lang="ru-RU" dirty="0" err="1"/>
              <a:t>Постала</a:t>
            </a:r>
            <a:r>
              <a:rPr lang="ru-RU" dirty="0"/>
              <a:t> у 60-х роках </a:t>
            </a:r>
            <a:r>
              <a:rPr lang="en-US" dirty="0"/>
              <a:t>XX </a:t>
            </a:r>
            <a:r>
              <a:rPr lang="ru-RU" dirty="0"/>
              <a:t>ст., коли в </a:t>
            </a:r>
            <a:r>
              <a:rPr lang="ru-RU" dirty="0">
                <a:hlinkClick r:id="rId7" tooltip="США"/>
              </a:rPr>
              <a:t>США</a:t>
            </a:r>
            <a:r>
              <a:rPr lang="ru-RU" dirty="0"/>
              <a:t>, </a:t>
            </a:r>
            <a:r>
              <a:rPr lang="ru-RU" dirty="0">
                <a:hlinkClick r:id="rId8" tooltip="ФРН"/>
              </a:rPr>
              <a:t>ФРН</a:t>
            </a:r>
            <a:r>
              <a:rPr lang="ru-RU" dirty="0"/>
              <a:t> та </a:t>
            </a:r>
            <a:r>
              <a:rPr lang="ru-RU" dirty="0">
                <a:hlinkClick r:id="rId9" tooltip="СРСР"/>
              </a:rPr>
              <a:t>СРСР</a:t>
            </a:r>
            <a:r>
              <a:rPr lang="ru-RU" dirty="0"/>
              <a:t> 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і </a:t>
            </a:r>
            <a:r>
              <a:rPr lang="ru-RU" dirty="0" err="1"/>
              <a:t>вивчені</a:t>
            </a:r>
            <a:r>
              <a:rPr lang="ru-RU" dirty="0"/>
              <a:t> </a:t>
            </a:r>
            <a:r>
              <a:rPr lang="ru-RU" dirty="0" err="1"/>
              <a:t>плазмохімічні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на </a:t>
            </a:r>
            <a:r>
              <a:rPr lang="ru-RU" dirty="0" err="1"/>
              <a:t>прикладі</a:t>
            </a:r>
            <a:r>
              <a:rPr lang="ru-RU" dirty="0"/>
              <a:t> </a:t>
            </a:r>
            <a:r>
              <a:rPr lang="ru-RU" dirty="0" err="1">
                <a:hlinkClick r:id="rId10" tooltip="Піроліз"/>
              </a:rPr>
              <a:t>піролізу</a:t>
            </a:r>
            <a:r>
              <a:rPr lang="ru-RU" dirty="0"/>
              <a:t> </a:t>
            </a:r>
            <a:r>
              <a:rPr lang="ru-RU" dirty="0">
                <a:hlinkClick r:id="rId11" tooltip="Метан"/>
              </a:rPr>
              <a:t>метану</a:t>
            </a:r>
            <a:r>
              <a:rPr lang="ru-RU" dirty="0"/>
              <a:t> та </a:t>
            </a:r>
            <a:r>
              <a:rPr lang="ru-RU" dirty="0" err="1"/>
              <a:t>рідких</a:t>
            </a:r>
            <a:r>
              <a:rPr lang="ru-RU" dirty="0"/>
              <a:t> </a:t>
            </a:r>
            <a:r>
              <a:rPr lang="ru-RU" dirty="0" err="1">
                <a:hlinkClick r:id="rId12" tooltip="Вуглеводень"/>
              </a:rPr>
              <a:t>вуглеводнів</a:t>
            </a:r>
            <a:r>
              <a:rPr lang="ru-RU" dirty="0"/>
              <a:t> у </a:t>
            </a:r>
            <a:r>
              <a:rPr lang="ru-RU" dirty="0" err="1"/>
              <a:t>струмені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175447" cy="51524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плазмохімічних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одержувати</a:t>
            </a:r>
            <a:r>
              <a:rPr lang="ru-RU" dirty="0"/>
              <a:t> </a:t>
            </a:r>
            <a:r>
              <a:rPr lang="ru-RU" dirty="0">
                <a:hlinkClick r:id="rId13" tooltip="Ацетилен"/>
              </a:rPr>
              <a:t>ацетилен</a:t>
            </a:r>
            <a:r>
              <a:rPr lang="ru-RU" dirty="0"/>
              <a:t>, </a:t>
            </a:r>
            <a:r>
              <a:rPr lang="ru-RU" dirty="0" err="1">
                <a:hlinkClick r:id="rId14" tooltip="Етилен"/>
              </a:rPr>
              <a:t>етилен</a:t>
            </a:r>
            <a:r>
              <a:rPr lang="ru-RU" dirty="0"/>
              <a:t>, </a:t>
            </a:r>
            <a:r>
              <a:rPr lang="ru-RU" dirty="0" err="1"/>
              <a:t>технічний</a:t>
            </a:r>
            <a:r>
              <a:rPr lang="ru-RU" dirty="0"/>
              <a:t> </a:t>
            </a:r>
            <a:r>
              <a:rPr lang="ru-RU" dirty="0" err="1">
                <a:hlinkClick r:id="rId15" tooltip="Водень"/>
              </a:rPr>
              <a:t>водень</a:t>
            </a:r>
            <a:r>
              <a:rPr lang="ru-RU" dirty="0"/>
              <a:t> (</a:t>
            </a:r>
            <a:r>
              <a:rPr lang="ru-RU" dirty="0" err="1"/>
              <a:t>піролізом</a:t>
            </a:r>
            <a:r>
              <a:rPr lang="ru-RU" dirty="0"/>
              <a:t> </a:t>
            </a:r>
            <a:r>
              <a:rPr lang="ru-RU" dirty="0" err="1"/>
              <a:t>вуглеводневої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), </a:t>
            </a:r>
            <a:r>
              <a:rPr lang="ru-RU" dirty="0" err="1"/>
              <a:t>відновлювати</a:t>
            </a:r>
            <a:r>
              <a:rPr lang="ru-RU" dirty="0"/>
              <a:t> </a:t>
            </a:r>
            <a:r>
              <a:rPr lang="ru-RU" dirty="0" err="1">
                <a:hlinkClick r:id="rId16" tooltip="Оксид"/>
              </a:rPr>
              <a:t>оксиди</a:t>
            </a:r>
            <a:r>
              <a:rPr lang="ru-RU" dirty="0"/>
              <a:t> та </a:t>
            </a:r>
            <a:r>
              <a:rPr lang="ru-RU" dirty="0" err="1">
                <a:hlinkClick r:id="rId17" tooltip="Хлорид"/>
              </a:rPr>
              <a:t>хлориди</a:t>
            </a:r>
            <a:r>
              <a:rPr lang="ru-RU" dirty="0"/>
              <a:t> </a:t>
            </a:r>
            <a:r>
              <a:rPr lang="ru-RU" dirty="0" err="1">
                <a:hlinkClick r:id="rId18" tooltip="Метал"/>
              </a:rPr>
              <a:t>металів</a:t>
            </a:r>
            <a:r>
              <a:rPr lang="ru-RU" dirty="0"/>
              <a:t> і </a:t>
            </a:r>
            <a:r>
              <a:rPr lang="ru-RU" dirty="0" err="1"/>
              <a:t>металоїдів</a:t>
            </a:r>
            <a:r>
              <a:rPr lang="ru-RU" dirty="0"/>
              <a:t>,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тугоплавкі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і </a:t>
            </a:r>
            <a:r>
              <a:rPr lang="ru-RU" dirty="0" err="1"/>
              <a:t>тонкодисперсні</a:t>
            </a:r>
            <a:r>
              <a:rPr lang="ru-RU" dirty="0"/>
              <a:t> порошки. </a:t>
            </a:r>
            <a:r>
              <a:rPr lang="ru-RU" dirty="0" err="1"/>
              <a:t>Нерівноважну</a:t>
            </a:r>
            <a:r>
              <a:rPr lang="ru-RU" dirty="0"/>
              <a:t> плазму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нанесення</a:t>
            </a:r>
            <a:r>
              <a:rPr lang="ru-RU" dirty="0"/>
              <a:t> тонких </a:t>
            </a:r>
            <a:r>
              <a:rPr lang="ru-RU" dirty="0" err="1"/>
              <a:t>плівок</a:t>
            </a:r>
            <a:r>
              <a:rPr lang="ru-RU" dirty="0"/>
              <a:t> і </a:t>
            </a:r>
            <a:r>
              <a:rPr lang="ru-RU" dirty="0" err="1"/>
              <a:t>модифікації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Досліджується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низькотемпературної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для </a:t>
            </a:r>
            <a:r>
              <a:rPr lang="ru-RU" dirty="0" err="1"/>
              <a:t>переробки</a:t>
            </a:r>
            <a:r>
              <a:rPr lang="ru-RU" dirty="0"/>
              <a:t> </a:t>
            </a:r>
            <a:r>
              <a:rPr lang="ru-RU" dirty="0" err="1">
                <a:hlinkClick r:id="rId19" tooltip="Срібло"/>
              </a:rPr>
              <a:t>срібла</a:t>
            </a:r>
            <a:r>
              <a:rPr lang="ru-RU" dirty="0"/>
              <a:t> з </a:t>
            </a:r>
            <a:r>
              <a:rPr lang="ru-RU" dirty="0" err="1"/>
              <a:t>відходів</a:t>
            </a:r>
            <a:r>
              <a:rPr lang="ru-RU" dirty="0"/>
              <a:t> фото- та </a:t>
            </a:r>
            <a:r>
              <a:rPr lang="ru-RU" dirty="0" err="1"/>
              <a:t>кіносправи</a:t>
            </a:r>
            <a:r>
              <a:rPr lang="ru-RU" dirty="0"/>
              <a:t>, концентрату </a:t>
            </a:r>
            <a:r>
              <a:rPr lang="ru-RU" dirty="0" err="1"/>
              <a:t>срібних</a:t>
            </a:r>
            <a:r>
              <a:rPr lang="ru-RU" dirty="0"/>
              <a:t> руд.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2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4797152"/>
            <a:ext cx="4041775" cy="838200"/>
          </a:xfrm>
        </p:spPr>
        <p:txBody>
          <a:bodyPr/>
          <a:lstStyle/>
          <a:p>
            <a:r>
              <a:rPr lang="uk-UA" dirty="0" smtClean="0"/>
              <a:t>Плазмовий телевізор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1340768"/>
            <a:ext cx="4173860" cy="41179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Плазмовий</a:t>
            </a:r>
            <a:r>
              <a:rPr lang="ru-RU" b="1" dirty="0"/>
              <a:t> дисплей</a:t>
            </a:r>
            <a:r>
              <a:rPr lang="ru-RU" dirty="0"/>
              <a:t> 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Газорозрядний</a:t>
            </a:r>
            <a:r>
              <a:rPr lang="ru-RU" dirty="0"/>
              <a:t> </a:t>
            </a:r>
            <a:r>
              <a:rPr lang="ru-RU" dirty="0" err="1"/>
              <a:t>екран</a:t>
            </a:r>
            <a:r>
              <a:rPr lang="ru-RU" dirty="0"/>
              <a:t>; </a:t>
            </a:r>
            <a:r>
              <a:rPr lang="ru-RU" dirty="0" err="1"/>
              <a:t>також</a:t>
            </a:r>
            <a:r>
              <a:rPr lang="ru-RU" dirty="0"/>
              <a:t> широко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англійська</a:t>
            </a:r>
            <a:r>
              <a:rPr lang="ru-RU" dirty="0"/>
              <a:t> калька «</a:t>
            </a:r>
            <a:r>
              <a:rPr lang="ru-RU" dirty="0" err="1"/>
              <a:t>плазмова</a:t>
            </a:r>
            <a:r>
              <a:rPr lang="ru-RU" dirty="0"/>
              <a:t> панель») —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 </a:t>
            </a:r>
            <a:r>
              <a:rPr lang="ru-RU" dirty="0">
                <a:hlinkClick r:id="rId2" tooltip="Дисплей"/>
              </a:rPr>
              <a:t>дисплей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явищі</a:t>
            </a:r>
            <a:r>
              <a:rPr lang="ru-RU" dirty="0"/>
              <a:t> </a:t>
            </a:r>
            <a:r>
              <a:rPr lang="ru-RU" dirty="0" err="1"/>
              <a:t>свічення</a:t>
            </a:r>
            <a:r>
              <a:rPr lang="ru-RU" dirty="0"/>
              <a:t> </a:t>
            </a:r>
            <a:r>
              <a:rPr lang="ru-RU" dirty="0" err="1">
                <a:hlinkClick r:id="rId3" tooltip="Люмінофор"/>
              </a:rPr>
              <a:t>люмінофору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ультрафіолетових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 </a:t>
            </a:r>
            <a:r>
              <a:rPr lang="ru-RU" dirty="0" err="1">
                <a:hlinkClick r:id="rId4" tooltip="Газовий розряд"/>
              </a:rPr>
              <a:t>електричному</a:t>
            </a:r>
            <a:r>
              <a:rPr lang="ru-RU" dirty="0">
                <a:hlinkClick r:id="rId4" tooltip="Газовий розряд"/>
              </a:rPr>
              <a:t> </a:t>
            </a:r>
            <a:r>
              <a:rPr lang="ru-RU" dirty="0" err="1">
                <a:hlinkClick r:id="rId4" tooltip="Газовий розряд"/>
              </a:rPr>
              <a:t>розряді</a:t>
            </a:r>
            <a:r>
              <a:rPr lang="ru-RU" dirty="0"/>
              <a:t> в </a:t>
            </a:r>
            <a:r>
              <a:rPr lang="ru-RU" dirty="0" err="1"/>
              <a:t>йонізованому</a:t>
            </a:r>
            <a:r>
              <a:rPr lang="ru-RU" dirty="0"/>
              <a:t> </a:t>
            </a:r>
            <a:r>
              <a:rPr lang="ru-RU" dirty="0" err="1"/>
              <a:t>газі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у </a:t>
            </a:r>
            <a:r>
              <a:rPr lang="ru-RU" dirty="0" err="1">
                <a:hlinkClick r:id="rId5" tooltip="Плазма (агрегатний стан)"/>
              </a:rPr>
              <a:t>плазмі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1688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</a:t>
            </a:r>
            <a:br>
              <a:rPr lang="uk-UA" dirty="0" smtClean="0"/>
            </a:br>
            <a:r>
              <a:rPr lang="uk-UA" dirty="0" smtClean="0"/>
              <a:t>учениця 11 класу</a:t>
            </a:r>
            <a:br>
              <a:rPr lang="uk-UA" dirty="0" smtClean="0"/>
            </a:br>
            <a:r>
              <a:rPr lang="uk-UA" dirty="0" err="1" smtClean="0"/>
              <a:t>Піддубна</a:t>
            </a:r>
            <a:r>
              <a:rPr lang="uk-UA" dirty="0" smtClean="0"/>
              <a:t> Надія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8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Пла́зма</a:t>
            </a:r>
            <a:r>
              <a:rPr lang="vi-VN" dirty="0"/>
              <a:t> (</a:t>
            </a:r>
            <a:r>
              <a:rPr lang="vi-VN" dirty="0">
                <a:hlinkClick r:id="rId2" tooltip="Грецька мова"/>
              </a:rPr>
              <a:t>грец.</a:t>
            </a:r>
            <a:r>
              <a:rPr lang="vi-VN" dirty="0"/>
              <a:t> </a:t>
            </a:r>
            <a:r>
              <a:rPr lang="el-GR" i="1" dirty="0"/>
              <a:t>πλάσμα</a:t>
            </a:r>
            <a:r>
              <a:rPr lang="el-GR" dirty="0"/>
              <a:t>, «</a:t>
            </a:r>
            <a:r>
              <a:rPr lang="vi-VN" dirty="0"/>
              <a:t>зображення, вигадка»)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/>
          <a:lstStyle/>
          <a:p>
            <a:r>
              <a:rPr lang="vi-VN" dirty="0"/>
              <a:t> — у </a:t>
            </a:r>
            <a:r>
              <a:rPr lang="vi-VN" dirty="0">
                <a:hlinkClick r:id="rId3" tooltip="Фізика"/>
              </a:rPr>
              <a:t>фізиці</a:t>
            </a:r>
            <a:r>
              <a:rPr lang="vi-VN" dirty="0"/>
              <a:t> та </a:t>
            </a:r>
            <a:r>
              <a:rPr lang="vi-VN" dirty="0">
                <a:hlinkClick r:id="rId4" tooltip="Хімія"/>
              </a:rPr>
              <a:t>хімії</a:t>
            </a:r>
            <a:r>
              <a:rPr lang="vi-VN" dirty="0"/>
              <a:t> </a:t>
            </a:r>
            <a:r>
              <a:rPr lang="vi-VN" dirty="0">
                <a:hlinkClick r:id="rId5" tooltip="Іонізація"/>
              </a:rPr>
              <a:t>іонізований</a:t>
            </a:r>
            <a:r>
              <a:rPr lang="vi-VN" dirty="0"/>
              <a:t>, електрично-квазінейтральний стан речовини. Плазма вважається </a:t>
            </a:r>
            <a:r>
              <a:rPr lang="vi-VN" dirty="0" smtClean="0"/>
              <a:t>четвертим</a:t>
            </a:r>
            <a:r>
              <a:rPr lang="uk-UA" dirty="0" smtClean="0"/>
              <a:t> </a:t>
            </a:r>
            <a:r>
              <a:rPr lang="vi-VN" dirty="0" smtClean="0"/>
              <a:t>(після</a:t>
            </a:r>
            <a:r>
              <a:rPr lang="vi-VN" dirty="0"/>
              <a:t> </a:t>
            </a:r>
            <a:r>
              <a:rPr lang="vi-VN" dirty="0">
                <a:hlinkClick r:id="rId6" tooltip="Тверде тіло"/>
              </a:rPr>
              <a:t>твердого</a:t>
            </a:r>
            <a:r>
              <a:rPr lang="vi-VN" dirty="0"/>
              <a:t>, </a:t>
            </a:r>
            <a:r>
              <a:rPr lang="vi-VN" dirty="0">
                <a:hlinkClick r:id="rId7" tooltip="Рідина"/>
              </a:rPr>
              <a:t>рідкого</a:t>
            </a:r>
            <a:r>
              <a:rPr lang="vi-VN" dirty="0"/>
              <a:t> і </a:t>
            </a:r>
            <a:endParaRPr lang="uk-UA" dirty="0" smtClean="0"/>
          </a:p>
          <a:p>
            <a:pPr marL="36576" indent="0">
              <a:buNone/>
            </a:pPr>
            <a:r>
              <a:rPr lang="uk-UA" dirty="0" smtClean="0">
                <a:hlinkClick r:id="rId8" tooltip="Газ"/>
              </a:rPr>
              <a:t>  </a:t>
            </a:r>
            <a:r>
              <a:rPr lang="vi-VN" dirty="0" smtClean="0">
                <a:hlinkClick r:id="rId8" tooltip="Газ"/>
              </a:rPr>
              <a:t>газоподібного</a:t>
            </a:r>
            <a:r>
              <a:rPr lang="vi-VN" dirty="0"/>
              <a:t>) </a:t>
            </a:r>
            <a:r>
              <a:rPr lang="vi-VN" dirty="0">
                <a:hlinkClick r:id="rId9" tooltip="Агрегатний стан"/>
              </a:rPr>
              <a:t>агрегатним станом </a:t>
            </a:r>
            <a:r>
              <a:rPr lang="uk-UA" dirty="0" smtClean="0">
                <a:hlinkClick r:id="rId9" tooltip="Агрегатний стан"/>
              </a:rPr>
              <a:t>                                 </a:t>
            </a:r>
            <a:r>
              <a:rPr lang="vi-VN" dirty="0" smtClean="0">
                <a:hlinkClick r:id="rId9" tooltip="Агрегатний стан"/>
              </a:rPr>
              <a:t>речовини</a:t>
            </a:r>
            <a:r>
              <a:rPr lang="vi-VN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Плазмова лампа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57" y="1600200"/>
            <a:ext cx="4470086" cy="4525963"/>
          </a:xfrm>
        </p:spPr>
      </p:pic>
    </p:spTree>
    <p:extLst>
      <p:ext uri="{BB962C8B-B14F-4D97-AF65-F5344CB8AC3E}">
        <p14:creationId xmlns:p14="http://schemas.microsoft.com/office/powerpoint/2010/main" val="18934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3935288" cy="579350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hlinkClick r:id="rId2" tooltip="Блискавка"/>
              </a:rPr>
              <a:t>Блискавка</a:t>
            </a:r>
            <a:r>
              <a:rPr lang="ru-RU" dirty="0"/>
              <a:t> є прикладом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струм у </a:t>
            </a:r>
            <a:r>
              <a:rPr lang="ru-RU" dirty="0" err="1"/>
              <a:t>блискавці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30,000 ампер, а </a:t>
            </a:r>
            <a:r>
              <a:rPr lang="ru-RU" dirty="0" err="1"/>
              <a:t>потенціал</a:t>
            </a:r>
            <a:r>
              <a:rPr lang="ru-RU" dirty="0"/>
              <a:t> - до 100 </a:t>
            </a:r>
            <a:r>
              <a:rPr lang="ru-RU" dirty="0" err="1"/>
              <a:t>мільйонів</a:t>
            </a:r>
            <a:r>
              <a:rPr lang="ru-RU" dirty="0"/>
              <a:t> вольт. </a:t>
            </a:r>
            <a:r>
              <a:rPr lang="ru-RU" dirty="0" err="1"/>
              <a:t>Блискавки</a:t>
            </a:r>
            <a:r>
              <a:rPr lang="ru-RU" dirty="0"/>
              <a:t> </a:t>
            </a:r>
            <a:r>
              <a:rPr lang="ru-RU" dirty="0" err="1"/>
              <a:t>випромінюють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, </a:t>
            </a:r>
            <a:r>
              <a:rPr lang="ru-RU" dirty="0" err="1"/>
              <a:t>радіохвилі</a:t>
            </a:r>
            <a:r>
              <a:rPr lang="ru-RU" dirty="0"/>
              <a:t>, </a:t>
            </a:r>
            <a:r>
              <a:rPr lang="ru-RU" dirty="0" err="1"/>
              <a:t>рентгенівські</a:t>
            </a:r>
            <a:r>
              <a:rPr lang="ru-RU" dirty="0"/>
              <a:t> та гама-</a:t>
            </a:r>
            <a:r>
              <a:rPr lang="ru-RU" dirty="0" err="1"/>
              <a:t>промені</a:t>
            </a:r>
            <a:r>
              <a:rPr lang="ru-RU" dirty="0"/>
              <a:t>.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 Температура </a:t>
            </a:r>
            <a:r>
              <a:rPr lang="ru-RU" dirty="0" err="1"/>
              <a:t>плазми</a:t>
            </a:r>
            <a:r>
              <a:rPr lang="ru-RU" dirty="0"/>
              <a:t> у </a:t>
            </a:r>
            <a:r>
              <a:rPr lang="ru-RU" dirty="0" err="1"/>
              <a:t>блискавці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~28,000 </a:t>
            </a:r>
            <a:r>
              <a:rPr lang="ru-RU" dirty="0" err="1"/>
              <a:t>Кельвінів</a:t>
            </a:r>
            <a:r>
              <a:rPr lang="ru-RU" dirty="0"/>
              <a:t> і </a:t>
            </a:r>
            <a:r>
              <a:rPr lang="ru-RU" dirty="0" err="1"/>
              <a:t>густина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10</a:t>
            </a:r>
            <a:r>
              <a:rPr lang="ru-RU" baseline="30000" dirty="0"/>
              <a:t>24</a:t>
            </a:r>
            <a:r>
              <a:rPr lang="ru-RU" dirty="0"/>
              <a:t> м</a:t>
            </a:r>
            <a:r>
              <a:rPr lang="ru-RU" baseline="30000" dirty="0"/>
              <a:t>−3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888432" cy="6008844"/>
          </a:xfrm>
        </p:spPr>
      </p:pic>
    </p:spTree>
    <p:extLst>
      <p:ext uri="{BB962C8B-B14F-4D97-AF65-F5344CB8AC3E}">
        <p14:creationId xmlns:p14="http://schemas.microsoft.com/office/powerpoint/2010/main" val="24540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0528" y="332656"/>
            <a:ext cx="3928273" cy="62646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стікає</a:t>
            </a:r>
            <a:r>
              <a:rPr lang="ru-RU" dirty="0"/>
              <a:t> </a:t>
            </a:r>
            <a:r>
              <a:rPr lang="ru-RU" dirty="0" err="1"/>
              <a:t>спокійний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- так званий </a:t>
            </a:r>
            <a:r>
              <a:rPr lang="ru-RU" dirty="0" err="1">
                <a:hlinkClick r:id="rId2" tooltip="Сонячний вітер"/>
              </a:rPr>
              <a:t>сонячний</a:t>
            </a:r>
            <a:r>
              <a:rPr lang="ru-RU" dirty="0">
                <a:hlinkClick r:id="rId2" tooltip="Сонячний вітер"/>
              </a:rPr>
              <a:t> </a:t>
            </a:r>
            <a:r>
              <a:rPr lang="ru-RU" dirty="0" err="1">
                <a:hlinkClick r:id="rId2" tooltip="Сонячний вітер"/>
              </a:rPr>
              <a:t>вітер</a:t>
            </a:r>
            <a:r>
              <a:rPr lang="ru-RU" dirty="0"/>
              <a:t>. Час </a:t>
            </a:r>
            <a:r>
              <a:rPr lang="ru-RU" dirty="0" err="1"/>
              <a:t>від</a:t>
            </a:r>
            <a:r>
              <a:rPr lang="ru-RU" dirty="0"/>
              <a:t> часу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спалахи</a:t>
            </a:r>
            <a:r>
              <a:rPr lang="ru-RU" dirty="0"/>
              <a:t>. При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спалах</a:t>
            </a:r>
            <a:r>
              <a:rPr lang="ru-RU" dirty="0"/>
              <a:t> у космос </a:t>
            </a:r>
            <a:r>
              <a:rPr lang="ru-RU" dirty="0" err="1"/>
              <a:t>вихлюпується</a:t>
            </a:r>
            <a:r>
              <a:rPr lang="ru-RU" dirty="0"/>
              <a:t> </a:t>
            </a:r>
            <a:r>
              <a:rPr lang="ru-RU" dirty="0" err="1"/>
              <a:t>короткочасний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 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плазмові</a:t>
            </a:r>
            <a:r>
              <a:rPr lang="ru-RU" dirty="0"/>
              <a:t> потоки, </a:t>
            </a:r>
            <a:r>
              <a:rPr lang="ru-RU" dirty="0" err="1"/>
              <a:t>досягаючи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викликають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чудових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: </a:t>
            </a:r>
            <a:r>
              <a:rPr lang="ru-RU" dirty="0" err="1"/>
              <a:t>полярне</a:t>
            </a:r>
            <a:r>
              <a:rPr lang="ru-RU" dirty="0"/>
              <a:t> </a:t>
            </a:r>
            <a:r>
              <a:rPr lang="ru-RU" dirty="0" err="1"/>
              <a:t>сяйво</a:t>
            </a:r>
            <a:r>
              <a:rPr lang="ru-RU" dirty="0"/>
              <a:t>,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бурі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радіозв'язку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5077462" cy="3744416"/>
          </a:xfrm>
        </p:spPr>
      </p:pic>
    </p:spTree>
    <p:extLst>
      <p:ext uri="{BB962C8B-B14F-4D97-AF65-F5344CB8AC3E}">
        <p14:creationId xmlns:p14="http://schemas.microsoft.com/office/powerpoint/2010/main" val="1992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Плазмовий</a:t>
            </a:r>
            <a:r>
              <a:rPr lang="ru-RU" dirty="0"/>
              <a:t> шлях, </a:t>
            </a:r>
            <a:r>
              <a:rPr lang="ru-RU" dirty="0" err="1"/>
              <a:t>залишений</a:t>
            </a:r>
            <a:r>
              <a:rPr lang="ru-RU" dirty="0"/>
              <a:t> </a:t>
            </a:r>
            <a:r>
              <a:rPr lang="ru-RU" dirty="0" err="1"/>
              <a:t>космічним</a:t>
            </a:r>
            <a:r>
              <a:rPr lang="ru-RU" dirty="0"/>
              <a:t> </a:t>
            </a:r>
            <a:r>
              <a:rPr lang="ru-RU" dirty="0" err="1"/>
              <a:t>човником</a:t>
            </a:r>
            <a:r>
              <a:rPr lang="ru-RU" dirty="0"/>
              <a:t> </a:t>
            </a:r>
            <a:r>
              <a:rPr lang="ru-RU" dirty="0" err="1">
                <a:hlinkClick r:id="rId2" tooltip="Атлантіс"/>
              </a:rPr>
              <a:t>Атлантіс</a:t>
            </a:r>
            <a:r>
              <a:rPr lang="ru-RU" dirty="0"/>
              <a:t> при повторному </a:t>
            </a:r>
            <a:r>
              <a:rPr lang="ru-RU" dirty="0" err="1"/>
              <a:t>входженні</a:t>
            </a:r>
            <a:r>
              <a:rPr lang="ru-RU" dirty="0"/>
              <a:t> в атмосферу. </a:t>
            </a:r>
            <a:r>
              <a:rPr lang="ru-RU" dirty="0" err="1"/>
              <a:t>Вигляд</a:t>
            </a:r>
            <a:r>
              <a:rPr lang="ru-RU" dirty="0"/>
              <a:t> з </a:t>
            </a:r>
            <a:r>
              <a:rPr lang="ru-RU" dirty="0" err="1">
                <a:hlinkClick r:id="rId3" tooltip="Міжнародна космічна станція"/>
              </a:rPr>
              <a:t>Міжнародної</a:t>
            </a:r>
            <a:r>
              <a:rPr lang="ru-RU" dirty="0">
                <a:hlinkClick r:id="rId3" tooltip="Міжнародна космічна станція"/>
              </a:rPr>
              <a:t> </a:t>
            </a:r>
            <a:r>
              <a:rPr lang="ru-RU" dirty="0" err="1">
                <a:hlinkClick r:id="rId3" tooltip="Міжнародна космічна станція"/>
              </a:rPr>
              <a:t>космічної</a:t>
            </a:r>
            <a:r>
              <a:rPr lang="ru-RU" dirty="0">
                <a:hlinkClick r:id="rId3" tooltip="Міжнародна космічна станція"/>
              </a:rPr>
              <a:t> </a:t>
            </a:r>
            <a:r>
              <a:rPr lang="ru-RU" dirty="0" err="1">
                <a:hlinkClick r:id="rId3" tooltip="Міжнародна космічна станція"/>
              </a:rPr>
              <a:t>станції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91581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1182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0" y="332656"/>
            <a:ext cx="4161656" cy="6298779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/>
              <a:t>Люмінесце́нтна ла́мпа</a:t>
            </a:r>
            <a:r>
              <a:rPr lang="vi-VN" dirty="0"/>
              <a:t> — </a:t>
            </a:r>
            <a:r>
              <a:rPr lang="vi-VN" dirty="0">
                <a:hlinkClick r:id="rId2" tooltip="Газовий розряд"/>
              </a:rPr>
              <a:t>газорозрядне</a:t>
            </a:r>
            <a:r>
              <a:rPr lang="vi-VN" dirty="0"/>
              <a:t> </a:t>
            </a:r>
            <a:r>
              <a:rPr lang="vi-VN" dirty="0">
                <a:hlinkClick r:id="rId3" tooltip="Джерело світла"/>
              </a:rPr>
              <a:t>джерело світла</a:t>
            </a:r>
            <a:r>
              <a:rPr lang="vi-VN" dirty="0"/>
              <a:t>, </a:t>
            </a:r>
            <a:r>
              <a:rPr lang="vi-VN" dirty="0">
                <a:hlinkClick r:id="rId4" tooltip="Світловий потік"/>
              </a:rPr>
              <a:t>світловий потік</a:t>
            </a:r>
            <a:r>
              <a:rPr lang="vi-VN" dirty="0"/>
              <a:t> якого визначається в основному світінням </a:t>
            </a:r>
            <a:r>
              <a:rPr lang="vi-VN" dirty="0">
                <a:hlinkClick r:id="rId5" tooltip="Люмінофор"/>
              </a:rPr>
              <a:t>люмінофорів</a:t>
            </a:r>
            <a:r>
              <a:rPr lang="vi-VN" dirty="0"/>
              <a:t> під впливом </a:t>
            </a:r>
            <a:r>
              <a:rPr lang="vi-VN" dirty="0">
                <a:hlinkClick r:id="rId6" tooltip="Ультрафіолетове випромінювання"/>
              </a:rPr>
              <a:t>ультрафіолетового випромінювання</a:t>
            </a:r>
            <a:r>
              <a:rPr lang="vi-VN" dirty="0"/>
              <a:t> розряду: широко застосовується для загального </a:t>
            </a:r>
            <a:r>
              <a:rPr lang="vi-VN" dirty="0">
                <a:hlinkClick r:id="rId7" tooltip="Освітлення"/>
              </a:rPr>
              <a:t>освітлення</a:t>
            </a:r>
            <a:r>
              <a:rPr lang="vi-VN" dirty="0"/>
              <a:t>, оскільки світлова віддача і</a:t>
            </a:r>
            <a:r>
              <a:rPr lang="vi-VN" dirty="0">
                <a:hlinkClick r:id="rId8" tooltip="Термін служби (ще не написана)"/>
              </a:rPr>
              <a:t>термін служби</a:t>
            </a:r>
            <a:r>
              <a:rPr lang="vi-VN" dirty="0"/>
              <a:t> в кілька разів більший, ніж у </a:t>
            </a:r>
            <a:r>
              <a:rPr lang="vi-VN" dirty="0">
                <a:hlinkClick r:id="rId9" tooltip="Лампа розжарювання"/>
              </a:rPr>
              <a:t>ламп з ниткою розжарювання</a:t>
            </a:r>
            <a:r>
              <a:rPr lang="vi-VN" dirty="0"/>
              <a:t> того ж призначення.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28459" cy="3096344"/>
          </a:xfrm>
        </p:spPr>
      </p:pic>
    </p:spTree>
    <p:extLst>
      <p:ext uri="{BB962C8B-B14F-4D97-AF65-F5344CB8AC3E}">
        <p14:creationId xmlns:p14="http://schemas.microsoft.com/office/powerpoint/2010/main" val="38217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99992" y="404664"/>
            <a:ext cx="4392488" cy="3456384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Дугови́й розря́д</a:t>
            </a:r>
            <a:r>
              <a:rPr lang="vi-VN" b="0" dirty="0"/>
              <a:t> — вид самостійного </a:t>
            </a:r>
            <a:r>
              <a:rPr lang="vi-VN" b="0" dirty="0">
                <a:hlinkClick r:id="rId2" tooltip="Газовий розряд"/>
              </a:rPr>
              <a:t>газового розряду</a:t>
            </a:r>
            <a:r>
              <a:rPr lang="vi-VN" b="0" dirty="0"/>
              <a:t>, який виникає за високої температури між електродами, розведених на невелику відстань і супроводжується яскравим світінням у формі дуги</a:t>
            </a:r>
            <a:r>
              <a:rPr lang="vi-VN" b="0" dirty="0" smtClean="0"/>
              <a:t>.</a:t>
            </a:r>
            <a:r>
              <a:rPr lang="uk-UA" b="0" dirty="0" smtClean="0"/>
              <a:t> </a:t>
            </a:r>
            <a:r>
              <a:rPr lang="ru-RU" b="0" dirty="0" err="1"/>
              <a:t>Дуговий</a:t>
            </a:r>
            <a:r>
              <a:rPr lang="ru-RU" b="0" dirty="0"/>
              <a:t> </a:t>
            </a:r>
            <a:r>
              <a:rPr lang="ru-RU" b="0" dirty="0" err="1"/>
              <a:t>розряд</a:t>
            </a:r>
            <a:r>
              <a:rPr lang="ru-RU" b="0" dirty="0"/>
              <a:t> </a:t>
            </a:r>
            <a:r>
              <a:rPr lang="ru-RU" b="0" dirty="0" err="1"/>
              <a:t>використовується</a:t>
            </a:r>
            <a:r>
              <a:rPr lang="ru-RU" b="0" dirty="0"/>
              <a:t> при </a:t>
            </a:r>
            <a:r>
              <a:rPr lang="ru-RU" b="0" dirty="0" err="1">
                <a:hlinkClick r:id="rId3" tooltip="Зварювання"/>
              </a:rPr>
              <a:t>зварюванні</a:t>
            </a:r>
            <a:r>
              <a:rPr lang="ru-RU" b="0" dirty="0"/>
              <a:t> й </a:t>
            </a:r>
            <a:r>
              <a:rPr lang="ru-RU" b="0" dirty="0" err="1"/>
              <a:t>різанні</a:t>
            </a:r>
            <a:r>
              <a:rPr lang="ru-RU" b="0" dirty="0"/>
              <a:t> </a:t>
            </a:r>
            <a:r>
              <a:rPr lang="ru-RU" b="0" dirty="0" err="1"/>
              <a:t>матеріалів</a:t>
            </a:r>
            <a:r>
              <a:rPr lang="ru-RU" b="0" dirty="0"/>
              <a:t>, в </a:t>
            </a:r>
            <a:r>
              <a:rPr lang="ru-RU" b="0" dirty="0" err="1"/>
              <a:t>електричних</a:t>
            </a:r>
            <a:r>
              <a:rPr lang="ru-RU" b="0" dirty="0"/>
              <a:t> печах, </a:t>
            </a:r>
            <a:r>
              <a:rPr lang="ru-RU" b="0" dirty="0" err="1"/>
              <a:t>дугових</a:t>
            </a:r>
            <a:r>
              <a:rPr lang="ru-RU" b="0" dirty="0"/>
              <a:t> лампах </a:t>
            </a:r>
            <a:r>
              <a:rPr lang="ru-RU" b="0" dirty="0" err="1"/>
              <a:t>тощо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23528" y="4869160"/>
            <a:ext cx="4041775" cy="838200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err="1"/>
              <a:t>Дуговий</a:t>
            </a:r>
            <a:r>
              <a:rPr lang="ru-RU" b="0" dirty="0"/>
              <a:t> </a:t>
            </a:r>
            <a:r>
              <a:rPr lang="ru-RU" b="0" dirty="0" err="1"/>
              <a:t>розряд</a:t>
            </a:r>
            <a:r>
              <a:rPr lang="ru-RU" b="0" dirty="0"/>
              <a:t> 600В </a:t>
            </a:r>
            <a:r>
              <a:rPr lang="ru-RU" b="0" dirty="0" err="1"/>
              <a:t>між</a:t>
            </a:r>
            <a:r>
              <a:rPr lang="ru-RU" b="0" dirty="0"/>
              <a:t> волосинками </a:t>
            </a:r>
            <a:r>
              <a:rPr lang="ru-RU" b="0" dirty="0" err="1"/>
              <a:t>багатожильного</a:t>
            </a:r>
            <a:r>
              <a:rPr lang="ru-RU" b="0" dirty="0"/>
              <a:t> проводу.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40188" cy="350149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4041775" cy="2403750"/>
          </a:xfrm>
        </p:spPr>
      </p:pic>
    </p:spTree>
    <p:extLst>
      <p:ext uri="{BB962C8B-B14F-4D97-AF65-F5344CB8AC3E}">
        <p14:creationId xmlns:p14="http://schemas.microsoft.com/office/powerpoint/2010/main" val="19564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5013176"/>
            <a:ext cx="4041775" cy="838200"/>
          </a:xfrm>
        </p:spPr>
        <p:txBody>
          <a:bodyPr/>
          <a:lstStyle/>
          <a:p>
            <a:r>
              <a:rPr lang="uk-UA" dirty="0" smtClean="0"/>
              <a:t>Плазмове різання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Пла́змове</a:t>
            </a:r>
            <a:r>
              <a:rPr lang="ru-RU" b="1" dirty="0"/>
              <a:t> </a:t>
            </a:r>
            <a:r>
              <a:rPr lang="ru-RU" b="1" dirty="0" err="1"/>
              <a:t>обро́блення</a:t>
            </a:r>
            <a:r>
              <a:rPr lang="ru-RU" dirty="0"/>
              <a:t> — вид </a:t>
            </a:r>
            <a:r>
              <a:rPr lang="ru-RU" dirty="0" err="1">
                <a:hlinkClick r:id="rId2" tooltip="Електрофізичне оброблення"/>
              </a:rPr>
              <a:t>електрофізичного</a:t>
            </a:r>
            <a:r>
              <a:rPr lang="ru-RU" dirty="0">
                <a:hlinkClick r:id="rId2" tooltip="Електрофізичне оброблення"/>
              </a:rPr>
              <a:t> </a:t>
            </a:r>
            <a:r>
              <a:rPr lang="ru-RU" dirty="0" err="1">
                <a:hlinkClick r:id="rId2" tooltip="Електрофізичне оброблення"/>
              </a:rPr>
              <a:t>оброблення</a:t>
            </a:r>
            <a:r>
              <a:rPr lang="ru-RU" dirty="0"/>
              <a:t> 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низькотемпературною</a:t>
            </a:r>
            <a:r>
              <a:rPr lang="ru-RU" dirty="0"/>
              <a:t> </a:t>
            </a:r>
            <a:r>
              <a:rPr lang="ru-RU" dirty="0">
                <a:hlinkClick r:id="rId3" tooltip="Плазма (агрегатний стан)"/>
              </a:rPr>
              <a:t>плазмою</a:t>
            </a:r>
            <a:r>
              <a:rPr lang="ru-RU" dirty="0"/>
              <a:t>, яка </a:t>
            </a:r>
            <a:r>
              <a:rPr lang="ru-RU" dirty="0" err="1"/>
              <a:t>генерується</a:t>
            </a:r>
            <a:r>
              <a:rPr lang="ru-RU" dirty="0"/>
              <a:t> </a:t>
            </a:r>
            <a:r>
              <a:rPr lang="ru-RU" dirty="0" err="1"/>
              <a:t>дуговими</a:t>
            </a:r>
            <a:r>
              <a:rPr lang="ru-RU" dirty="0"/>
              <a:t> (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/>
              <a:t>плазмовою</a:t>
            </a:r>
            <a:r>
              <a:rPr lang="ru-RU" dirty="0"/>
              <a:t> дугою)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високочастотними</a:t>
            </a:r>
            <a:r>
              <a:rPr lang="ru-RU" dirty="0"/>
              <a:t> (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/>
              <a:t>плазмовим</a:t>
            </a:r>
            <a:r>
              <a:rPr lang="ru-RU" dirty="0"/>
              <a:t> </a:t>
            </a:r>
            <a:r>
              <a:rPr lang="ru-RU" dirty="0" err="1"/>
              <a:t>струменем</a:t>
            </a:r>
            <a:r>
              <a:rPr lang="ru-RU" dirty="0"/>
              <a:t>) </a:t>
            </a:r>
            <a:r>
              <a:rPr lang="ru-RU" dirty="0">
                <a:hlinkClick r:id="rId4" tooltip="Плазмотрон"/>
              </a:rPr>
              <a:t>плазмотронами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282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63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Застосування плазми</vt:lpstr>
      <vt:lpstr>Пла́зма (грец. πλάσμα, «зображення, вигадка»)</vt:lpstr>
      <vt:lpstr>          Плазмова лампа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Плазмохімія</vt:lpstr>
      <vt:lpstr>Презентация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плазми</dc:title>
  <dc:creator>Nadia</dc:creator>
  <cp:lastModifiedBy>Nadia</cp:lastModifiedBy>
  <cp:revision>6</cp:revision>
  <dcterms:created xsi:type="dcterms:W3CDTF">2014-10-23T18:31:40Z</dcterms:created>
  <dcterms:modified xsi:type="dcterms:W3CDTF">2014-10-23T19:25:42Z</dcterms:modified>
</cp:coreProperties>
</file>