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68" y="-9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sp>
        <p:nvSpPr>
          <p:cNvPr id="10" name="Прямокутний трикут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uk-UA" smtClean="0"/>
              <a:t>Зразок заголовка</a:t>
            </a:r>
            <a:endParaRPr kumimoji="0" lang="en-US"/>
          </a:p>
        </p:txBody>
      </p:sp>
      <p:sp>
        <p:nvSpPr>
          <p:cNvPr id="17" name="Пі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uk-UA" smtClean="0"/>
              <a:t>Зразок підзаголовка</a:t>
            </a:r>
            <a:endParaRPr kumimoji="0" lang="en-US"/>
          </a:p>
        </p:txBody>
      </p:sp>
      <p:grpSp>
        <p:nvGrpSpPr>
          <p:cNvPr id="2" name="Групувати 1"/>
          <p:cNvGrpSpPr/>
          <p:nvPr/>
        </p:nvGrpSpPr>
        <p:grpSpPr>
          <a:xfrm>
            <a:off x="-3765" y="4953000"/>
            <a:ext cx="9147765" cy="1912088"/>
            <a:chOff x="-3765" y="4832896"/>
            <a:chExt cx="9147765" cy="2032192"/>
          </a:xfrm>
        </p:grpSpPr>
        <p:sp>
          <p:nvSpPr>
            <p:cNvPr id="7" name="Поліліні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Поліліні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Поліліні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Пряма сполучна ліні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Місце для дати 29"/>
          <p:cNvSpPr>
            <a:spLocks noGrp="1"/>
          </p:cNvSpPr>
          <p:nvPr>
            <p:ph type="dt" sz="half" idx="10"/>
          </p:nvPr>
        </p:nvSpPr>
        <p:spPr/>
        <p:txBody>
          <a:bodyPr/>
          <a:lstStyle>
            <a:lvl1pPr>
              <a:defRPr>
                <a:solidFill>
                  <a:srgbClr val="FFFFFF"/>
                </a:solidFill>
              </a:defRPr>
            </a:lvl1pPr>
            <a:extLst/>
          </a:lstStyle>
          <a:p>
            <a:fld id="{C90A66AE-81F5-474A-B74B-EE41E9320F19}" type="datetimeFigureOut">
              <a:rPr lang="uk-UA" smtClean="0"/>
              <a:t>26.04.2015</a:t>
            </a:fld>
            <a:endParaRPr lang="uk-UA" dirty="0"/>
          </a:p>
        </p:txBody>
      </p:sp>
      <p:sp>
        <p:nvSpPr>
          <p:cNvPr id="19" name="Місце для нижнього колонтитула 18"/>
          <p:cNvSpPr>
            <a:spLocks noGrp="1"/>
          </p:cNvSpPr>
          <p:nvPr>
            <p:ph type="ftr" sz="quarter" idx="11"/>
          </p:nvPr>
        </p:nvSpPr>
        <p:spPr/>
        <p:txBody>
          <a:bodyPr/>
          <a:lstStyle>
            <a:lvl1pPr>
              <a:defRPr>
                <a:solidFill>
                  <a:schemeClr val="accent1">
                    <a:tint val="20000"/>
                  </a:schemeClr>
                </a:solidFill>
              </a:defRPr>
            </a:lvl1pPr>
            <a:extLst/>
          </a:lstStyle>
          <a:p>
            <a:endParaRPr lang="uk-UA" dirty="0"/>
          </a:p>
        </p:txBody>
      </p:sp>
      <p:sp>
        <p:nvSpPr>
          <p:cNvPr id="27" name="Місце для номера слайда 26"/>
          <p:cNvSpPr>
            <a:spLocks noGrp="1"/>
          </p:cNvSpPr>
          <p:nvPr>
            <p:ph type="sldNum" sz="quarter" idx="12"/>
          </p:nvPr>
        </p:nvSpPr>
        <p:spPr/>
        <p:txBody>
          <a:bodyPr/>
          <a:lstStyle>
            <a:lvl1pPr>
              <a:defRPr>
                <a:solidFill>
                  <a:srgbClr val="FFFFFF"/>
                </a:solidFill>
              </a:defRPr>
            </a:lvl1pPr>
            <a:extLst/>
          </a:lstStyle>
          <a:p>
            <a:fld id="{764F593F-0D5B-4CF0-BEE2-6583C73E7271}" type="slidenum">
              <a:rPr lang="uk-UA" smtClean="0"/>
              <a:t>‹№›</a:t>
            </a:fld>
            <a:endParaRPr lang="uk-U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1481329"/>
            <a:ext cx="8229600" cy="4386071"/>
          </a:xfrm>
        </p:spPr>
        <p:txBody>
          <a:bodyPr vert="eaVert"/>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fld id="{C90A66AE-81F5-474A-B74B-EE41E9320F19}" type="datetimeFigureOut">
              <a:rPr lang="uk-UA" smtClean="0"/>
              <a:t>26.04.2015</a:t>
            </a:fld>
            <a:endParaRPr lang="uk-UA" dirty="0"/>
          </a:p>
        </p:txBody>
      </p:sp>
      <p:sp>
        <p:nvSpPr>
          <p:cNvPr id="5" name="Місце для нижнього колонтитула 4"/>
          <p:cNvSpPr>
            <a:spLocks noGrp="1"/>
          </p:cNvSpPr>
          <p:nvPr>
            <p:ph type="ftr" sz="quarter" idx="11"/>
          </p:nvPr>
        </p:nvSpPr>
        <p:spPr/>
        <p:txBody>
          <a:bodyPr/>
          <a:lstStyle>
            <a:extLst/>
          </a:lstStyle>
          <a:p>
            <a:endParaRPr lang="uk-UA" dirty="0"/>
          </a:p>
        </p:txBody>
      </p:sp>
      <p:sp>
        <p:nvSpPr>
          <p:cNvPr id="6" name="Місце для номера слайда 5"/>
          <p:cNvSpPr>
            <a:spLocks noGrp="1"/>
          </p:cNvSpPr>
          <p:nvPr>
            <p:ph type="sldNum" sz="quarter" idx="12"/>
          </p:nvPr>
        </p:nvSpPr>
        <p:spPr/>
        <p:txBody>
          <a:bodyPr/>
          <a:lstStyle>
            <a:extLst/>
          </a:lstStyle>
          <a:p>
            <a:fld id="{764F593F-0D5B-4CF0-BEE2-6583C73E7271}" type="slidenum">
              <a:rPr lang="uk-UA" smtClean="0"/>
              <a:t>‹№›</a:t>
            </a:fld>
            <a:endParaRPr lang="uk-U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844013" y="274640"/>
            <a:ext cx="1777470" cy="5592761"/>
          </a:xfrm>
        </p:spPr>
        <p:txBody>
          <a:bodyPr vert="eaVert"/>
          <a:lstStyle>
            <a:extLs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274641"/>
            <a:ext cx="6324600" cy="5592760"/>
          </a:xfrm>
        </p:spPr>
        <p:txBody>
          <a:bodyPr vert="eaVert"/>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fld id="{C90A66AE-81F5-474A-B74B-EE41E9320F19}" type="datetimeFigureOut">
              <a:rPr lang="uk-UA" smtClean="0"/>
              <a:t>26.04.2015</a:t>
            </a:fld>
            <a:endParaRPr lang="uk-UA" dirty="0"/>
          </a:p>
        </p:txBody>
      </p:sp>
      <p:sp>
        <p:nvSpPr>
          <p:cNvPr id="5" name="Місце для нижнього колонтитула 4"/>
          <p:cNvSpPr>
            <a:spLocks noGrp="1"/>
          </p:cNvSpPr>
          <p:nvPr>
            <p:ph type="ftr" sz="quarter" idx="11"/>
          </p:nvPr>
        </p:nvSpPr>
        <p:spPr/>
        <p:txBody>
          <a:bodyPr/>
          <a:lstStyle>
            <a:extLst/>
          </a:lstStyle>
          <a:p>
            <a:endParaRPr lang="uk-UA" dirty="0"/>
          </a:p>
        </p:txBody>
      </p:sp>
      <p:sp>
        <p:nvSpPr>
          <p:cNvPr id="6" name="Місце для номера слайда 5"/>
          <p:cNvSpPr>
            <a:spLocks noGrp="1"/>
          </p:cNvSpPr>
          <p:nvPr>
            <p:ph type="sldNum" sz="quarter" idx="12"/>
          </p:nvPr>
        </p:nvSpPr>
        <p:spPr/>
        <p:txBody>
          <a:bodyPr/>
          <a:lstStyle>
            <a:extLst/>
          </a:lstStyle>
          <a:p>
            <a:fld id="{764F593F-0D5B-4CF0-BEE2-6583C73E7271}" type="slidenum">
              <a:rPr lang="uk-UA" smtClean="0"/>
              <a:t>‹№›</a:t>
            </a:fld>
            <a:endParaRPr lang="uk-U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fld id="{C90A66AE-81F5-474A-B74B-EE41E9320F19}" type="datetimeFigureOut">
              <a:rPr lang="uk-UA" smtClean="0"/>
              <a:t>26.04.2015</a:t>
            </a:fld>
            <a:endParaRPr lang="uk-UA" dirty="0"/>
          </a:p>
        </p:txBody>
      </p:sp>
      <p:sp>
        <p:nvSpPr>
          <p:cNvPr id="5" name="Місце для нижнього колонтитула 4"/>
          <p:cNvSpPr>
            <a:spLocks noGrp="1"/>
          </p:cNvSpPr>
          <p:nvPr>
            <p:ph type="ftr" sz="quarter" idx="11"/>
          </p:nvPr>
        </p:nvSpPr>
        <p:spPr/>
        <p:txBody>
          <a:bodyPr/>
          <a:lstStyle>
            <a:extLst/>
          </a:lstStyle>
          <a:p>
            <a:endParaRPr lang="uk-UA" dirty="0"/>
          </a:p>
        </p:txBody>
      </p:sp>
      <p:sp>
        <p:nvSpPr>
          <p:cNvPr id="6" name="Місце для номера слайда 5"/>
          <p:cNvSpPr>
            <a:spLocks noGrp="1"/>
          </p:cNvSpPr>
          <p:nvPr>
            <p:ph type="sldNum" sz="quarter" idx="12"/>
          </p:nvPr>
        </p:nvSpPr>
        <p:spPr/>
        <p:txBody>
          <a:bodyPr/>
          <a:lstStyle>
            <a:extLst/>
          </a:lstStyle>
          <a:p>
            <a:fld id="{764F593F-0D5B-4CF0-BEE2-6583C73E7271}" type="slidenum">
              <a:rPr lang="uk-UA" smtClean="0"/>
              <a:t>‹№›</a:t>
            </a:fld>
            <a:endParaRPr lang="uk-UA" dirty="0"/>
          </a:p>
        </p:txBody>
      </p:sp>
      <p:sp>
        <p:nvSpPr>
          <p:cNvPr id="7" name="Заголовок 6"/>
          <p:cNvSpPr>
            <a:spLocks noGrp="1"/>
          </p:cNvSpPr>
          <p:nvPr>
            <p:ph type="title"/>
          </p:nvPr>
        </p:nvSpPr>
        <p:spPr/>
        <p:txBody>
          <a:bodyPr rtlCol="0"/>
          <a:lstStyle>
            <a:extLst/>
          </a:lstStyle>
          <a:p>
            <a:r>
              <a:rPr kumimoji="0" lang="uk-UA" smtClean="0"/>
              <a:t>Зразок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uk-UA" smtClean="0"/>
              <a:t>Зразок тексту</a:t>
            </a:r>
          </a:p>
        </p:txBody>
      </p:sp>
      <p:sp>
        <p:nvSpPr>
          <p:cNvPr id="4" name="Місце для дати 3"/>
          <p:cNvSpPr>
            <a:spLocks noGrp="1"/>
          </p:cNvSpPr>
          <p:nvPr>
            <p:ph type="dt" sz="half" idx="10"/>
          </p:nvPr>
        </p:nvSpPr>
        <p:spPr/>
        <p:txBody>
          <a:bodyPr/>
          <a:lstStyle>
            <a:extLst/>
          </a:lstStyle>
          <a:p>
            <a:fld id="{C90A66AE-81F5-474A-B74B-EE41E9320F19}" type="datetimeFigureOut">
              <a:rPr lang="uk-UA" smtClean="0"/>
              <a:t>26.04.2015</a:t>
            </a:fld>
            <a:endParaRPr lang="uk-UA" dirty="0"/>
          </a:p>
        </p:txBody>
      </p:sp>
      <p:sp>
        <p:nvSpPr>
          <p:cNvPr id="5" name="Місце для нижнього колонтитула 4"/>
          <p:cNvSpPr>
            <a:spLocks noGrp="1"/>
          </p:cNvSpPr>
          <p:nvPr>
            <p:ph type="ftr" sz="quarter" idx="11"/>
          </p:nvPr>
        </p:nvSpPr>
        <p:spPr/>
        <p:txBody>
          <a:bodyPr/>
          <a:lstStyle>
            <a:extLst/>
          </a:lstStyle>
          <a:p>
            <a:endParaRPr lang="uk-UA" dirty="0"/>
          </a:p>
        </p:txBody>
      </p:sp>
      <p:sp>
        <p:nvSpPr>
          <p:cNvPr id="6" name="Місце для номера слайда 5"/>
          <p:cNvSpPr>
            <a:spLocks noGrp="1"/>
          </p:cNvSpPr>
          <p:nvPr>
            <p:ph type="sldNum" sz="quarter" idx="12"/>
          </p:nvPr>
        </p:nvSpPr>
        <p:spPr/>
        <p:txBody>
          <a:bodyPr/>
          <a:lstStyle>
            <a:extLst/>
          </a:lstStyle>
          <a:p>
            <a:fld id="{764F593F-0D5B-4CF0-BEE2-6583C73E7271}" type="slidenum">
              <a:rPr lang="uk-UA" smtClean="0"/>
              <a:t>‹№›</a:t>
            </a:fld>
            <a:endParaRPr lang="uk-UA" dirty="0"/>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bg>
      <p:bgRef idx="1002">
        <a:schemeClr val="bg1"/>
      </p:bgRef>
    </p:bg>
    <p:spTree>
      <p:nvGrpSpPr>
        <p:cNvPr id="1" name=""/>
        <p:cNvGrpSpPr/>
        <p:nvPr/>
      </p:nvGrpSpPr>
      <p:grpSpPr>
        <a:xfrm>
          <a:off x="0" y="0"/>
          <a:ext cx="0" cy="0"/>
          <a:chOff x="0" y="0"/>
          <a:chExt cx="0" cy="0"/>
        </a:xfrm>
      </p:grpSpPr>
      <p:sp>
        <p:nvSpPr>
          <p:cNvPr id="3" name="Місце для вмісту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вмісту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extLst/>
          </a:lstStyle>
          <a:p>
            <a:fld id="{C90A66AE-81F5-474A-B74B-EE41E9320F19}" type="datetimeFigureOut">
              <a:rPr lang="uk-UA" smtClean="0"/>
              <a:t>26.04.2015</a:t>
            </a:fld>
            <a:endParaRPr lang="uk-UA" dirty="0"/>
          </a:p>
        </p:txBody>
      </p:sp>
      <p:sp>
        <p:nvSpPr>
          <p:cNvPr id="6" name="Місце для нижнього колонтитула 5"/>
          <p:cNvSpPr>
            <a:spLocks noGrp="1"/>
          </p:cNvSpPr>
          <p:nvPr>
            <p:ph type="ftr" sz="quarter" idx="11"/>
          </p:nvPr>
        </p:nvSpPr>
        <p:spPr/>
        <p:txBody>
          <a:bodyPr/>
          <a:lstStyle>
            <a:extLst/>
          </a:lstStyle>
          <a:p>
            <a:endParaRPr lang="uk-UA" dirty="0"/>
          </a:p>
        </p:txBody>
      </p:sp>
      <p:sp>
        <p:nvSpPr>
          <p:cNvPr id="7" name="Місце для номера слайда 6"/>
          <p:cNvSpPr>
            <a:spLocks noGrp="1"/>
          </p:cNvSpPr>
          <p:nvPr>
            <p:ph type="sldNum" sz="quarter" idx="12"/>
          </p:nvPr>
        </p:nvSpPr>
        <p:spPr/>
        <p:txBody>
          <a:bodyPr/>
          <a:lstStyle>
            <a:extLst/>
          </a:lstStyle>
          <a:p>
            <a:fld id="{764F593F-0D5B-4CF0-BEE2-6583C73E7271}" type="slidenum">
              <a:rPr lang="uk-UA" smtClean="0"/>
              <a:t>‹№›</a:t>
            </a:fld>
            <a:endParaRPr lang="uk-UA" dirty="0"/>
          </a:p>
        </p:txBody>
      </p:sp>
      <p:sp>
        <p:nvSpPr>
          <p:cNvPr id="8" name="Заголовок 7"/>
          <p:cNvSpPr>
            <a:spLocks noGrp="1"/>
          </p:cNvSpPr>
          <p:nvPr>
            <p:ph type="title"/>
          </p:nvPr>
        </p:nvSpPr>
        <p:spPr/>
        <p:txBody>
          <a:bodyPr rtlCol="0"/>
          <a:lstStyle>
            <a:extLst/>
          </a:lstStyle>
          <a:p>
            <a:r>
              <a:rPr kumimoji="0" lang="uk-UA" smtClean="0"/>
              <a:t>Зразок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Порівняння">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uk-UA" smtClean="0"/>
              <a:t>Зразок тексту</a:t>
            </a:r>
          </a:p>
        </p:txBody>
      </p:sp>
      <p:sp>
        <p:nvSpPr>
          <p:cNvPr id="4" name="Місце для тексту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uk-UA" smtClean="0"/>
              <a:t>Зразок тексту</a:t>
            </a:r>
          </a:p>
        </p:txBody>
      </p:sp>
      <p:sp>
        <p:nvSpPr>
          <p:cNvPr id="5" name="Місце для вмісту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6" name="Місце для вмісту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Місце для дати 6"/>
          <p:cNvSpPr>
            <a:spLocks noGrp="1"/>
          </p:cNvSpPr>
          <p:nvPr>
            <p:ph type="dt" sz="half" idx="10"/>
          </p:nvPr>
        </p:nvSpPr>
        <p:spPr/>
        <p:txBody>
          <a:bodyPr/>
          <a:lstStyle>
            <a:extLst/>
          </a:lstStyle>
          <a:p>
            <a:fld id="{C90A66AE-81F5-474A-B74B-EE41E9320F19}" type="datetimeFigureOut">
              <a:rPr lang="uk-UA" smtClean="0"/>
              <a:t>26.04.2015</a:t>
            </a:fld>
            <a:endParaRPr lang="uk-UA" dirty="0"/>
          </a:p>
        </p:txBody>
      </p:sp>
      <p:sp>
        <p:nvSpPr>
          <p:cNvPr id="8" name="Місце для нижнього колонтитула 7"/>
          <p:cNvSpPr>
            <a:spLocks noGrp="1"/>
          </p:cNvSpPr>
          <p:nvPr>
            <p:ph type="ftr" sz="quarter" idx="11"/>
          </p:nvPr>
        </p:nvSpPr>
        <p:spPr/>
        <p:txBody>
          <a:bodyPr/>
          <a:lstStyle>
            <a:extLst/>
          </a:lstStyle>
          <a:p>
            <a:endParaRPr lang="uk-UA" dirty="0"/>
          </a:p>
        </p:txBody>
      </p:sp>
      <p:sp>
        <p:nvSpPr>
          <p:cNvPr id="9" name="Місце для номера слайда 8"/>
          <p:cNvSpPr>
            <a:spLocks noGrp="1"/>
          </p:cNvSpPr>
          <p:nvPr>
            <p:ph type="sldNum" sz="quarter" idx="12"/>
          </p:nvPr>
        </p:nvSpPr>
        <p:spPr/>
        <p:txBody>
          <a:bodyPr/>
          <a:lstStyle>
            <a:extLst/>
          </a:lstStyle>
          <a:p>
            <a:fld id="{764F593F-0D5B-4CF0-BEE2-6583C73E7271}" type="slidenum">
              <a:rPr lang="uk-UA" smtClean="0"/>
              <a:t>‹№›</a:t>
            </a:fld>
            <a:endParaRPr lang="uk-UA"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bg>
      <p:bgRef idx="1002">
        <a:schemeClr val="bg1"/>
      </p:bgRef>
    </p:bg>
    <p:spTree>
      <p:nvGrpSpPr>
        <p:cNvPr id="1" name=""/>
        <p:cNvGrpSpPr/>
        <p:nvPr/>
      </p:nvGrpSpPr>
      <p:grpSpPr>
        <a:xfrm>
          <a:off x="0" y="0"/>
          <a:ext cx="0" cy="0"/>
          <a:chOff x="0" y="0"/>
          <a:chExt cx="0" cy="0"/>
        </a:xfrm>
      </p:grpSpPr>
      <p:sp>
        <p:nvSpPr>
          <p:cNvPr id="3" name="Місце для дати 2"/>
          <p:cNvSpPr>
            <a:spLocks noGrp="1"/>
          </p:cNvSpPr>
          <p:nvPr>
            <p:ph type="dt" sz="half" idx="10"/>
          </p:nvPr>
        </p:nvSpPr>
        <p:spPr/>
        <p:txBody>
          <a:bodyPr/>
          <a:lstStyle>
            <a:extLst/>
          </a:lstStyle>
          <a:p>
            <a:fld id="{C90A66AE-81F5-474A-B74B-EE41E9320F19}" type="datetimeFigureOut">
              <a:rPr lang="uk-UA" smtClean="0"/>
              <a:t>26.04.2015</a:t>
            </a:fld>
            <a:endParaRPr lang="uk-UA" dirty="0"/>
          </a:p>
        </p:txBody>
      </p:sp>
      <p:sp>
        <p:nvSpPr>
          <p:cNvPr id="4" name="Місце для нижнього колонтитула 3"/>
          <p:cNvSpPr>
            <a:spLocks noGrp="1"/>
          </p:cNvSpPr>
          <p:nvPr>
            <p:ph type="ftr" sz="quarter" idx="11"/>
          </p:nvPr>
        </p:nvSpPr>
        <p:spPr/>
        <p:txBody>
          <a:bodyPr/>
          <a:lstStyle>
            <a:extLst/>
          </a:lstStyle>
          <a:p>
            <a:endParaRPr lang="uk-UA" dirty="0"/>
          </a:p>
        </p:txBody>
      </p:sp>
      <p:sp>
        <p:nvSpPr>
          <p:cNvPr id="5" name="Місце для номера слайда 4"/>
          <p:cNvSpPr>
            <a:spLocks noGrp="1"/>
          </p:cNvSpPr>
          <p:nvPr>
            <p:ph type="sldNum" sz="quarter" idx="12"/>
          </p:nvPr>
        </p:nvSpPr>
        <p:spPr/>
        <p:txBody>
          <a:bodyPr/>
          <a:lstStyle>
            <a:extLst/>
          </a:lstStyle>
          <a:p>
            <a:fld id="{764F593F-0D5B-4CF0-BEE2-6583C73E7271}" type="slidenum">
              <a:rPr lang="uk-UA" smtClean="0"/>
              <a:t>‹№›</a:t>
            </a:fld>
            <a:endParaRPr lang="uk-UA" dirty="0"/>
          </a:p>
        </p:txBody>
      </p:sp>
      <p:sp>
        <p:nvSpPr>
          <p:cNvPr id="6" name="Заголовок 5"/>
          <p:cNvSpPr>
            <a:spLocks noGrp="1"/>
          </p:cNvSpPr>
          <p:nvPr>
            <p:ph type="title"/>
          </p:nvPr>
        </p:nvSpPr>
        <p:spPr/>
        <p:txBody>
          <a:bodyPr rtlCol="0"/>
          <a:lstStyle>
            <a:extLst/>
          </a:lstStyle>
          <a:p>
            <a:r>
              <a:rPr kumimoji="0" lang="uk-UA" smtClean="0"/>
              <a:t>Зразок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extLst/>
          </a:lstStyle>
          <a:p>
            <a:fld id="{C90A66AE-81F5-474A-B74B-EE41E9320F19}" type="datetimeFigureOut">
              <a:rPr lang="uk-UA" smtClean="0"/>
              <a:t>26.04.2015</a:t>
            </a:fld>
            <a:endParaRPr lang="uk-UA" dirty="0"/>
          </a:p>
        </p:txBody>
      </p:sp>
      <p:sp>
        <p:nvSpPr>
          <p:cNvPr id="3" name="Місце для нижнього колонтитула 2"/>
          <p:cNvSpPr>
            <a:spLocks noGrp="1"/>
          </p:cNvSpPr>
          <p:nvPr>
            <p:ph type="ftr" sz="quarter" idx="11"/>
          </p:nvPr>
        </p:nvSpPr>
        <p:spPr/>
        <p:txBody>
          <a:bodyPr/>
          <a:lstStyle>
            <a:extLst/>
          </a:lstStyle>
          <a:p>
            <a:endParaRPr lang="uk-UA" dirty="0"/>
          </a:p>
        </p:txBody>
      </p:sp>
      <p:sp>
        <p:nvSpPr>
          <p:cNvPr id="4" name="Місце для номера слайда 3"/>
          <p:cNvSpPr>
            <a:spLocks noGrp="1"/>
          </p:cNvSpPr>
          <p:nvPr>
            <p:ph type="sldNum" sz="quarter" idx="12"/>
          </p:nvPr>
        </p:nvSpPr>
        <p:spPr/>
        <p:txBody>
          <a:bodyPr/>
          <a:lstStyle>
            <a:extLst/>
          </a:lstStyle>
          <a:p>
            <a:fld id="{764F593F-0D5B-4CF0-BEE2-6583C73E7271}" type="slidenum">
              <a:rPr lang="uk-UA" smtClean="0"/>
              <a:t>‹№›</a:t>
            </a:fld>
            <a:endParaRPr lang="uk-U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Вміст із підписом">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uk-UA" smtClean="0"/>
              <a:t>Зразок заголовка</a:t>
            </a:r>
            <a:endParaRPr kumimoji="0" lang="en-US"/>
          </a:p>
        </p:txBody>
      </p:sp>
      <p:sp>
        <p:nvSpPr>
          <p:cNvPr id="3" name="Місце для тексту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uk-UA" smtClean="0"/>
              <a:t>Зразок тексту</a:t>
            </a:r>
          </a:p>
        </p:txBody>
      </p:sp>
      <p:sp>
        <p:nvSpPr>
          <p:cNvPr id="4" name="Місце для вмісту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a:xfrm>
            <a:off x="6727032" y="6407944"/>
            <a:ext cx="1920240" cy="365760"/>
          </a:xfrm>
        </p:spPr>
        <p:txBody>
          <a:bodyPr/>
          <a:lstStyle>
            <a:extLst/>
          </a:lstStyle>
          <a:p>
            <a:fld id="{C90A66AE-81F5-474A-B74B-EE41E9320F19}" type="datetimeFigureOut">
              <a:rPr lang="uk-UA" smtClean="0"/>
              <a:t>26.04.2015</a:t>
            </a:fld>
            <a:endParaRPr lang="uk-UA" dirty="0"/>
          </a:p>
        </p:txBody>
      </p:sp>
      <p:sp>
        <p:nvSpPr>
          <p:cNvPr id="6" name="Місце для нижнього колонтитула 5"/>
          <p:cNvSpPr>
            <a:spLocks noGrp="1"/>
          </p:cNvSpPr>
          <p:nvPr>
            <p:ph type="ftr" sz="quarter" idx="11"/>
          </p:nvPr>
        </p:nvSpPr>
        <p:spPr/>
        <p:txBody>
          <a:bodyPr/>
          <a:lstStyle>
            <a:extLst/>
          </a:lstStyle>
          <a:p>
            <a:endParaRPr lang="uk-UA" dirty="0"/>
          </a:p>
        </p:txBody>
      </p:sp>
      <p:sp>
        <p:nvSpPr>
          <p:cNvPr id="7" name="Місце для номера слайда 6"/>
          <p:cNvSpPr>
            <a:spLocks noGrp="1"/>
          </p:cNvSpPr>
          <p:nvPr>
            <p:ph type="sldNum" sz="quarter" idx="12"/>
          </p:nvPr>
        </p:nvSpPr>
        <p:spPr/>
        <p:txBody>
          <a:bodyPr/>
          <a:lstStyle>
            <a:extLst/>
          </a:lstStyle>
          <a:p>
            <a:fld id="{764F593F-0D5B-4CF0-BEE2-6583C73E7271}" type="slidenum">
              <a:rPr lang="uk-UA" smtClean="0"/>
              <a:t>‹№›</a:t>
            </a:fld>
            <a:endParaRPr lang="uk-UA"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bg>
      <p:bgRef idx="1002">
        <a:schemeClr val="bg1"/>
      </p:bgRef>
    </p:bg>
    <p:spTree>
      <p:nvGrpSpPr>
        <p:cNvPr id="1" name=""/>
        <p:cNvGrpSpPr/>
        <p:nvPr/>
      </p:nvGrpSpPr>
      <p:grpSpPr>
        <a:xfrm>
          <a:off x="0" y="0"/>
          <a:ext cx="0" cy="0"/>
          <a:chOff x="0" y="0"/>
          <a:chExt cx="0" cy="0"/>
        </a:xfrm>
      </p:grpSpPr>
      <p:sp>
        <p:nvSpPr>
          <p:cNvPr id="4" name="Місце для тексту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uk-UA" smtClean="0"/>
              <a:t>Зразок тексту</a:t>
            </a:r>
          </a:p>
        </p:txBody>
      </p:sp>
      <p:sp>
        <p:nvSpPr>
          <p:cNvPr id="3" name="Місце для зображення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uk-UA" dirty="0" smtClean="0"/>
              <a:t>Клацніть піктограму, щоб додати зображення</a:t>
            </a:r>
            <a:endParaRPr kumimoji="0" lang="en-US" dirty="0"/>
          </a:p>
        </p:txBody>
      </p:sp>
      <p:sp>
        <p:nvSpPr>
          <p:cNvPr id="5" name="Місце для дати 4"/>
          <p:cNvSpPr>
            <a:spLocks noGrp="1"/>
          </p:cNvSpPr>
          <p:nvPr>
            <p:ph type="dt" sz="half" idx="10"/>
          </p:nvPr>
        </p:nvSpPr>
        <p:spPr/>
        <p:txBody>
          <a:bodyPr/>
          <a:lstStyle>
            <a:lvl1pPr>
              <a:defRPr>
                <a:solidFill>
                  <a:schemeClr val="tx1"/>
                </a:solidFill>
              </a:defRPr>
            </a:lvl1pPr>
            <a:extLst/>
          </a:lstStyle>
          <a:p>
            <a:fld id="{C90A66AE-81F5-474A-B74B-EE41E9320F19}" type="datetimeFigureOut">
              <a:rPr lang="uk-UA" smtClean="0"/>
              <a:t>26.04.2015</a:t>
            </a:fld>
            <a:endParaRPr lang="uk-UA" dirty="0"/>
          </a:p>
        </p:txBody>
      </p:sp>
      <p:sp>
        <p:nvSpPr>
          <p:cNvPr id="6" name="Місце для нижнього колонтитула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uk-UA" dirty="0"/>
          </a:p>
        </p:txBody>
      </p:sp>
      <p:sp>
        <p:nvSpPr>
          <p:cNvPr id="7" name="Місце для номера слайда 6"/>
          <p:cNvSpPr>
            <a:spLocks noGrp="1"/>
          </p:cNvSpPr>
          <p:nvPr>
            <p:ph type="sldNum" sz="quarter" idx="12"/>
          </p:nvPr>
        </p:nvSpPr>
        <p:spPr/>
        <p:txBody>
          <a:bodyPr/>
          <a:lstStyle>
            <a:lvl1pPr>
              <a:defRPr>
                <a:solidFill>
                  <a:schemeClr val="tx1"/>
                </a:solidFill>
              </a:defRPr>
            </a:lvl1pPr>
            <a:extLst/>
          </a:lstStyle>
          <a:p>
            <a:fld id="{764F593F-0D5B-4CF0-BEE2-6583C73E7271}" type="slidenum">
              <a:rPr lang="uk-UA" smtClean="0"/>
              <a:t>‹№›</a:t>
            </a:fld>
            <a:endParaRPr lang="uk-UA" dirty="0"/>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uk-UA" smtClean="0"/>
              <a:t>Зразок заголовка</a:t>
            </a:r>
            <a:endParaRPr kumimoji="0" lang="en-US"/>
          </a:p>
        </p:txBody>
      </p:sp>
      <p:sp>
        <p:nvSpPr>
          <p:cNvPr id="8" name="Поліліні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Поліліні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Прямокутний трикут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Пряма сполучна ліні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іліні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Поліліні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Прямокутний трикут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Пряма сполучна ліні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Місце для заголовка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uk-UA" smtClean="0"/>
              <a:t>Зразок заголовка</a:t>
            </a:r>
            <a:endParaRPr kumimoji="0" lang="en-US"/>
          </a:p>
        </p:txBody>
      </p:sp>
      <p:sp>
        <p:nvSpPr>
          <p:cNvPr id="30" name="Місце для тексту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0" name="Місце для дати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90A66AE-81F5-474A-B74B-EE41E9320F19}" type="datetimeFigureOut">
              <a:rPr lang="uk-UA" smtClean="0"/>
              <a:t>26.04.2015</a:t>
            </a:fld>
            <a:endParaRPr lang="uk-UA" dirty="0"/>
          </a:p>
        </p:txBody>
      </p:sp>
      <p:sp>
        <p:nvSpPr>
          <p:cNvPr id="22" name="Місце для нижнього колонтитула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uk-UA" dirty="0"/>
          </a:p>
        </p:txBody>
      </p:sp>
      <p:sp>
        <p:nvSpPr>
          <p:cNvPr id="18" name="Місце для номера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64F593F-0D5B-4CF0-BEE2-6583C73E7271}" type="slidenum">
              <a:rPr lang="uk-UA" smtClean="0"/>
              <a:t>‹№›</a:t>
            </a:fld>
            <a:endParaRPr lang="uk-UA"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6.xml"/><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Квантові генератори та їх застосування</a:t>
            </a:r>
            <a:endParaRPr lang="uk-UA" dirty="0"/>
          </a:p>
        </p:txBody>
      </p:sp>
      <p:sp>
        <p:nvSpPr>
          <p:cNvPr id="3" name="Підзаголовок 2"/>
          <p:cNvSpPr>
            <a:spLocks noGrp="1"/>
          </p:cNvSpPr>
          <p:nvPr>
            <p:ph type="subTitle" idx="1"/>
          </p:nvPr>
        </p:nvSpPr>
        <p:spPr>
          <a:xfrm>
            <a:off x="683568" y="3861048"/>
            <a:ext cx="7772400" cy="1199704"/>
          </a:xfrm>
        </p:spPr>
        <p:txBody>
          <a:bodyPr>
            <a:normAutofit fontScale="92500" lnSpcReduction="20000"/>
          </a:bodyPr>
          <a:lstStyle/>
          <a:p>
            <a:r>
              <a:rPr lang="uk-UA" dirty="0" smtClean="0"/>
              <a:t>Виконала:</a:t>
            </a:r>
          </a:p>
          <a:p>
            <a:r>
              <a:rPr lang="uk-UA" dirty="0" smtClean="0"/>
              <a:t>Учениця 11 класу</a:t>
            </a:r>
          </a:p>
          <a:p>
            <a:r>
              <a:rPr lang="uk-UA" dirty="0" smtClean="0"/>
              <a:t>Квас Вікторія</a:t>
            </a:r>
            <a:endParaRPr lang="uk-UA" dirty="0"/>
          </a:p>
        </p:txBody>
      </p:sp>
    </p:spTree>
    <p:extLst>
      <p:ext uri="{BB962C8B-B14F-4D97-AF65-F5344CB8AC3E}">
        <p14:creationId xmlns:p14="http://schemas.microsoft.com/office/powerpoint/2010/main" val="4727383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Мазер</a:t>
            </a:r>
            <a:endParaRPr lang="uk-UA" dirty="0"/>
          </a:p>
        </p:txBody>
      </p:sp>
      <p:sp>
        <p:nvSpPr>
          <p:cNvPr id="3" name="TextBox 2"/>
          <p:cNvSpPr txBox="1"/>
          <p:nvPr/>
        </p:nvSpPr>
        <p:spPr>
          <a:xfrm>
            <a:off x="395536" y="1217847"/>
            <a:ext cx="7632848" cy="2246769"/>
          </a:xfrm>
          <a:prstGeom prst="rect">
            <a:avLst/>
          </a:prstGeom>
          <a:noFill/>
        </p:spPr>
        <p:txBody>
          <a:bodyPr wrap="square" rtlCol="0">
            <a:spAutoFit/>
          </a:bodyPr>
          <a:lstStyle/>
          <a:p>
            <a:r>
              <a:rPr lang="uk-UA" sz="2000" b="1" dirty="0" smtClean="0"/>
              <a:t>М</a:t>
            </a:r>
            <a:r>
              <a:rPr lang="uk-UA" sz="2000" b="1" dirty="0"/>
              <a:t>а</a:t>
            </a:r>
            <a:r>
              <a:rPr lang="uk-UA" sz="2000" b="1" dirty="0" smtClean="0"/>
              <a:t>зер</a:t>
            </a:r>
            <a:r>
              <a:rPr lang="uk-UA" sz="2000" dirty="0"/>
              <a:t> (англ. </a:t>
            </a:r>
            <a:r>
              <a:rPr lang="en-US" sz="2000" i="1" dirty="0"/>
              <a:t>maser</a:t>
            </a:r>
            <a:r>
              <a:rPr lang="en-US" sz="2000" dirty="0"/>
              <a:t> - </a:t>
            </a:r>
            <a:r>
              <a:rPr lang="en-US" sz="2000" b="1" dirty="0"/>
              <a:t>m</a:t>
            </a:r>
            <a:r>
              <a:rPr lang="en-US" sz="2000" dirty="0"/>
              <a:t>icrowave </a:t>
            </a:r>
            <a:r>
              <a:rPr lang="en-US" sz="2000" b="1" dirty="0"/>
              <a:t>a</a:t>
            </a:r>
            <a:r>
              <a:rPr lang="en-US" sz="2000" dirty="0"/>
              <a:t>mplification by </a:t>
            </a:r>
            <a:r>
              <a:rPr lang="en-US" sz="2000" b="1" dirty="0"/>
              <a:t>s</a:t>
            </a:r>
            <a:r>
              <a:rPr lang="en-US" sz="2000" dirty="0"/>
              <a:t>timulated </a:t>
            </a:r>
            <a:r>
              <a:rPr lang="en-US" sz="2000" b="1" dirty="0"/>
              <a:t>e</a:t>
            </a:r>
            <a:r>
              <a:rPr lang="en-US" sz="2000" dirty="0"/>
              <a:t>mission of </a:t>
            </a:r>
            <a:r>
              <a:rPr lang="en-US" sz="2000" b="1" dirty="0"/>
              <a:t>r</a:t>
            </a:r>
            <a:r>
              <a:rPr lang="en-US" sz="2000" dirty="0"/>
              <a:t>adiation - </a:t>
            </a:r>
            <a:r>
              <a:rPr lang="uk-UA" sz="2000" dirty="0"/>
              <a:t>посилення мікрохвиль за допомогою вимушеного випромінювання) — квантовий генератор, який </a:t>
            </a:r>
            <a:r>
              <a:rPr lang="uk-UA" sz="2000" dirty="0" err="1"/>
              <a:t>випромінює когерентні р</a:t>
            </a:r>
            <a:r>
              <a:rPr lang="uk-UA" sz="2000" dirty="0"/>
              <a:t>адіохвилі у сантиметровому чи міліметровому діапазоні (довжина хвилі порядку сантиметра).</a:t>
            </a:r>
            <a:endParaRPr lang="uk-UA" sz="2000" dirty="0"/>
          </a:p>
        </p:txBody>
      </p:sp>
      <p:pic>
        <p:nvPicPr>
          <p:cNvPr id="4098" name="Picture 2" descr="C:\Users\Вика\Desktop\Hydrogen_mase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2816020"/>
            <a:ext cx="2969552" cy="38884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90528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Принцип дії мазерів</a:t>
            </a:r>
            <a:endParaRPr lang="uk-UA" dirty="0"/>
          </a:p>
        </p:txBody>
      </p:sp>
      <p:sp>
        <p:nvSpPr>
          <p:cNvPr id="3" name="TextBox 2"/>
          <p:cNvSpPr txBox="1"/>
          <p:nvPr/>
        </p:nvSpPr>
        <p:spPr>
          <a:xfrm>
            <a:off x="539552" y="1340768"/>
            <a:ext cx="7848872" cy="4154984"/>
          </a:xfrm>
          <a:prstGeom prst="rect">
            <a:avLst/>
          </a:prstGeom>
          <a:noFill/>
        </p:spPr>
        <p:txBody>
          <a:bodyPr wrap="square" rtlCol="0">
            <a:spAutoFit/>
          </a:bodyPr>
          <a:lstStyle/>
          <a:p>
            <a:r>
              <a:rPr lang="uk-UA" sz="2400" dirty="0"/>
              <a:t>Принцип дії мазера подібний до принципу дії лазера: коли у речовині виникає інверсна заселеність атомних (чи молекулярних) енергетичних рівнів (тобто, коли кількість збуджених атомів (або молекул) на верхньому енергетичному рівні значно перевищує кількість таких же на нижчому енергетичному рівні), стає можливим здійснення стимульованого випромінювання. Тоді середовище не поглинає електромагнітне випромінювання з відповідною довжиною хвилі, а навпаки — підсилює його.</a:t>
            </a:r>
            <a:endParaRPr lang="uk-UA" sz="2400" dirty="0"/>
          </a:p>
        </p:txBody>
      </p:sp>
    </p:spTree>
    <p:extLst>
      <p:ext uri="{BB962C8B-B14F-4D97-AF65-F5344CB8AC3E}">
        <p14:creationId xmlns:p14="http://schemas.microsoft.com/office/powerpoint/2010/main" val="26250049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Застосування</a:t>
            </a:r>
            <a:endParaRPr lang="uk-UA" dirty="0"/>
          </a:p>
        </p:txBody>
      </p:sp>
      <p:sp>
        <p:nvSpPr>
          <p:cNvPr id="3" name="TextBox 2"/>
          <p:cNvSpPr txBox="1"/>
          <p:nvPr/>
        </p:nvSpPr>
        <p:spPr>
          <a:xfrm>
            <a:off x="611560" y="1772816"/>
            <a:ext cx="184731" cy="369332"/>
          </a:xfrm>
          <a:prstGeom prst="rect">
            <a:avLst/>
          </a:prstGeom>
          <a:noFill/>
        </p:spPr>
        <p:txBody>
          <a:bodyPr wrap="none" rtlCol="0">
            <a:spAutoFit/>
          </a:bodyPr>
          <a:lstStyle/>
          <a:p>
            <a:endParaRPr lang="uk-UA" dirty="0"/>
          </a:p>
        </p:txBody>
      </p:sp>
      <p:sp>
        <p:nvSpPr>
          <p:cNvPr id="4" name="TextBox 3"/>
          <p:cNvSpPr txBox="1"/>
          <p:nvPr/>
        </p:nvSpPr>
        <p:spPr>
          <a:xfrm>
            <a:off x="467544" y="1311150"/>
            <a:ext cx="7920880" cy="1200329"/>
          </a:xfrm>
          <a:prstGeom prst="rect">
            <a:avLst/>
          </a:prstGeom>
          <a:noFill/>
        </p:spPr>
        <p:txBody>
          <a:bodyPr wrap="square" rtlCol="0">
            <a:spAutoFit/>
          </a:bodyPr>
          <a:lstStyle/>
          <a:p>
            <a:r>
              <a:rPr lang="ru-RU" sz="2400" dirty="0" err="1"/>
              <a:t>Мазери</a:t>
            </a:r>
            <a:r>
              <a:rPr lang="ru-RU" sz="2400" dirty="0"/>
              <a:t> </a:t>
            </a:r>
            <a:r>
              <a:rPr lang="ru-RU" sz="2400" dirty="0" err="1"/>
              <a:t>застосовують</a:t>
            </a:r>
            <a:r>
              <a:rPr lang="ru-RU" sz="2400" dirty="0"/>
              <a:t> у </a:t>
            </a:r>
            <a:r>
              <a:rPr lang="ru-RU" sz="2400" dirty="0" err="1"/>
              <a:t>техніці</a:t>
            </a:r>
            <a:r>
              <a:rPr lang="ru-RU" sz="2400" dirty="0"/>
              <a:t>, для </a:t>
            </a:r>
            <a:r>
              <a:rPr lang="ru-RU" sz="2400" dirty="0" err="1"/>
              <a:t>космічного</a:t>
            </a:r>
            <a:r>
              <a:rPr lang="ru-RU" sz="2400" dirty="0"/>
              <a:t> </a:t>
            </a:r>
            <a:r>
              <a:rPr lang="ru-RU" sz="2400" dirty="0" err="1"/>
              <a:t>зв'язку</a:t>
            </a:r>
            <a:r>
              <a:rPr lang="ru-RU" sz="2400" dirty="0"/>
              <a:t>, у </a:t>
            </a:r>
            <a:r>
              <a:rPr lang="ru-RU" sz="2400" dirty="0" err="1"/>
              <a:t>фізичних</a:t>
            </a:r>
            <a:r>
              <a:rPr lang="ru-RU" sz="2400" dirty="0"/>
              <a:t> </a:t>
            </a:r>
            <a:r>
              <a:rPr lang="ru-RU" sz="2400" dirty="0" err="1"/>
              <a:t>дослідженнях</a:t>
            </a:r>
            <a:r>
              <a:rPr lang="ru-RU" sz="2400" dirty="0"/>
              <a:t>, а </a:t>
            </a:r>
            <a:r>
              <a:rPr lang="ru-RU" sz="2400" dirty="0" err="1"/>
              <a:t>також</a:t>
            </a:r>
            <a:r>
              <a:rPr lang="ru-RU" sz="2400" dirty="0"/>
              <a:t> як </a:t>
            </a:r>
            <a:r>
              <a:rPr lang="ru-RU" sz="2400" dirty="0" err="1"/>
              <a:t>квантові</a:t>
            </a:r>
            <a:r>
              <a:rPr lang="ru-RU" sz="2400" dirty="0"/>
              <a:t> </a:t>
            </a:r>
            <a:r>
              <a:rPr lang="ru-RU" sz="2400" dirty="0" err="1" smtClean="0"/>
              <a:t>еталони</a:t>
            </a:r>
            <a:r>
              <a:rPr lang="ru-RU" sz="2400" dirty="0" smtClean="0"/>
              <a:t> </a:t>
            </a:r>
            <a:r>
              <a:rPr lang="ru-RU" sz="2400" dirty="0" err="1" smtClean="0"/>
              <a:t>частоти</a:t>
            </a:r>
            <a:r>
              <a:rPr lang="ru-RU" sz="2400" dirty="0"/>
              <a:t>.</a:t>
            </a:r>
            <a:endParaRPr lang="uk-UA" sz="2400" dirty="0"/>
          </a:p>
        </p:txBody>
      </p:sp>
      <p:pic>
        <p:nvPicPr>
          <p:cNvPr id="5122" name="Picture 2" descr="C:\Users\Вика\Desktop\20120817_1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249" y="2996952"/>
            <a:ext cx="4304839" cy="2479587"/>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Вика\Desktop\HtZ0I31jrZ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056" y="2883693"/>
            <a:ext cx="3793604" cy="270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79815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Природні мазери</a:t>
            </a:r>
            <a:endParaRPr lang="uk-UA" dirty="0"/>
          </a:p>
        </p:txBody>
      </p:sp>
      <p:sp>
        <p:nvSpPr>
          <p:cNvPr id="3" name="TextBox 2"/>
          <p:cNvSpPr txBox="1"/>
          <p:nvPr/>
        </p:nvSpPr>
        <p:spPr>
          <a:xfrm>
            <a:off x="539552" y="1412776"/>
            <a:ext cx="7848872" cy="3785652"/>
          </a:xfrm>
          <a:prstGeom prst="rect">
            <a:avLst/>
          </a:prstGeom>
          <a:noFill/>
        </p:spPr>
        <p:txBody>
          <a:bodyPr wrap="square" rtlCol="0">
            <a:spAutoFit/>
          </a:bodyPr>
          <a:lstStyle/>
          <a:p>
            <a:r>
              <a:rPr lang="uk-UA" sz="2400" dirty="0"/>
              <a:t>Після винаходу вважалося, що мазер — суто людське творіння, проте в 1960-х роках </a:t>
            </a:r>
            <a:r>
              <a:rPr lang="uk-UA" sz="2400" dirty="0" smtClean="0"/>
              <a:t>астрономи</a:t>
            </a:r>
            <a:r>
              <a:rPr lang="uk-UA" sz="2400" dirty="0"/>
              <a:t> виявили велетенські космічні мазери, що випромінюють потужні радіолінії з довжиною хвилі 18 см та 1,35 см. Умови для генерації мазерного випромінювання виникають у компактних молекулярних хмарах(розміром мільйони кілометрів), що містять молекули гідроксилу та </a:t>
            </a:r>
            <a:r>
              <a:rPr lang="uk-UA" sz="2400" dirty="0" smtClean="0"/>
              <a:t>води. </a:t>
            </a:r>
            <a:r>
              <a:rPr lang="uk-UA" sz="2400" dirty="0"/>
              <a:t>Накачкою слугує космічне </a:t>
            </a:r>
            <a:r>
              <a:rPr lang="uk-UA" sz="2400" dirty="0" smtClean="0"/>
              <a:t>випромінювання.</a:t>
            </a:r>
            <a:endParaRPr lang="uk-UA" sz="2400" b="1" dirty="0"/>
          </a:p>
        </p:txBody>
      </p:sp>
    </p:spTree>
    <p:extLst>
      <p:ext uri="{BB962C8B-B14F-4D97-AF65-F5344CB8AC3E}">
        <p14:creationId xmlns:p14="http://schemas.microsoft.com/office/powerpoint/2010/main" val="28623808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title"/>
          </p:nvPr>
        </p:nvSpPr>
        <p:spPr>
          <a:xfrm>
            <a:off x="179512" y="2780928"/>
            <a:ext cx="8229600" cy="1143000"/>
          </a:xfrm>
        </p:spPr>
        <p:txBody>
          <a:bodyPr/>
          <a:lstStyle/>
          <a:p>
            <a:pPr algn="ctr"/>
            <a:r>
              <a:rPr lang="uk-UA" dirty="0" smtClean="0"/>
              <a:t>ДЯКУЮ ЗА УВАГУ!</a:t>
            </a:r>
            <a:endParaRPr lang="uk-UA" dirty="0"/>
          </a:p>
        </p:txBody>
      </p:sp>
    </p:spTree>
    <p:extLst>
      <p:ext uri="{BB962C8B-B14F-4D97-AF65-F5344CB8AC3E}">
        <p14:creationId xmlns:p14="http://schemas.microsoft.com/office/powerpoint/2010/main" val="15679887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uk-UA" dirty="0" smtClean="0"/>
              <a:t>Квантові генератори</a:t>
            </a:r>
            <a:endParaRPr lang="uk-UA" dirty="0"/>
          </a:p>
        </p:txBody>
      </p:sp>
      <p:sp>
        <p:nvSpPr>
          <p:cNvPr id="2" name="Місце для вмісту 1"/>
          <p:cNvSpPr>
            <a:spLocks noGrp="1"/>
          </p:cNvSpPr>
          <p:nvPr>
            <p:ph idx="4294967295"/>
          </p:nvPr>
        </p:nvSpPr>
        <p:spPr>
          <a:xfrm>
            <a:off x="395536" y="1484784"/>
            <a:ext cx="8229600" cy="4525962"/>
          </a:xfrm>
        </p:spPr>
        <p:txBody>
          <a:bodyPr>
            <a:normAutofit lnSpcReduction="10000"/>
          </a:bodyPr>
          <a:lstStyle/>
          <a:p>
            <a:r>
              <a:rPr lang="uk-UA" b="1" dirty="0" smtClean="0"/>
              <a:t>Квантовий генертор</a:t>
            </a:r>
            <a:r>
              <a:rPr lang="uk-UA" dirty="0"/>
              <a:t> - загальна назва джерел електромагнітного випромінювання, що працюють на основі вимушеного </a:t>
            </a:r>
            <a:r>
              <a:rPr lang="uk-UA" dirty="0"/>
              <a:t>випромін</a:t>
            </a:r>
            <a:r>
              <a:rPr lang="uk-UA" dirty="0"/>
              <a:t>ювання атомів </a:t>
            </a:r>
            <a:r>
              <a:rPr lang="uk-UA" dirty="0" smtClean="0"/>
              <a:t>і молекул</a:t>
            </a:r>
            <a:r>
              <a:rPr lang="uk-UA" dirty="0"/>
              <a:t>. Залежно від того, хвилі </a:t>
            </a:r>
            <a:r>
              <a:rPr lang="uk-UA" dirty="0" err="1"/>
              <a:t>якої довжини випро</a:t>
            </a:r>
            <a:r>
              <a:rPr lang="uk-UA" dirty="0"/>
              <a:t>мінює квантовий генератор, він може називатися по різному: </a:t>
            </a:r>
            <a:endParaRPr lang="uk-UA" dirty="0" smtClean="0"/>
          </a:p>
          <a:p>
            <a:pPr marL="624078" indent="-514350">
              <a:buFont typeface="+mj-lt"/>
              <a:buAutoNum type="arabicPeriod"/>
            </a:pPr>
            <a:r>
              <a:rPr lang="ru-RU" dirty="0" smtClean="0"/>
              <a:t>Л</a:t>
            </a:r>
            <a:r>
              <a:rPr lang="uk-UA" dirty="0" err="1" smtClean="0"/>
              <a:t>азер</a:t>
            </a:r>
            <a:r>
              <a:rPr lang="en-US" dirty="0" smtClean="0"/>
              <a:t>;</a:t>
            </a:r>
            <a:r>
              <a:rPr lang="uk-UA" dirty="0"/>
              <a:t> </a:t>
            </a:r>
            <a:endParaRPr lang="en-US" dirty="0" smtClean="0"/>
          </a:p>
          <a:p>
            <a:pPr marL="624078" indent="-514350">
              <a:buFont typeface="+mj-lt"/>
              <a:buAutoNum type="arabicPeriod"/>
            </a:pPr>
            <a:r>
              <a:rPr lang="uk-UA" dirty="0" smtClean="0"/>
              <a:t>Мазер</a:t>
            </a:r>
            <a:r>
              <a:rPr lang="en-US" dirty="0"/>
              <a:t>;</a:t>
            </a:r>
            <a:r>
              <a:rPr lang="uk-UA" dirty="0"/>
              <a:t> </a:t>
            </a:r>
            <a:endParaRPr lang="en-US" dirty="0" smtClean="0"/>
          </a:p>
          <a:p>
            <a:pPr marL="624078" indent="-514350">
              <a:buFont typeface="+mj-lt"/>
              <a:buAutoNum type="arabicPeriod"/>
            </a:pPr>
            <a:r>
              <a:rPr lang="uk-UA" dirty="0" err="1" smtClean="0"/>
              <a:t>Разер</a:t>
            </a:r>
            <a:r>
              <a:rPr lang="en-US" dirty="0"/>
              <a:t>;</a:t>
            </a:r>
            <a:r>
              <a:rPr lang="uk-UA" dirty="0"/>
              <a:t> </a:t>
            </a:r>
            <a:endParaRPr lang="en-US" dirty="0" smtClean="0"/>
          </a:p>
          <a:p>
            <a:pPr marL="624078" indent="-514350">
              <a:buFont typeface="+mj-lt"/>
              <a:buAutoNum type="arabicPeriod"/>
            </a:pPr>
            <a:r>
              <a:rPr lang="uk-UA" dirty="0" err="1" smtClean="0"/>
              <a:t>Газер</a:t>
            </a:r>
            <a:r>
              <a:rPr lang="en-US" dirty="0" smtClean="0"/>
              <a:t>;</a:t>
            </a:r>
          </a:p>
        </p:txBody>
      </p:sp>
    </p:spTree>
    <p:extLst>
      <p:ext uri="{BB962C8B-B14F-4D97-AF65-F5344CB8AC3E}">
        <p14:creationId xmlns:p14="http://schemas.microsoft.com/office/powerpoint/2010/main" val="7600994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ru-RU" dirty="0" err="1" smtClean="0"/>
              <a:t>Дослідження</a:t>
            </a:r>
            <a:endParaRPr lang="uk-UA" dirty="0"/>
          </a:p>
        </p:txBody>
      </p:sp>
      <p:sp>
        <p:nvSpPr>
          <p:cNvPr id="2" name="Місце для вмісту 1"/>
          <p:cNvSpPr>
            <a:spLocks noGrp="1"/>
          </p:cNvSpPr>
          <p:nvPr>
            <p:ph idx="4294967295"/>
          </p:nvPr>
        </p:nvSpPr>
        <p:spPr>
          <a:xfrm>
            <a:off x="251520" y="1484784"/>
            <a:ext cx="8229600" cy="4525962"/>
          </a:xfrm>
        </p:spPr>
        <p:txBody>
          <a:bodyPr>
            <a:normAutofit fontScale="92500"/>
          </a:bodyPr>
          <a:lstStyle/>
          <a:p>
            <a:r>
              <a:rPr lang="uk-UA" dirty="0"/>
              <a:t>Вперше на можливість створення квантового генератора вказав радянський фізик В. А. Фабрикант в кінці 40-х років. Перший мазер на молекулах </a:t>
            </a:r>
            <a:r>
              <a:rPr lang="uk-UA" dirty="0" smtClean="0"/>
              <a:t>аміаку (</a:t>
            </a:r>
            <a:r>
              <a:rPr lang="uk-UA" dirty="0"/>
              <a:t>розчин аміаку у воді - нашатирний спирт) був зроблений в 1954 році одночасно і незалежно у Фізичному інституті Академії наук СРСР </a:t>
            </a:r>
            <a:r>
              <a:rPr lang="uk-UA" dirty="0" smtClean="0"/>
              <a:t>М. </a:t>
            </a:r>
            <a:r>
              <a:rPr lang="uk-UA" dirty="0"/>
              <a:t>Г. </a:t>
            </a:r>
            <a:r>
              <a:rPr lang="uk-UA" dirty="0" err="1"/>
              <a:t>Бас</a:t>
            </a:r>
            <a:r>
              <a:rPr lang="uk-UA" dirty="0"/>
              <a:t>овим і А. М. Прохоровим і в Колумбійському </a:t>
            </a:r>
            <a:r>
              <a:rPr lang="uk-UA" dirty="0" err="1"/>
              <a:t>універс</a:t>
            </a:r>
            <a:r>
              <a:rPr lang="uk-UA" dirty="0"/>
              <a:t>итеті Чарлзом Таунсом зі співробітниками. В 1964 році за цю роботу їм була присуджена Нобелівська премія.</a:t>
            </a:r>
            <a:endParaRPr lang="uk-UA" dirty="0"/>
          </a:p>
        </p:txBody>
      </p:sp>
    </p:spTree>
    <p:extLst>
      <p:ext uri="{BB962C8B-B14F-4D97-AF65-F5344CB8AC3E}">
        <p14:creationId xmlns:p14="http://schemas.microsoft.com/office/powerpoint/2010/main" val="2184342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Вика\Desktop\Fabrikant_V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231" y="40567"/>
            <a:ext cx="2140818" cy="331236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Вика\Desktop\Aleksandr_Prokhorov.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6133" y="44624"/>
            <a:ext cx="2342993" cy="331054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Вика\Desktop\Basov_N.G.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28184" y="40567"/>
            <a:ext cx="2232248" cy="33625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35695" y="3358574"/>
            <a:ext cx="1997663" cy="369332"/>
          </a:xfrm>
          <a:prstGeom prst="rect">
            <a:avLst/>
          </a:prstGeom>
          <a:noFill/>
        </p:spPr>
        <p:txBody>
          <a:bodyPr wrap="none" rtlCol="0">
            <a:spAutoFit/>
          </a:bodyPr>
          <a:lstStyle/>
          <a:p>
            <a:r>
              <a:rPr lang="uk-UA" dirty="0" smtClean="0"/>
              <a:t>В. А. Фабрикант</a:t>
            </a:r>
            <a:endParaRPr lang="uk-UA" dirty="0"/>
          </a:p>
        </p:txBody>
      </p:sp>
      <p:sp>
        <p:nvSpPr>
          <p:cNvPr id="5" name="TextBox 4"/>
          <p:cNvSpPr txBox="1"/>
          <p:nvPr/>
        </p:nvSpPr>
        <p:spPr>
          <a:xfrm>
            <a:off x="3355211" y="3358574"/>
            <a:ext cx="1984839" cy="369332"/>
          </a:xfrm>
          <a:prstGeom prst="rect">
            <a:avLst/>
          </a:prstGeom>
          <a:noFill/>
        </p:spPr>
        <p:txBody>
          <a:bodyPr wrap="none" rtlCol="0">
            <a:spAutoFit/>
          </a:bodyPr>
          <a:lstStyle/>
          <a:p>
            <a:r>
              <a:rPr lang="uk-UA" dirty="0" smtClean="0"/>
              <a:t>А. М. Прохоров</a:t>
            </a:r>
            <a:endParaRPr lang="uk-UA" dirty="0"/>
          </a:p>
        </p:txBody>
      </p:sp>
      <p:sp>
        <p:nvSpPr>
          <p:cNvPr id="6" name="TextBox 5"/>
          <p:cNvSpPr txBox="1"/>
          <p:nvPr/>
        </p:nvSpPr>
        <p:spPr>
          <a:xfrm>
            <a:off x="6624399" y="3391230"/>
            <a:ext cx="1439818" cy="369332"/>
          </a:xfrm>
          <a:prstGeom prst="rect">
            <a:avLst/>
          </a:prstGeom>
          <a:noFill/>
        </p:spPr>
        <p:txBody>
          <a:bodyPr wrap="none" rtlCol="0">
            <a:spAutoFit/>
          </a:bodyPr>
          <a:lstStyle/>
          <a:p>
            <a:r>
              <a:rPr lang="uk-UA" dirty="0" smtClean="0"/>
              <a:t>М. Г. </a:t>
            </a:r>
            <a:r>
              <a:rPr lang="uk-UA" dirty="0" err="1" smtClean="0"/>
              <a:t>Басов</a:t>
            </a:r>
            <a:endParaRPr lang="uk-UA" dirty="0"/>
          </a:p>
        </p:txBody>
      </p:sp>
      <p:pic>
        <p:nvPicPr>
          <p:cNvPr id="1029" name="Picture 5" descr="C:\Users\Вика\Desktop\689_859163912.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25995" y="3679954"/>
            <a:ext cx="2243270" cy="315821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5469565" y="6271997"/>
            <a:ext cx="2196948" cy="369332"/>
          </a:xfrm>
          <a:prstGeom prst="rect">
            <a:avLst/>
          </a:prstGeom>
          <a:noFill/>
        </p:spPr>
        <p:txBody>
          <a:bodyPr wrap="none" rtlCol="0">
            <a:spAutoFit/>
          </a:bodyPr>
          <a:lstStyle/>
          <a:p>
            <a:r>
              <a:rPr lang="uk-UA" dirty="0" err="1"/>
              <a:t>Чарлз</a:t>
            </a:r>
            <a:r>
              <a:rPr lang="uk-UA" dirty="0"/>
              <a:t> Гард </a:t>
            </a:r>
            <a:r>
              <a:rPr lang="uk-UA" dirty="0" err="1"/>
              <a:t>Таунс</a:t>
            </a:r>
            <a:endParaRPr lang="uk-UA" dirty="0"/>
          </a:p>
        </p:txBody>
      </p:sp>
    </p:spTree>
    <p:extLst>
      <p:ext uri="{BB962C8B-B14F-4D97-AF65-F5344CB8AC3E}">
        <p14:creationId xmlns:p14="http://schemas.microsoft.com/office/powerpoint/2010/main" val="35623894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95536" y="260648"/>
            <a:ext cx="8229600" cy="1143000"/>
          </a:xfrm>
        </p:spPr>
        <p:txBody>
          <a:bodyPr/>
          <a:lstStyle/>
          <a:p>
            <a:r>
              <a:rPr lang="uk-UA" dirty="0" smtClean="0"/>
              <a:t>Основа генератора</a:t>
            </a:r>
            <a:endParaRPr lang="uk-UA" dirty="0"/>
          </a:p>
        </p:txBody>
      </p:sp>
      <p:sp>
        <p:nvSpPr>
          <p:cNvPr id="2" name="Місце для вмісту 1"/>
          <p:cNvSpPr>
            <a:spLocks noGrp="1"/>
          </p:cNvSpPr>
          <p:nvPr>
            <p:ph idx="4294967295"/>
          </p:nvPr>
        </p:nvSpPr>
        <p:spPr>
          <a:xfrm>
            <a:off x="251520" y="1340768"/>
            <a:ext cx="8229600" cy="4525962"/>
          </a:xfrm>
        </p:spPr>
        <p:txBody>
          <a:bodyPr>
            <a:normAutofit fontScale="62500" lnSpcReduction="20000"/>
          </a:bodyPr>
          <a:lstStyle/>
          <a:p>
            <a:r>
              <a:rPr lang="uk-UA" dirty="0"/>
              <a:t>Основним елементом квантових генераторів і підсилювачів є робоча речовина (активне середовище), в якій кількість відповідних центрів (атомів, молекул або іонів певного сорту) в одному із збуджених станів більша, ніж у </a:t>
            </a:r>
            <a:r>
              <a:rPr lang="uk-UA" dirty="0" err="1"/>
              <a:t>незбудженому</a:t>
            </a:r>
            <a:r>
              <a:rPr lang="uk-UA" dirty="0"/>
              <a:t> чи менш збудженому. В квантових підсилювачах (КП) електромагнітна хвиля, проходячи крізь активне середовище, збільшує свою енергію за рахунок енергії збуджених активних центрів. Частота, напрям поширення </a:t>
            </a:r>
            <a:r>
              <a:rPr lang="uk-UA" dirty="0" smtClean="0"/>
              <a:t>і поляризація </a:t>
            </a:r>
            <a:r>
              <a:rPr lang="uk-UA" dirty="0"/>
              <a:t>хвилі при цьому не змінюються, і підсилена хвиля залишається </a:t>
            </a:r>
            <a:r>
              <a:rPr lang="uk-UA" dirty="0" smtClean="0"/>
              <a:t>когерентною з </a:t>
            </a:r>
            <a:r>
              <a:rPr lang="uk-UA" dirty="0"/>
              <a:t>падаючою. Найпоширеніші КП радіодіапазону, активним середовищем яких </a:t>
            </a:r>
            <a:r>
              <a:rPr lang="uk-UA" dirty="0" err="1"/>
              <a:t>є діамагнітні криста</a:t>
            </a:r>
            <a:r>
              <a:rPr lang="uk-UA" dirty="0"/>
              <a:t>ли з домішками парамагнітних іонів. </a:t>
            </a:r>
            <a:r>
              <a:rPr lang="uk-UA" dirty="0" err="1"/>
              <a:t>Осн</a:t>
            </a:r>
            <a:r>
              <a:rPr lang="uk-UA" dirty="0"/>
              <a:t>. перевагою таких КП перед підсилювачами інших типів у цьому діапазоні є надзвичайно низький рівень власних шумів і, як наслідок, дуже висока чутливість. КП застосовують у радіоспектроскопії, радіолокації, далекому </a:t>
            </a:r>
            <a:r>
              <a:rPr lang="uk-UA" dirty="0" smtClean="0"/>
              <a:t>радіозв'язку тощо</a:t>
            </a:r>
            <a:r>
              <a:rPr lang="uk-UA" dirty="0"/>
              <a:t>. В квантових генераторах (КГ) необхідний зворотний зв'язок досягається за рахунок вміщення активного середовища в об'ємний резонатор (при цьому певна частина </a:t>
            </a:r>
            <a:r>
              <a:rPr lang="uk-UA" dirty="0" err="1"/>
              <a:t>електромагн</a:t>
            </a:r>
            <a:r>
              <a:rPr lang="uk-UA" dirty="0"/>
              <a:t>. випромінювання повертається назад в активне середовище)</a:t>
            </a:r>
            <a:endParaRPr lang="uk-UA" dirty="0"/>
          </a:p>
        </p:txBody>
      </p:sp>
    </p:spTree>
    <p:extLst>
      <p:ext uri="{BB962C8B-B14F-4D97-AF65-F5344CB8AC3E}">
        <p14:creationId xmlns:p14="http://schemas.microsoft.com/office/powerpoint/2010/main" val="15033470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uk-UA" dirty="0" smtClean="0"/>
              <a:t>Лазер</a:t>
            </a:r>
            <a:endParaRPr lang="uk-UA" dirty="0"/>
          </a:p>
        </p:txBody>
      </p:sp>
      <p:sp>
        <p:nvSpPr>
          <p:cNvPr id="2" name="Місце для вмісту 1"/>
          <p:cNvSpPr>
            <a:spLocks noGrp="1"/>
          </p:cNvSpPr>
          <p:nvPr>
            <p:ph idx="4294967295"/>
          </p:nvPr>
        </p:nvSpPr>
        <p:spPr>
          <a:xfrm>
            <a:off x="0" y="1268413"/>
            <a:ext cx="5194300" cy="4252912"/>
          </a:xfrm>
        </p:spPr>
        <p:txBody>
          <a:bodyPr>
            <a:normAutofit fontScale="70000" lnSpcReduction="20000"/>
          </a:bodyPr>
          <a:lstStyle/>
          <a:p>
            <a:r>
              <a:rPr lang="uk-UA" b="1" dirty="0" smtClean="0"/>
              <a:t>Л</a:t>
            </a:r>
            <a:r>
              <a:rPr lang="vi-VN" b="1" dirty="0" smtClean="0"/>
              <a:t>азер</a:t>
            </a:r>
            <a:r>
              <a:rPr lang="vi-VN" dirty="0"/>
              <a:t> (англ. </a:t>
            </a:r>
            <a:r>
              <a:rPr lang="en-US" i="1" dirty="0"/>
              <a:t>LASER — Light Amplification by Stimulated Emission of Radiation</a:t>
            </a:r>
            <a:r>
              <a:rPr lang="en-US" dirty="0"/>
              <a:t>, </a:t>
            </a:r>
            <a:r>
              <a:rPr lang="vi-VN" dirty="0"/>
              <a:t>підсилення світла за допомогою вимушеного випромінювання) — пристрій для генерування або підсилення монохроматичного світла, створення вузького пучка світла, здатного поширюватися на великі відстані без розсіювання і створювати винятково велику густину потужності випромінювання при фокусуванні (10</a:t>
            </a:r>
            <a:r>
              <a:rPr lang="vi-VN" baseline="30000" dirty="0"/>
              <a:t>8</a:t>
            </a:r>
            <a:r>
              <a:rPr lang="vi-VN" dirty="0"/>
              <a:t> Вт/см² для високоенергетичних лазерів). Лазер працює за принципом, аналогічним принципові </a:t>
            </a:r>
            <a:r>
              <a:rPr lang="vi-VN" dirty="0" smtClean="0"/>
              <a:t>роботи</a:t>
            </a:r>
            <a:r>
              <a:rPr lang="uk-UA" dirty="0" smtClean="0"/>
              <a:t> </a:t>
            </a:r>
            <a:r>
              <a:rPr lang="vi-VN" dirty="0" smtClean="0"/>
              <a:t>мазера</a:t>
            </a:r>
            <a:r>
              <a:rPr lang="uk-UA" dirty="0" smtClean="0"/>
              <a:t>.</a:t>
            </a:r>
            <a:endParaRPr lang="uk-UA" dirty="0"/>
          </a:p>
        </p:txBody>
      </p:sp>
      <p:pic>
        <p:nvPicPr>
          <p:cNvPr id="2050" name="Picture 2" descr="C:\Users\Вика\Desktop\Laser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4446" y="1628800"/>
            <a:ext cx="3552395" cy="2664296"/>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Вика\Desktop\dsc3170resiz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1839" y="4941168"/>
            <a:ext cx="4375002" cy="16992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2399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67544" y="260648"/>
            <a:ext cx="8229600" cy="1143000"/>
          </a:xfrm>
        </p:spPr>
        <p:txBody>
          <a:bodyPr/>
          <a:lstStyle/>
          <a:p>
            <a:r>
              <a:rPr lang="uk-UA" dirty="0" smtClean="0"/>
              <a:t>Класифікація лазерів</a:t>
            </a:r>
            <a:endParaRPr lang="uk-UA" dirty="0"/>
          </a:p>
        </p:txBody>
      </p:sp>
      <p:sp>
        <p:nvSpPr>
          <p:cNvPr id="4" name="Місце для вмісту 3"/>
          <p:cNvSpPr>
            <a:spLocks noGrp="1"/>
          </p:cNvSpPr>
          <p:nvPr>
            <p:ph sz="half" idx="4294967295"/>
          </p:nvPr>
        </p:nvSpPr>
        <p:spPr>
          <a:xfrm>
            <a:off x="539552" y="1484784"/>
            <a:ext cx="5292080" cy="3892550"/>
          </a:xfrm>
        </p:spPr>
        <p:txBody>
          <a:bodyPr>
            <a:normAutofit fontScale="92500" lnSpcReduction="10000"/>
          </a:bodyPr>
          <a:lstStyle/>
          <a:p>
            <a:r>
              <a:rPr lang="ru-RU" dirty="0" err="1"/>
              <a:t>Газові</a:t>
            </a:r>
            <a:r>
              <a:rPr lang="ru-RU" dirty="0"/>
              <a:t> </a:t>
            </a:r>
            <a:r>
              <a:rPr lang="ru-RU" dirty="0" err="1"/>
              <a:t>лазери</a:t>
            </a:r>
            <a:r>
              <a:rPr lang="ru-RU" dirty="0"/>
              <a:t> </a:t>
            </a:r>
          </a:p>
          <a:p>
            <a:r>
              <a:rPr lang="ru-RU" dirty="0" err="1"/>
              <a:t>Лазери</a:t>
            </a:r>
            <a:r>
              <a:rPr lang="ru-RU" dirty="0"/>
              <a:t> на </a:t>
            </a:r>
            <a:r>
              <a:rPr lang="ru-RU" dirty="0" err="1"/>
              <a:t>барвниках</a:t>
            </a:r>
            <a:endParaRPr lang="ru-RU" dirty="0"/>
          </a:p>
          <a:p>
            <a:r>
              <a:rPr lang="ru-RU" dirty="0" err="1"/>
              <a:t>Лазери</a:t>
            </a:r>
            <a:r>
              <a:rPr lang="ru-RU" dirty="0"/>
              <a:t> на парах </a:t>
            </a:r>
            <a:r>
              <a:rPr lang="ru-RU" dirty="0" err="1"/>
              <a:t>металів</a:t>
            </a:r>
            <a:endParaRPr lang="ru-RU" dirty="0"/>
          </a:p>
          <a:p>
            <a:r>
              <a:rPr lang="ru-RU" dirty="0" err="1"/>
              <a:t>Твердотільні</a:t>
            </a:r>
            <a:r>
              <a:rPr lang="ru-RU" dirty="0"/>
              <a:t>  </a:t>
            </a:r>
            <a:r>
              <a:rPr lang="ru-RU" dirty="0" err="1"/>
              <a:t>лазери</a:t>
            </a:r>
            <a:endParaRPr lang="ru-RU" dirty="0"/>
          </a:p>
          <a:p>
            <a:r>
              <a:rPr lang="ru-RU" dirty="0" err="1"/>
              <a:t>Напівпровидникові</a:t>
            </a:r>
            <a:r>
              <a:rPr lang="ru-RU" dirty="0"/>
              <a:t> </a:t>
            </a:r>
            <a:r>
              <a:rPr lang="ru-RU" dirty="0" err="1"/>
              <a:t>лазери</a:t>
            </a:r>
            <a:endParaRPr lang="ru-RU" dirty="0"/>
          </a:p>
          <a:p>
            <a:r>
              <a:rPr lang="ru-RU" dirty="0" err="1"/>
              <a:t>Лазери</a:t>
            </a:r>
            <a:r>
              <a:rPr lang="ru-RU" dirty="0"/>
              <a:t> на </a:t>
            </a:r>
            <a:r>
              <a:rPr lang="ru-RU" dirty="0" err="1"/>
              <a:t>вільних</a:t>
            </a:r>
            <a:r>
              <a:rPr lang="ru-RU" dirty="0"/>
              <a:t> </a:t>
            </a:r>
            <a:r>
              <a:rPr lang="ru-RU" dirty="0" err="1"/>
              <a:t>електронах</a:t>
            </a:r>
            <a:endParaRPr lang="ru-RU" dirty="0"/>
          </a:p>
          <a:p>
            <a:r>
              <a:rPr lang="ru-RU" dirty="0" err="1"/>
              <a:t>Псевдонікеловосамариевий</a:t>
            </a:r>
            <a:r>
              <a:rPr lang="ru-RU" dirty="0"/>
              <a:t> лазер</a:t>
            </a:r>
          </a:p>
          <a:p>
            <a:r>
              <a:rPr lang="ru-RU" dirty="0" err="1"/>
              <a:t>Оптичний</a:t>
            </a:r>
            <a:r>
              <a:rPr lang="ru-RU" dirty="0"/>
              <a:t> лазер </a:t>
            </a:r>
          </a:p>
          <a:p>
            <a:endParaRPr lang="uk-UA" dirty="0"/>
          </a:p>
        </p:txBody>
      </p:sp>
    </p:spTree>
    <p:extLst>
      <p:ext uri="{BB962C8B-B14F-4D97-AF65-F5344CB8AC3E}">
        <p14:creationId xmlns:p14="http://schemas.microsoft.com/office/powerpoint/2010/main" val="16266057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uk-UA" dirty="0" smtClean="0"/>
              <a:t>Застосування лазерів</a:t>
            </a:r>
            <a:endParaRPr lang="uk-UA" dirty="0"/>
          </a:p>
        </p:txBody>
      </p:sp>
      <p:sp>
        <p:nvSpPr>
          <p:cNvPr id="2" name="Місце для вмісту 1"/>
          <p:cNvSpPr>
            <a:spLocks noGrp="1"/>
          </p:cNvSpPr>
          <p:nvPr>
            <p:ph idx="4294967295"/>
          </p:nvPr>
        </p:nvSpPr>
        <p:spPr>
          <a:xfrm>
            <a:off x="323528" y="1412776"/>
            <a:ext cx="8229600" cy="4525962"/>
          </a:xfrm>
        </p:spPr>
        <p:txBody>
          <a:bodyPr>
            <a:normAutofit fontScale="70000" lnSpcReduction="20000"/>
          </a:bodyPr>
          <a:lstStyle/>
          <a:p>
            <a:r>
              <a:rPr lang="uk-UA" dirty="0"/>
              <a:t>Великі можливості відкриваються перед лазерною технікою в біології й медицині. Лазерний промінь застосовується не тільки в хірургії (наприклад, при операціях на сітківці ока) як скальпель, але й у терапії. Інтенсивно розвиваються методи лазерної локації й зв'язку. Локація Місяця за допомогою рубінових лазерів і спеціальних кутових відбивачів, доставлених на Місяць, дозволила збільшити точність виміру відстаней Земля — Місяць до декількох см. Отримано обнадійливі результати в спрямованому стимулюванні хімічних реакцій. За допомогою лазерів можна вибірково збуджувати одне із власних коливань молекули. Виявилося, що при цьому молекули здатні вступати в реакції, які не можна або важко стимулювати звичайним нагріванням. За допомогою лазерної техніки інтенсивно розробляються оптичні методи обробки передачі й зберігання інформації, методи голографічного запису інформації, кольорове проекційне телебачення.</a:t>
            </a:r>
            <a:endParaRPr lang="uk-UA" dirty="0"/>
          </a:p>
        </p:txBody>
      </p:sp>
    </p:spTree>
    <p:extLst>
      <p:ext uri="{BB962C8B-B14F-4D97-AF65-F5344CB8AC3E}">
        <p14:creationId xmlns:p14="http://schemas.microsoft.com/office/powerpoint/2010/main" val="35241111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uk-UA" dirty="0" smtClean="0"/>
              <a:t>Застосування лазерів</a:t>
            </a:r>
            <a:endParaRPr lang="uk-UA" dirty="0"/>
          </a:p>
        </p:txBody>
      </p:sp>
      <p:pic>
        <p:nvPicPr>
          <p:cNvPr id="3074" name="Picture 2" descr="C:\Users\Вика\Desktop\laser_cosmetolog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394345"/>
            <a:ext cx="3048000" cy="204216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Вика\Desktop\Lazer-v-stomatologii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788" y="3839914"/>
            <a:ext cx="2877075" cy="165695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44420" y="3470582"/>
            <a:ext cx="3195105" cy="307777"/>
          </a:xfrm>
          <a:prstGeom prst="rect">
            <a:avLst/>
          </a:prstGeom>
          <a:noFill/>
        </p:spPr>
        <p:txBody>
          <a:bodyPr wrap="none" rtlCol="0">
            <a:spAutoFit/>
          </a:bodyPr>
          <a:lstStyle/>
          <a:p>
            <a:r>
              <a:rPr lang="uk-UA" sz="1400" dirty="0" smtClean="0"/>
              <a:t>Використання лазерів у медицині</a:t>
            </a:r>
            <a:endParaRPr lang="uk-UA" sz="1400" dirty="0"/>
          </a:p>
        </p:txBody>
      </p:sp>
      <p:pic>
        <p:nvPicPr>
          <p:cNvPr id="3076" name="Picture 4" descr="C:\Users\Вика\Desktop\images (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6627" y="1098713"/>
            <a:ext cx="2664295" cy="188596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6756115" y="1769661"/>
            <a:ext cx="1949573" cy="307777"/>
          </a:xfrm>
          <a:prstGeom prst="rect">
            <a:avLst/>
          </a:prstGeom>
          <a:noFill/>
        </p:spPr>
        <p:txBody>
          <a:bodyPr wrap="none" rtlCol="0">
            <a:spAutoFit/>
          </a:bodyPr>
          <a:lstStyle/>
          <a:p>
            <a:r>
              <a:rPr lang="uk-UA" sz="1400" dirty="0" smtClean="0"/>
              <a:t>Лазерний телевізор</a:t>
            </a:r>
            <a:endParaRPr lang="uk-UA" sz="1400" dirty="0"/>
          </a:p>
        </p:txBody>
      </p:sp>
      <p:sp>
        <p:nvSpPr>
          <p:cNvPr id="7" name="TextBox 6"/>
          <p:cNvSpPr txBox="1"/>
          <p:nvPr/>
        </p:nvSpPr>
        <p:spPr>
          <a:xfrm>
            <a:off x="5004048" y="6183509"/>
            <a:ext cx="2486578" cy="307777"/>
          </a:xfrm>
          <a:prstGeom prst="rect">
            <a:avLst/>
          </a:prstGeom>
          <a:noFill/>
        </p:spPr>
        <p:txBody>
          <a:bodyPr wrap="none" rtlCol="0">
            <a:spAutoFit/>
          </a:bodyPr>
          <a:lstStyle/>
          <a:p>
            <a:r>
              <a:rPr lang="uk-UA" sz="1400" dirty="0" smtClean="0"/>
              <a:t>Приклад лазерної локації</a:t>
            </a:r>
            <a:endParaRPr lang="uk-UA" sz="1400" dirty="0"/>
          </a:p>
        </p:txBody>
      </p:sp>
      <p:pic>
        <p:nvPicPr>
          <p:cNvPr id="3078" name="Picture 6" descr="C:\Users\Вика\Desktop\1340050790_18.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355441" y="3112272"/>
            <a:ext cx="4104456" cy="3112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64210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естибюль">
  <a:themeElements>
    <a:clrScheme name="Вестибюль">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Вестибюль">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Вестибюль">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75</TotalTime>
  <Words>247</Words>
  <Application>Microsoft Office PowerPoint</Application>
  <PresentationFormat>Екран (4:3)</PresentationFormat>
  <Paragraphs>44</Paragraphs>
  <Slides>14</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14</vt:i4>
      </vt:variant>
    </vt:vector>
  </HeadingPairs>
  <TitlesOfParts>
    <vt:vector size="15" baseType="lpstr">
      <vt:lpstr>Вестибюль</vt:lpstr>
      <vt:lpstr>Квантові генератори та їх застосування</vt:lpstr>
      <vt:lpstr>Квантові генератори</vt:lpstr>
      <vt:lpstr>Дослідження</vt:lpstr>
      <vt:lpstr>Презентація PowerPoint</vt:lpstr>
      <vt:lpstr>Основа генератора</vt:lpstr>
      <vt:lpstr>Лазер</vt:lpstr>
      <vt:lpstr>Класифікація лазерів</vt:lpstr>
      <vt:lpstr>Застосування лазерів</vt:lpstr>
      <vt:lpstr>Застосування лазерів</vt:lpstr>
      <vt:lpstr>Мазер</vt:lpstr>
      <vt:lpstr>Принцип дії мазерів</vt:lpstr>
      <vt:lpstr>Застосування</vt:lpstr>
      <vt:lpstr>Природні мазери</vt:lpstr>
      <vt:lpstr>ДЯКУЮ ЗА УВАГУ!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Квантові генератори та їх застосування</dc:title>
  <dc:creator>Sara Yasmeen (Wipro Technologies)</dc:creator>
  <cp:lastModifiedBy>Вика</cp:lastModifiedBy>
  <cp:revision>8</cp:revision>
  <dcterms:created xsi:type="dcterms:W3CDTF">2010-02-23T11:30:32Z</dcterms:created>
  <dcterms:modified xsi:type="dcterms:W3CDTF">2015-04-26T15:21:54Z</dcterms:modified>
</cp:coreProperties>
</file>