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9" r:id="rId8"/>
    <p:sldId id="261" r:id="rId9"/>
    <p:sldId id="262" r:id="rId10"/>
    <p:sldId id="263" r:id="rId11"/>
    <p:sldId id="273" r:id="rId12"/>
    <p:sldId id="270" r:id="rId13"/>
    <p:sldId id="268" r:id="rId14"/>
    <p:sldId id="271" r:id="rId15"/>
    <p:sldId id="264" r:id="rId16"/>
    <p:sldId id="265" r:id="rId17"/>
    <p:sldId id="266" r:id="rId18"/>
    <p:sldId id="272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60" autoAdjust="0"/>
    <p:restoredTop sz="92054" autoAdjust="0"/>
  </p:normalViewPr>
  <p:slideViewPr>
    <p:cSldViewPr snapToGrid="0">
      <p:cViewPr varScale="1">
        <p:scale>
          <a:sx n="51" d="100"/>
          <a:sy n="51" d="100"/>
        </p:scale>
        <p:origin x="73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Зразок підзаголовка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52526-1302-4B0C-A8A4-4EF433767E5B}" type="datetimeFigureOut">
              <a:rPr lang="ru-RU" smtClean="0"/>
              <a:t>25.09.2016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6871D-119D-4EFB-B066-D4D5F49B9F0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4360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52526-1302-4B0C-A8A4-4EF433767E5B}" type="datetimeFigureOut">
              <a:rPr lang="ru-RU" smtClean="0"/>
              <a:t>25.09.2016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6871D-119D-4EFB-B066-D4D5F49B9F0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6540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52526-1302-4B0C-A8A4-4EF433767E5B}" type="datetimeFigureOut">
              <a:rPr lang="ru-RU" smtClean="0"/>
              <a:t>25.09.2016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6871D-119D-4EFB-B066-D4D5F49B9F0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0917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52526-1302-4B0C-A8A4-4EF433767E5B}" type="datetimeFigureOut">
              <a:rPr lang="ru-RU" smtClean="0"/>
              <a:t>25.09.2016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6871D-119D-4EFB-B066-D4D5F49B9F0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246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52526-1302-4B0C-A8A4-4EF433767E5B}" type="datetimeFigureOut">
              <a:rPr lang="ru-RU" smtClean="0"/>
              <a:t>25.09.2016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6871D-119D-4EFB-B066-D4D5F49B9F0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6029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52526-1302-4B0C-A8A4-4EF433767E5B}" type="datetimeFigureOut">
              <a:rPr lang="ru-RU" smtClean="0"/>
              <a:t>25.09.2016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6871D-119D-4EFB-B066-D4D5F49B9F0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1174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52526-1302-4B0C-A8A4-4EF433767E5B}" type="datetimeFigureOut">
              <a:rPr lang="ru-RU" smtClean="0"/>
              <a:t>25.09.2016</a:t>
            </a:fld>
            <a:endParaRPr lang="ru-RU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6871D-119D-4EFB-B066-D4D5F49B9F0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990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52526-1302-4B0C-A8A4-4EF433767E5B}" type="datetimeFigureOut">
              <a:rPr lang="ru-RU" smtClean="0"/>
              <a:t>25.09.2016</a:t>
            </a:fld>
            <a:endParaRPr lang="ru-RU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6871D-119D-4EFB-B066-D4D5F49B9F0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5737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52526-1302-4B0C-A8A4-4EF433767E5B}" type="datetimeFigureOut">
              <a:rPr lang="ru-RU" smtClean="0"/>
              <a:t>25.09.2016</a:t>
            </a:fld>
            <a:endParaRPr lang="ru-RU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6871D-119D-4EFB-B066-D4D5F49B9F0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254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52526-1302-4B0C-A8A4-4EF433767E5B}" type="datetimeFigureOut">
              <a:rPr lang="ru-RU" smtClean="0"/>
              <a:t>25.09.2016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6871D-119D-4EFB-B066-D4D5F49B9F0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8853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52526-1302-4B0C-A8A4-4EF433767E5B}" type="datetimeFigureOut">
              <a:rPr lang="ru-RU" smtClean="0"/>
              <a:t>25.09.2016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6871D-119D-4EFB-B066-D4D5F49B9F0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1845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52526-1302-4B0C-A8A4-4EF433767E5B}" type="datetimeFigureOut">
              <a:rPr lang="ru-RU" smtClean="0"/>
              <a:t>25.09.2016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6871D-119D-4EFB-B066-D4D5F49B9F0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5529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s://commons.wikimedia.org/wiki/File:Richmann_Georg_Wilhelm.jpg?uselang=ru" TargetMode="Externa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езультат пошуку зображень за запитом &quot;посмішка картинки&quot;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9095" y="224851"/>
            <a:ext cx="9173980" cy="64457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4055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Чому ведмедю взимку тепло у барлозі?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Результат пошуку зображень за запитом &quot;теплові явища фото&quot;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338" y="2158584"/>
            <a:ext cx="6130977" cy="44820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3052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70783"/>
          </a:xfrm>
        </p:spPr>
        <p:txBody>
          <a:bodyPr>
            <a:normAutofit/>
          </a:bodyPr>
          <a:lstStyle/>
          <a:p>
            <a:pPr algn="ctr"/>
            <a:r>
              <a:rPr lang="uk-UA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Тепловий баланс – це розподіл кількостей теплоти між тілами, які брали участь у тепловому процесі.</a:t>
            </a:r>
            <a:endParaRPr lang="ru-RU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9552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8162" y="344773"/>
            <a:ext cx="10515600" cy="632584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збереження енергії в теплових процесах:</a:t>
            </a:r>
            <a:b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ізольованій системі тіл, у якій внутрішня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енергія тіл змінюється тільки внаслідок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теплообміну,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загальна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теплоти, віддана одними тілами системи, дорівнює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загальній кількості теплоти, одержаної іншими тілами цієї системи.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4511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883" y="569626"/>
            <a:ext cx="11797258" cy="6115985"/>
          </a:xfrm>
        </p:spPr>
        <p:txBody>
          <a:bodyPr>
            <a:normAutofit/>
          </a:bodyPr>
          <a:lstStyle/>
          <a:p>
            <a:pPr algn="ctr"/>
            <a:r>
              <a:rPr lang="en-US" sz="8000" b="1" dirty="0" smtClean="0"/>
              <a:t>Q</a:t>
            </a:r>
            <a:r>
              <a:rPr lang="uk-UA" sz="8000" b="1" dirty="0" smtClean="0"/>
              <a:t>⁻₁+</a:t>
            </a:r>
            <a:r>
              <a:rPr lang="en-US" sz="8000" b="1" dirty="0" smtClean="0"/>
              <a:t>Q⁻₂+Q⁻₃</a:t>
            </a:r>
            <a:r>
              <a:rPr lang="uk-UA" sz="8000" b="1" dirty="0" smtClean="0"/>
              <a:t> = </a:t>
            </a:r>
            <a:r>
              <a:rPr lang="en-US" sz="8000" b="1" dirty="0" smtClean="0"/>
              <a:t>Q⁺₁</a:t>
            </a:r>
            <a:r>
              <a:rPr lang="en-US" sz="8000" b="1" dirty="0" smtClean="0"/>
              <a:t>+Q⁺₂+Q⁺₃</a:t>
            </a:r>
            <a:r>
              <a:rPr lang="uk-UA" sz="8000" b="1" dirty="0" smtClean="0"/>
              <a:t/>
            </a:r>
            <a:br>
              <a:rPr lang="uk-UA" sz="8000" b="1" dirty="0" smtClean="0"/>
            </a:br>
            <a:r>
              <a:rPr lang="uk-UA" sz="8000" b="1" dirty="0" smtClean="0"/>
              <a:t/>
            </a:r>
            <a:br>
              <a:rPr lang="uk-UA" sz="8000" b="1" dirty="0" smtClean="0"/>
            </a:br>
            <a:r>
              <a:rPr lang="uk-UA" sz="8000" b="1" dirty="0" smtClean="0"/>
              <a:t>рівняння теплового балансу</a:t>
            </a:r>
            <a:endParaRPr lang="ru-RU" sz="8000" b="1" dirty="0"/>
          </a:p>
        </p:txBody>
      </p:sp>
    </p:spTree>
    <p:extLst>
      <p:ext uri="{BB962C8B-B14F-4D97-AF65-F5344CB8AC3E}">
        <p14:creationId xmlns:p14="http://schemas.microsoft.com/office/powerpoint/2010/main" val="347596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40803"/>
          </a:xfrm>
        </p:spPr>
        <p:txBody>
          <a:bodyPr>
            <a:normAutofit/>
          </a:bodyPr>
          <a:lstStyle/>
          <a:p>
            <a:pPr algn="ctr"/>
            <a:r>
              <a:rPr lang="en-US" sz="8000" b="1" dirty="0"/>
              <a:t>c</a:t>
            </a:r>
            <a:r>
              <a:rPr lang="uk-UA" sz="8000" b="1" dirty="0"/>
              <a:t>₂</a:t>
            </a:r>
            <a:r>
              <a:rPr lang="en-US" sz="8000" b="1" dirty="0"/>
              <a:t>m</a:t>
            </a:r>
            <a:r>
              <a:rPr lang="uk-UA" sz="8000" b="1" dirty="0"/>
              <a:t>₂</a:t>
            </a:r>
            <a:r>
              <a:rPr lang="en-US" sz="8000" b="1" dirty="0"/>
              <a:t>(t</a:t>
            </a:r>
            <a:r>
              <a:rPr lang="uk-UA" sz="8000" b="1" dirty="0"/>
              <a:t>₂</a:t>
            </a:r>
            <a:r>
              <a:rPr lang="en-US" sz="8000" b="1" dirty="0"/>
              <a:t>-t)</a:t>
            </a:r>
            <a:r>
              <a:rPr lang="uk-UA" sz="8000" b="1" dirty="0"/>
              <a:t> </a:t>
            </a:r>
            <a:r>
              <a:rPr lang="en-US" sz="8000" b="1" dirty="0"/>
              <a:t>=</a:t>
            </a:r>
            <a:r>
              <a:rPr lang="uk-UA" sz="8000" b="1" dirty="0"/>
              <a:t> </a:t>
            </a:r>
            <a:r>
              <a:rPr lang="en-US" sz="8000" b="1" dirty="0"/>
              <a:t>c</a:t>
            </a:r>
            <a:r>
              <a:rPr lang="uk-UA" sz="8000" b="1" dirty="0"/>
              <a:t>₁</a:t>
            </a:r>
            <a:r>
              <a:rPr lang="en-US" sz="8000" b="1" dirty="0"/>
              <a:t>m</a:t>
            </a:r>
            <a:r>
              <a:rPr lang="uk-UA" sz="8000" b="1" dirty="0"/>
              <a:t>₁</a:t>
            </a:r>
            <a:r>
              <a:rPr lang="en-US" sz="8000" b="1" dirty="0"/>
              <a:t>(t-t</a:t>
            </a:r>
            <a:r>
              <a:rPr lang="uk-UA" sz="8000" b="1" dirty="0"/>
              <a:t>₁</a:t>
            </a:r>
            <a:r>
              <a:rPr lang="en-US" sz="8000" b="1" dirty="0" smtClean="0"/>
              <a:t>)</a:t>
            </a:r>
            <a:r>
              <a:rPr lang="uk-UA" sz="8000" b="1" dirty="0" smtClean="0"/>
              <a:t/>
            </a:r>
            <a:br>
              <a:rPr lang="uk-UA" sz="8000" b="1" dirty="0" smtClean="0"/>
            </a:br>
            <a:r>
              <a:rPr lang="uk-UA" sz="8000" b="1" dirty="0" smtClean="0"/>
              <a:t/>
            </a:r>
            <a:br>
              <a:rPr lang="uk-UA" sz="8000" b="1" dirty="0" smtClean="0"/>
            </a:br>
            <a:r>
              <a:rPr lang="uk-UA" sz="6000" dirty="0" smtClean="0"/>
              <a:t>для ізольованої системи</a:t>
            </a:r>
            <a:br>
              <a:rPr lang="uk-UA" sz="6000" dirty="0" smtClean="0"/>
            </a:br>
            <a:r>
              <a:rPr lang="uk-UA" sz="6000" dirty="0" smtClean="0"/>
              <a:t> з двох тіл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22745070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501390" y="704538"/>
            <a:ext cx="5166610" cy="2953062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Георг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Вільгельм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Ріхман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Рисунок 19" descr="Richmann Georg Wilhelm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656" y="704538"/>
            <a:ext cx="4512039" cy="5741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5501390" y="4531367"/>
            <a:ext cx="5621312" cy="590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11.07.1711. – 26.07.1753.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51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044263" y="-662153"/>
            <a:ext cx="20858990" cy="428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044263" y="4244810"/>
            <a:ext cx="20858990" cy="428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044263" y="583324"/>
            <a:ext cx="8471338" cy="1734207"/>
          </a:xfrm>
        </p:spPr>
        <p:txBody>
          <a:bodyPr>
            <a:normAutofit fontScale="90000"/>
          </a:bodyPr>
          <a:lstStyle/>
          <a:p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розв'язування задач на тепловий баланс</a:t>
            </a:r>
            <a:b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ідзаголовок 4"/>
          <p:cNvSpPr>
            <a:spLocks noGrp="1"/>
          </p:cNvSpPr>
          <p:nvPr>
            <p:ph type="subTitle" idx="1"/>
          </p:nvPr>
        </p:nvSpPr>
        <p:spPr>
          <a:xfrm>
            <a:off x="1587062" y="1903630"/>
            <a:ext cx="9144000" cy="4682359"/>
          </a:xfrm>
        </p:spPr>
        <p:txBody>
          <a:bodyPr>
            <a:normAutofit/>
          </a:bodyPr>
          <a:lstStyle/>
          <a:p>
            <a:pPr lvl="0" algn="l"/>
            <a:r>
              <a:rPr lang="uk-UA" dirty="0" smtClean="0"/>
              <a:t>1)з'ясувати</a:t>
            </a:r>
            <a:r>
              <a:rPr lang="ru-RU" dirty="0" smtClean="0"/>
              <a:t>, </a:t>
            </a:r>
            <a:r>
              <a:rPr lang="ru-RU" dirty="0"/>
              <a:t>якої температури досягають тіла в резуль­таті теплообміну, позначити її буквою t;</a:t>
            </a:r>
          </a:p>
          <a:p>
            <a:pPr lvl="0" algn="l"/>
            <a:r>
              <a:rPr lang="ru-RU" dirty="0" smtClean="0"/>
              <a:t>2) </a:t>
            </a:r>
            <a:r>
              <a:rPr lang="uk-UA" dirty="0" smtClean="0"/>
              <a:t>установити</a:t>
            </a:r>
            <a:r>
              <a:rPr lang="ru-RU" dirty="0" smtClean="0"/>
              <a:t>, </a:t>
            </a:r>
            <a:r>
              <a:rPr lang="uk-UA" dirty="0" smtClean="0"/>
              <a:t>які</a:t>
            </a:r>
            <a:r>
              <a:rPr lang="ru-RU" dirty="0" smtClean="0"/>
              <a:t> </a:t>
            </a:r>
            <a:r>
              <a:rPr lang="ru-RU" dirty="0"/>
              <a:t>тіла </a:t>
            </a:r>
            <a:r>
              <a:rPr lang="ru-RU" dirty="0" smtClean="0"/>
              <a:t> </a:t>
            </a:r>
            <a:r>
              <a:rPr lang="uk-UA" dirty="0" smtClean="0"/>
              <a:t>віддають</a:t>
            </a:r>
            <a:r>
              <a:rPr lang="ru-RU" dirty="0" smtClean="0"/>
              <a:t> </a:t>
            </a:r>
            <a:r>
              <a:rPr lang="ru-RU" dirty="0"/>
              <a:t>теплоту, і </a:t>
            </a:r>
            <a:r>
              <a:rPr lang="uk-UA" dirty="0" smtClean="0"/>
              <a:t>запи­сати</a:t>
            </a:r>
            <a:r>
              <a:rPr lang="ru-RU" dirty="0" smtClean="0"/>
              <a:t> </a:t>
            </a:r>
            <a:r>
              <a:rPr lang="ru-RU" dirty="0"/>
              <a:t>для кожного тіла формулу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dirty="0" smtClean="0"/>
              <a:t> </a:t>
            </a:r>
            <a:r>
              <a:rPr lang="uk-UA" dirty="0" smtClean="0"/>
              <a:t>теплоти</a:t>
            </a:r>
            <a:r>
              <a:rPr lang="ru-RU" dirty="0" smtClean="0"/>
              <a:t>;</a:t>
            </a:r>
            <a:endParaRPr lang="ru-RU" dirty="0"/>
          </a:p>
          <a:p>
            <a:pPr lvl="0" algn="l"/>
            <a:r>
              <a:rPr lang="ru-RU" dirty="0" smtClean="0"/>
              <a:t>3) </a:t>
            </a:r>
            <a:r>
              <a:rPr lang="uk-UA" dirty="0" smtClean="0"/>
              <a:t>з'ясувати</a:t>
            </a:r>
            <a:r>
              <a:rPr lang="ru-RU" dirty="0" smtClean="0"/>
              <a:t>, </a:t>
            </a:r>
            <a:r>
              <a:rPr lang="uk-UA" dirty="0" smtClean="0"/>
              <a:t>які</a:t>
            </a:r>
            <a:r>
              <a:rPr lang="ru-RU" dirty="0" smtClean="0"/>
              <a:t> </a:t>
            </a:r>
            <a:r>
              <a:rPr lang="ru-RU" dirty="0"/>
              <a:t>тіла </a:t>
            </a:r>
            <a:r>
              <a:rPr lang="ru-RU" dirty="0" smtClean="0"/>
              <a:t> </a:t>
            </a:r>
            <a:r>
              <a:rPr lang="uk-UA" dirty="0" smtClean="0"/>
              <a:t>отримують</a:t>
            </a:r>
            <a:r>
              <a:rPr lang="ru-RU" dirty="0" smtClean="0"/>
              <a:t> </a:t>
            </a:r>
            <a:r>
              <a:rPr lang="ru-RU" dirty="0"/>
              <a:t>теплоту, і </a:t>
            </a:r>
            <a:r>
              <a:rPr lang="uk-UA" dirty="0" smtClean="0"/>
              <a:t>запи­сати</a:t>
            </a:r>
            <a:r>
              <a:rPr lang="ru-RU" dirty="0" smtClean="0"/>
              <a:t> </a:t>
            </a:r>
            <a:r>
              <a:rPr lang="ru-RU" dirty="0"/>
              <a:t>для кожного тіла формулу </a:t>
            </a:r>
            <a:r>
              <a:rPr lang="uk-UA" dirty="0" smtClean="0"/>
              <a:t>кількості</a:t>
            </a:r>
            <a:r>
              <a:rPr lang="ru-RU" dirty="0" smtClean="0"/>
              <a:t> </a:t>
            </a:r>
            <a:r>
              <a:rPr lang="uk-UA" dirty="0" smtClean="0"/>
              <a:t>теплоти</a:t>
            </a:r>
            <a:r>
              <a:rPr lang="ru-RU" dirty="0" smtClean="0"/>
              <a:t>;</a:t>
            </a:r>
            <a:endParaRPr lang="ru-RU" dirty="0"/>
          </a:p>
          <a:p>
            <a:pPr lvl="0" algn="l"/>
            <a:r>
              <a:rPr lang="ru-RU" dirty="0" smtClean="0"/>
              <a:t>4) </a:t>
            </a:r>
            <a:r>
              <a:rPr lang="uk-UA" dirty="0" smtClean="0"/>
              <a:t>скласти</a:t>
            </a:r>
            <a:r>
              <a:rPr lang="ru-RU" dirty="0" smtClean="0"/>
              <a:t>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рівняння</a:t>
            </a:r>
            <a:r>
              <a:rPr lang="ru-RU" dirty="0" smtClean="0"/>
              <a:t> </a:t>
            </a:r>
            <a:r>
              <a:rPr lang="ru-RU" dirty="0"/>
              <a:t>теплового балансу, в </a:t>
            </a:r>
            <a:r>
              <a:rPr lang="uk-UA" dirty="0" smtClean="0"/>
              <a:t>лівій</a:t>
            </a:r>
            <a:r>
              <a:rPr lang="ru-RU" dirty="0" smtClean="0"/>
              <a:t> </a:t>
            </a:r>
            <a:r>
              <a:rPr lang="uk-UA" dirty="0" smtClean="0"/>
              <a:t>частині</a:t>
            </a:r>
            <a:r>
              <a:rPr lang="ru-RU" dirty="0" smtClean="0"/>
              <a:t> </a:t>
            </a:r>
            <a:r>
              <a:rPr lang="ru-RU" dirty="0"/>
              <a:t>записавши суму </a:t>
            </a:r>
            <a:r>
              <a:rPr lang="uk-UA" dirty="0" smtClean="0"/>
              <a:t>кількостей</a:t>
            </a:r>
            <a:r>
              <a:rPr lang="ru-RU" dirty="0" smtClean="0"/>
              <a:t> </a:t>
            </a:r>
            <a:r>
              <a:rPr lang="uk-UA" dirty="0" smtClean="0"/>
              <a:t>теплоти</a:t>
            </a:r>
            <a:r>
              <a:rPr lang="ru-RU" dirty="0" smtClean="0"/>
              <a:t>,</a:t>
            </a:r>
            <a:r>
              <a:rPr lang="ru-RU" dirty="0"/>
              <a:t>  </a:t>
            </a:r>
            <a:r>
              <a:rPr lang="uk-UA" dirty="0" smtClean="0"/>
              <a:t>які</a:t>
            </a:r>
            <a:r>
              <a:rPr lang="ru-RU" dirty="0" smtClean="0"/>
              <a:t> </a:t>
            </a:r>
            <a:r>
              <a:rPr lang="uk-UA" dirty="0" smtClean="0"/>
              <a:t>віддають</a:t>
            </a:r>
            <a:r>
              <a:rPr lang="ru-RU" dirty="0" smtClean="0"/>
              <a:t> </a:t>
            </a:r>
            <a:r>
              <a:rPr lang="uk-UA" dirty="0" smtClean="0"/>
              <a:t>більш</a:t>
            </a:r>
            <a:r>
              <a:rPr lang="ru-RU" dirty="0" smtClean="0"/>
              <a:t> </a:t>
            </a:r>
            <a:r>
              <a:rPr lang="uk-UA" dirty="0" smtClean="0"/>
              <a:t>нагріті</a:t>
            </a:r>
            <a:r>
              <a:rPr lang="ru-RU" dirty="0" smtClean="0"/>
              <a:t> </a:t>
            </a:r>
            <a:r>
              <a:rPr lang="ru-RU" dirty="0"/>
              <a:t>тіла, а у </a:t>
            </a:r>
            <a:r>
              <a:rPr lang="uk-UA" dirty="0" smtClean="0"/>
              <a:t>правій</a:t>
            </a:r>
            <a:r>
              <a:rPr lang="ru-RU" dirty="0" smtClean="0"/>
              <a:t> </a:t>
            </a:r>
            <a:r>
              <a:rPr lang="uk-UA" dirty="0" smtClean="0"/>
              <a:t>частині</a:t>
            </a:r>
            <a:r>
              <a:rPr lang="ru-RU" dirty="0" smtClean="0"/>
              <a:t> </a:t>
            </a:r>
            <a:r>
              <a:rPr lang="ru-RU" dirty="0"/>
              <a:t>- суму </a:t>
            </a:r>
            <a:r>
              <a:rPr lang="uk-UA" dirty="0" smtClean="0"/>
              <a:t>кіль­костей</a:t>
            </a:r>
            <a:r>
              <a:rPr lang="ru-RU" dirty="0" smtClean="0"/>
              <a:t> </a:t>
            </a:r>
            <a:r>
              <a:rPr lang="uk-UA" dirty="0" smtClean="0"/>
              <a:t>теплоти</a:t>
            </a:r>
            <a:r>
              <a:rPr lang="ru-RU" dirty="0" smtClean="0"/>
              <a:t>, </a:t>
            </a:r>
            <a:r>
              <a:rPr lang="uk-UA" dirty="0" smtClean="0"/>
              <a:t>які</a:t>
            </a:r>
            <a:r>
              <a:rPr lang="ru-RU" dirty="0" smtClean="0"/>
              <a:t> </a:t>
            </a:r>
            <a:r>
              <a:rPr lang="uk-UA" dirty="0" smtClean="0"/>
              <a:t>отримують</a:t>
            </a:r>
            <a:r>
              <a:rPr lang="ru-RU" dirty="0" smtClean="0"/>
              <a:t> </a:t>
            </a:r>
            <a:r>
              <a:rPr lang="uk-UA" dirty="0" smtClean="0"/>
              <a:t>менш</a:t>
            </a:r>
            <a:r>
              <a:rPr lang="ru-RU" dirty="0" smtClean="0"/>
              <a:t> </a:t>
            </a:r>
            <a:r>
              <a:rPr lang="uk-UA" dirty="0" smtClean="0"/>
              <a:t>нагріті</a:t>
            </a:r>
            <a:r>
              <a:rPr lang="ru-RU" dirty="0" smtClean="0"/>
              <a:t> </a:t>
            </a:r>
            <a:r>
              <a:rPr lang="ru-RU" dirty="0" smtClean="0"/>
              <a:t>тіла; </a:t>
            </a:r>
          </a:p>
          <a:p>
            <a:pPr lvl="0" algn="l"/>
            <a:r>
              <a:rPr lang="ru-RU" dirty="0" smtClean="0"/>
              <a:t>5) </a:t>
            </a:r>
            <a:r>
              <a:rPr lang="uk-UA" dirty="0" smtClean="0"/>
              <a:t>розв'язати</a:t>
            </a:r>
            <a:r>
              <a:rPr lang="ru-RU" dirty="0" smtClean="0"/>
              <a:t> </a:t>
            </a:r>
            <a:r>
              <a:rPr lang="uk-UA" dirty="0" smtClean="0"/>
              <a:t>це</a:t>
            </a:r>
            <a:r>
              <a:rPr lang="ru-RU" dirty="0" smtClean="0"/>
              <a:t> </a:t>
            </a:r>
            <a:r>
              <a:rPr lang="uk-UA" dirty="0" smtClean="0"/>
              <a:t>рівняння</a:t>
            </a:r>
            <a:r>
              <a:rPr lang="ru-RU" dirty="0" smtClean="0"/>
              <a:t> </a:t>
            </a:r>
            <a:r>
              <a:rPr lang="uk-UA" dirty="0" smtClean="0"/>
              <a:t>відносно</a:t>
            </a:r>
            <a:r>
              <a:rPr lang="ru-RU" dirty="0" smtClean="0"/>
              <a:t> </a:t>
            </a:r>
            <a:r>
              <a:rPr lang="uk-UA" dirty="0" smtClean="0"/>
              <a:t>невідомої</a:t>
            </a:r>
            <a:r>
              <a:rPr lang="ru-RU" dirty="0" smtClean="0"/>
              <a:t> </a:t>
            </a:r>
            <a:r>
              <a:rPr lang="uk-UA" dirty="0" smtClean="0"/>
              <a:t>величини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записати</a:t>
            </a:r>
            <a:r>
              <a:rPr lang="ru-RU" dirty="0" smtClean="0"/>
              <a:t> </a:t>
            </a:r>
            <a:r>
              <a:rPr lang="uk-UA" dirty="0" smtClean="0"/>
              <a:t>кінцеву</a:t>
            </a:r>
            <a:r>
              <a:rPr lang="ru-RU" dirty="0" smtClean="0"/>
              <a:t> </a:t>
            </a:r>
            <a:r>
              <a:rPr lang="ru-RU" dirty="0"/>
              <a:t>формулу;</a:t>
            </a:r>
          </a:p>
          <a:p>
            <a:pPr lvl="0" algn="l"/>
            <a:r>
              <a:rPr lang="ru-RU" dirty="0" smtClean="0"/>
              <a:t>6) </a:t>
            </a:r>
            <a:r>
              <a:rPr lang="uk-UA" dirty="0" smtClean="0"/>
              <a:t>обчислити</a:t>
            </a:r>
            <a:r>
              <a:rPr lang="ru-RU" dirty="0" smtClean="0"/>
              <a:t> </a:t>
            </a:r>
            <a:r>
              <a:rPr lang="uk-UA" dirty="0" smtClean="0"/>
              <a:t>невідому</a:t>
            </a:r>
            <a:r>
              <a:rPr lang="ru-RU" dirty="0" smtClean="0"/>
              <a:t> </a:t>
            </a:r>
            <a:r>
              <a:rPr lang="ru-RU" dirty="0"/>
              <a:t>величину і </a:t>
            </a:r>
            <a:r>
              <a:rPr lang="uk-UA" dirty="0" smtClean="0"/>
              <a:t>проаналізувати</a:t>
            </a:r>
            <a:r>
              <a:rPr lang="ru-RU" dirty="0" smtClean="0"/>
              <a:t> </a:t>
            </a:r>
            <a:r>
              <a:rPr lang="uk-UA" dirty="0" smtClean="0"/>
              <a:t>резуль­тат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266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713219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" name="Рисунок 3" descr="Результат пошуку зображень за запитом &quot;посмішка картинки&quot;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571" y="4183560"/>
            <a:ext cx="2966720" cy="2492375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pic>
        <p:nvPicPr>
          <p:cNvPr id="8193" name="Рисунок 22" descr="Результат пошуку зображень за запитом &quot;сердечко з посмішкою картинки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2291" y="228600"/>
            <a:ext cx="6625652" cy="651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163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0901"/>
          </a:xfrm>
        </p:spPr>
        <p:txBody>
          <a:bodyPr>
            <a:normAutofit/>
          </a:bodyPr>
          <a:lstStyle/>
          <a:p>
            <a:pPr algn="ctr"/>
            <a:r>
              <a:rPr lang="uk-UA" sz="8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Дякую за увагу</a:t>
            </a:r>
            <a:endParaRPr lang="ru-RU" sz="8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147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512619"/>
            <a:ext cx="9144000" cy="5393506"/>
          </a:xfrm>
        </p:spPr>
        <p:txBody>
          <a:bodyPr>
            <a:normAutofit fontScale="90000"/>
          </a:bodyPr>
          <a:lstStyle/>
          <a:p>
            <a:r>
              <a:rPr lang="uk-UA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уроку: </a:t>
            </a:r>
            <a:br>
              <a:rPr lang="uk-UA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9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Тепловий баланс. Рівняння теплового балансу.</a:t>
            </a:r>
            <a:endParaRPr lang="ru-RU" sz="9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2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23560"/>
            <a:ext cx="10515600" cy="5647748"/>
          </a:xfrm>
        </p:spPr>
        <p:txBody>
          <a:bodyPr>
            <a:normAutofit/>
          </a:bodyPr>
          <a:lstStyle/>
          <a:p>
            <a:pPr algn="just"/>
            <a: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Мета: </a:t>
            </a:r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дати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учням поняття про закон збереження енергії в теплових процесах, </a:t>
            </a:r>
            <a:r>
              <a:rPr lang="ru-RU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навчити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розв’язувати задачі на рівняння теплового балансу, перевірити на досліді справедливість рівняння теплового балансу; </a:t>
            </a:r>
            <a:r>
              <a:rPr lang="ru-RU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розвивати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допитливість, спостережливість, прищеплювати інтерес до фізики на основі зв’язку з життям; </a:t>
            </a:r>
            <a:r>
              <a:rPr lang="ru-RU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виховувати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почуття відповідальності за дотримання правил техніки безпеки при роботі з  термометрами, скляним посудом, гарячими тілами та бережливе ставлення до його використання.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51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езультат пошуку зображень за запитом &quot;теплообмен картинки&quot;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836" y="953238"/>
            <a:ext cx="7772400" cy="573578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79502" y="953238"/>
            <a:ext cx="3513944" cy="5402592"/>
          </a:xfrm>
        </p:spPr>
        <p:txBody>
          <a:bodyPr/>
          <a:lstStyle/>
          <a:p>
            <a:r>
              <a:rPr lang="uk-UA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Чому одному хлопчику жарко, а іншому ні?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Результат пошуку зображень за запитом &quot;хмари картинки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835" y="953238"/>
            <a:ext cx="7772401" cy="1010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341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Результат пошуку зображень за запитом &quot;приготування яєчні фото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362" y="623455"/>
            <a:ext cx="7439891" cy="6234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44786" y="350134"/>
            <a:ext cx="3453984" cy="6155597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Виберіть зайве:</a:t>
            </a:r>
            <a:b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в процесі приготування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яє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ні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її внутрішня енергія зросла;</a:t>
            </a:r>
            <a:b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над сковорідкою було виконано механічну роботу;</a:t>
            </a:r>
            <a:b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внутрішня енергія змінювалась за рахунок теплопровідності;</a:t>
            </a:r>
            <a:b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в процесі приготування їжі мало місце теплове випромінювання.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49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Результат пошуку зображень за запитом &quot;чистий і брудний сніг фото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941" y="2027193"/>
            <a:ext cx="4530437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Результат пошуку зображень за запитом &quot;чистий і брудний сніг фото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2309" y="2027193"/>
            <a:ext cx="5001491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Який сніг швидше розтане під сонцем: чистий чи брудний?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965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Яке зображення горобця за теплої погоди, а яке за холодної?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Результат пошуку зображень за запитом &quot;горобець картинки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331" y="2857500"/>
            <a:ext cx="4762498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Результат пошуку зображень за запитом &quot;горобець картинки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4855" y="28575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388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Результат пошуку зображень за запитом &quot;теплові прилади картинки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185" y="1027906"/>
            <a:ext cx="6896390" cy="5929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20130" y="365125"/>
            <a:ext cx="3933669" cy="5960724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Вкажіть невірне твердження:</a:t>
            </a:r>
            <a:b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цей вид теплопередачі супроводжується перенесенням  речовини;</a:t>
            </a:r>
            <a:b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конвекція відбувається у будь-якому середовищі;</a:t>
            </a:r>
            <a:b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розміщення батареї опалення не відіграє особливої ролі в теплообміні у приміщенні;</a:t>
            </a:r>
            <a:b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виникнення виштовхувальної сили спричиняє теплообмін.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286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якому чайнику вода довше залишається теплою?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Результат пошуку зображень за запитом &quot;чайник світлий і темний картинки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203" y="2455319"/>
            <a:ext cx="3839729" cy="4177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Результат пошуку зображень за запитом &quot;чайник світлий і темний картинки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5002" y="2455320"/>
            <a:ext cx="6012873" cy="4177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058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572</TotalTime>
  <Words>211</Words>
  <Application>Microsoft Office PowerPoint</Application>
  <PresentationFormat>Широкий екран</PresentationFormat>
  <Paragraphs>23</Paragraphs>
  <Slides>18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Тема Office</vt:lpstr>
      <vt:lpstr>Презентація PowerPoint</vt:lpstr>
      <vt:lpstr>Тема уроку:  Тепловий баланс. Рівняння теплового балансу.</vt:lpstr>
      <vt:lpstr>Мета: дати учням поняття про закон збереження енергії в теплових процесах, навчити розв’язувати задачі на рівняння теплового балансу, перевірити на досліді справедливість рівняння теплового балансу; розвивати допитливість, спостережливість, прищеплювати інтерес до фізики на основі зв’язку з життям; виховувати почуття відповідальності за дотримання правил техніки безпеки при роботі з  термометрами, скляним посудом, гарячими тілами та бережливе ставлення до його використання. </vt:lpstr>
      <vt:lpstr>Чому одному хлопчику жарко, а іншому ні?</vt:lpstr>
      <vt:lpstr>Виберіть зайве: 1) в процесі приготування яєчні її внутрішня енергія зросла; 2) над сковорідкою було виконано механічну роботу; 3) внутрішня енергія змінювалась за рахунок теплопровідності; 4) в процесі приготування їжі мало місце теплове випромінювання.</vt:lpstr>
      <vt:lpstr>Який сніг швидше розтане під сонцем: чистий чи брудний?</vt:lpstr>
      <vt:lpstr>Яке зображення горобця за теплої погоди, а яке за холодної?</vt:lpstr>
      <vt:lpstr>Вкажіть невірне твердження: 1) цей вид теплопередачі супроводжується перенесенням  речовини; 2) конвекція відбувається у будь-якому середовищі; 3) розміщення батареї опалення не відіграє особливої ролі в теплообміні у приміщенні; 4) виникнення виштовхувальної сили спричиняє теплообмін.</vt:lpstr>
      <vt:lpstr>У якому чайнику вода довше залишається теплою?</vt:lpstr>
      <vt:lpstr>Чому ведмедю взимку тепло у барлозі?</vt:lpstr>
      <vt:lpstr>Тепловий баланс – це розподіл кількостей теплоти між тілами, які брали участь у тепловому процесі.</vt:lpstr>
      <vt:lpstr> Закон збереження енергії в теплових процесах: В ізольованій системі тіл, у якій внутрішня енергія тіл змінюється тільки внаслідок теплообміну, загальна кількість теплоти, віддана одними тілами системи, дорівнює загальній кількості теплоти, одержаної іншими тілами цієї системи. </vt:lpstr>
      <vt:lpstr>Q⁻₁+Q⁻₂+Q⁻₃ = Q⁺₁+Q⁺₂+Q⁺₃  рівняння теплового балансу</vt:lpstr>
      <vt:lpstr>c₂m₂(t₂-t) = c₁m₁(t-t₁)  для ізольованої системи  з двох тіл</vt:lpstr>
      <vt:lpstr>Георг Вільгельм Ріхман</vt:lpstr>
      <vt:lpstr>Алгоритм розв'язування задач на тепловий баланс </vt:lpstr>
      <vt:lpstr>Презентація PowerPoint</vt:lpstr>
      <vt:lpstr>Дякую за увагу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уроку:  Тепловий баланс. Рівняння теплового балансу.</dc:title>
  <dc:creator>RePack by Diakov</dc:creator>
  <cp:lastModifiedBy>RePack by Diakov</cp:lastModifiedBy>
  <cp:revision>53</cp:revision>
  <dcterms:created xsi:type="dcterms:W3CDTF">2016-09-23T17:43:28Z</dcterms:created>
  <dcterms:modified xsi:type="dcterms:W3CDTF">2016-09-25T21:50:10Z</dcterms:modified>
</cp:coreProperties>
</file>