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9" r:id="rId8"/>
    <p:sldId id="261" r:id="rId9"/>
    <p:sldId id="262" r:id="rId10"/>
    <p:sldId id="263" r:id="rId11"/>
    <p:sldId id="273" r:id="rId12"/>
    <p:sldId id="270" r:id="rId13"/>
    <p:sldId id="268" r:id="rId14"/>
    <p:sldId id="271" r:id="rId15"/>
    <p:sldId id="264" r:id="rId16"/>
    <p:sldId id="265" r:id="rId17"/>
    <p:sldId id="266" r:id="rId18"/>
    <p:sldId id="27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0" autoAdjust="0"/>
    <p:restoredTop sz="92054" autoAdjust="0"/>
  </p:normalViewPr>
  <p:slideViewPr>
    <p:cSldViewPr snapToGrid="0">
      <p:cViewPr varScale="1">
        <p:scale>
          <a:sx n="51" d="100"/>
          <a:sy n="51" d="100"/>
        </p:scale>
        <p:origin x="73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526-1302-4B0C-A8A4-4EF433767E5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871D-119D-4EFB-B066-D4D5F49B9F0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36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526-1302-4B0C-A8A4-4EF433767E5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871D-119D-4EFB-B066-D4D5F49B9F0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4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526-1302-4B0C-A8A4-4EF433767E5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871D-119D-4EFB-B066-D4D5F49B9F0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91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526-1302-4B0C-A8A4-4EF433767E5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871D-119D-4EFB-B066-D4D5F49B9F0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4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526-1302-4B0C-A8A4-4EF433767E5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871D-119D-4EFB-B066-D4D5F49B9F0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02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526-1302-4B0C-A8A4-4EF433767E5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871D-119D-4EFB-B066-D4D5F49B9F0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17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526-1302-4B0C-A8A4-4EF433767E5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871D-119D-4EFB-B066-D4D5F49B9F0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99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526-1302-4B0C-A8A4-4EF433767E5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871D-119D-4EFB-B066-D4D5F49B9F0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73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526-1302-4B0C-A8A4-4EF433767E5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871D-119D-4EFB-B066-D4D5F49B9F0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25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526-1302-4B0C-A8A4-4EF433767E5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871D-119D-4EFB-B066-D4D5F49B9F0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85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526-1302-4B0C-A8A4-4EF433767E5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871D-119D-4EFB-B066-D4D5F49B9F0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84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52526-1302-4B0C-A8A4-4EF433767E5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6871D-119D-4EFB-B066-D4D5F49B9F0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2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commons.wikimedia.org/wiki/File:Richmann_Georg_Wilhelm.jpg?uselang=ru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зультат пошуку зображень за запитом &quot;посмішка картинки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095" y="224851"/>
            <a:ext cx="9173980" cy="64457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055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Чому ведмедю взимку тепло у барлозі?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Результат пошуку зображень за запитом &quot;теплові явища фото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338" y="2158584"/>
            <a:ext cx="6130977" cy="44820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052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0783"/>
          </a:xfrm>
        </p:spPr>
        <p:txBody>
          <a:bodyPr>
            <a:normAutofit/>
          </a:bodyPr>
          <a:lstStyle/>
          <a:p>
            <a:pPr algn="ctr"/>
            <a:r>
              <a:rPr lang="uk-UA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Тепловий баланс – це розподіл кількостей теплоти між тілами, які брали участь у тепловому процесі.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55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162" y="344773"/>
            <a:ext cx="10515600" cy="63258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збереження енергії в теплових процесах:</a:t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ізольованій системі тіл, у якій внутрішня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енергія тіл змінюється тільки внаслідок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теплообміну,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теплоти, віддана одними тілами системи, дорівнює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загальній кількості теплоти, одержаної іншими тілами цієї системи.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51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883" y="569626"/>
            <a:ext cx="11797258" cy="6115985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/>
              <a:t>Q</a:t>
            </a:r>
            <a:r>
              <a:rPr lang="uk-UA" sz="8000" b="1" dirty="0" smtClean="0"/>
              <a:t>⁻₁+</a:t>
            </a:r>
            <a:r>
              <a:rPr lang="en-US" sz="8000" b="1" dirty="0" smtClean="0"/>
              <a:t>Q⁻₂+Q⁻₃</a:t>
            </a:r>
            <a:r>
              <a:rPr lang="uk-UA" sz="8000" b="1" dirty="0" smtClean="0"/>
              <a:t> = </a:t>
            </a:r>
            <a:r>
              <a:rPr lang="en-US" sz="8000" b="1" dirty="0" smtClean="0"/>
              <a:t>Q⁺₁</a:t>
            </a:r>
            <a:r>
              <a:rPr lang="en-US" sz="8000" b="1" dirty="0" smtClean="0"/>
              <a:t>+Q⁺₂+Q⁺₃</a:t>
            </a:r>
            <a:r>
              <a:rPr lang="uk-UA" sz="8000" b="1" dirty="0" smtClean="0"/>
              <a:t/>
            </a:r>
            <a:br>
              <a:rPr lang="uk-UA" sz="8000" b="1" dirty="0" smtClean="0"/>
            </a:br>
            <a:r>
              <a:rPr lang="uk-UA" sz="8000" b="1" dirty="0" smtClean="0"/>
              <a:t/>
            </a:r>
            <a:br>
              <a:rPr lang="uk-UA" sz="8000" b="1" dirty="0" smtClean="0"/>
            </a:br>
            <a:r>
              <a:rPr lang="uk-UA" sz="8000" b="1" dirty="0" smtClean="0"/>
              <a:t>рівняння теплового балансу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47596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4080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/>
              <a:t>c</a:t>
            </a:r>
            <a:r>
              <a:rPr lang="uk-UA" sz="8000" b="1" dirty="0"/>
              <a:t>₂</a:t>
            </a:r>
            <a:r>
              <a:rPr lang="en-US" sz="8000" b="1" dirty="0"/>
              <a:t>m</a:t>
            </a:r>
            <a:r>
              <a:rPr lang="uk-UA" sz="8000" b="1" dirty="0"/>
              <a:t>₂</a:t>
            </a:r>
            <a:r>
              <a:rPr lang="en-US" sz="8000" b="1" dirty="0"/>
              <a:t>(t</a:t>
            </a:r>
            <a:r>
              <a:rPr lang="uk-UA" sz="8000" b="1" dirty="0"/>
              <a:t>₂</a:t>
            </a:r>
            <a:r>
              <a:rPr lang="en-US" sz="8000" b="1" dirty="0"/>
              <a:t>-t)</a:t>
            </a:r>
            <a:r>
              <a:rPr lang="uk-UA" sz="8000" b="1" dirty="0"/>
              <a:t> </a:t>
            </a:r>
            <a:r>
              <a:rPr lang="en-US" sz="8000" b="1" dirty="0"/>
              <a:t>=</a:t>
            </a:r>
            <a:r>
              <a:rPr lang="uk-UA" sz="8000" b="1" dirty="0"/>
              <a:t> </a:t>
            </a:r>
            <a:r>
              <a:rPr lang="en-US" sz="8000" b="1" dirty="0"/>
              <a:t>c</a:t>
            </a:r>
            <a:r>
              <a:rPr lang="uk-UA" sz="8000" b="1" dirty="0"/>
              <a:t>₁</a:t>
            </a:r>
            <a:r>
              <a:rPr lang="en-US" sz="8000" b="1" dirty="0"/>
              <a:t>m</a:t>
            </a:r>
            <a:r>
              <a:rPr lang="uk-UA" sz="8000" b="1" dirty="0"/>
              <a:t>₁</a:t>
            </a:r>
            <a:r>
              <a:rPr lang="en-US" sz="8000" b="1" dirty="0"/>
              <a:t>(t-t</a:t>
            </a:r>
            <a:r>
              <a:rPr lang="uk-UA" sz="8000" b="1" dirty="0"/>
              <a:t>₁</a:t>
            </a:r>
            <a:r>
              <a:rPr lang="en-US" sz="8000" b="1" dirty="0" smtClean="0"/>
              <a:t>)</a:t>
            </a:r>
            <a:r>
              <a:rPr lang="uk-UA" sz="8000" b="1" dirty="0" smtClean="0"/>
              <a:t/>
            </a:r>
            <a:br>
              <a:rPr lang="uk-UA" sz="8000" b="1" dirty="0" smtClean="0"/>
            </a:br>
            <a:r>
              <a:rPr lang="uk-UA" sz="8000" b="1" dirty="0" smtClean="0"/>
              <a:t/>
            </a:r>
            <a:br>
              <a:rPr lang="uk-UA" sz="8000" b="1" dirty="0" smtClean="0"/>
            </a:br>
            <a:r>
              <a:rPr lang="uk-UA" sz="6000" dirty="0" smtClean="0"/>
              <a:t>для ізольованої системи</a:t>
            </a:r>
            <a:br>
              <a:rPr lang="uk-UA" sz="6000" dirty="0" smtClean="0"/>
            </a:br>
            <a:r>
              <a:rPr lang="uk-UA" sz="6000" dirty="0" smtClean="0"/>
              <a:t> з двох тіл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274507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01390" y="704538"/>
            <a:ext cx="5166610" cy="295306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Георг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Вільгельм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Ріхман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Рисунок 19" descr="Richmann Georg Wilhelm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56" y="704538"/>
            <a:ext cx="4512039" cy="5741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501390" y="4531367"/>
            <a:ext cx="562131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11.07.1711. – 26.07.1753.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5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44263" y="-662153"/>
            <a:ext cx="20858990" cy="428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44263" y="4244810"/>
            <a:ext cx="20858990" cy="428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44263" y="583324"/>
            <a:ext cx="8471338" cy="1734207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розв'язування задач на тепловий баланс</a:t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>
          <a:xfrm>
            <a:off x="1587062" y="1903630"/>
            <a:ext cx="9144000" cy="4682359"/>
          </a:xfrm>
        </p:spPr>
        <p:txBody>
          <a:bodyPr>
            <a:normAutofit/>
          </a:bodyPr>
          <a:lstStyle/>
          <a:p>
            <a:pPr lvl="0" algn="l"/>
            <a:r>
              <a:rPr lang="uk-UA" dirty="0" smtClean="0"/>
              <a:t>1)з'ясувати</a:t>
            </a:r>
            <a:r>
              <a:rPr lang="ru-RU" dirty="0" smtClean="0"/>
              <a:t>, </a:t>
            </a:r>
            <a:r>
              <a:rPr lang="ru-RU" dirty="0"/>
              <a:t>якої температури досягають тіла в резуль­таті теплообміну, позначити її буквою t;</a:t>
            </a:r>
          </a:p>
          <a:p>
            <a:pPr lvl="0" algn="l"/>
            <a:r>
              <a:rPr lang="ru-RU" dirty="0" smtClean="0"/>
              <a:t>2) </a:t>
            </a:r>
            <a:r>
              <a:rPr lang="uk-UA" dirty="0" smtClean="0"/>
              <a:t>установити</a:t>
            </a:r>
            <a:r>
              <a:rPr lang="ru-RU" dirty="0" smtClean="0"/>
              <a:t>, </a:t>
            </a:r>
            <a:r>
              <a:rPr lang="uk-UA" dirty="0" smtClean="0"/>
              <a:t>які</a:t>
            </a:r>
            <a:r>
              <a:rPr lang="ru-RU" dirty="0" smtClean="0"/>
              <a:t> </a:t>
            </a:r>
            <a:r>
              <a:rPr lang="ru-RU" dirty="0"/>
              <a:t>тіла </a:t>
            </a:r>
            <a:r>
              <a:rPr lang="ru-RU" dirty="0" smtClean="0"/>
              <a:t> </a:t>
            </a:r>
            <a:r>
              <a:rPr lang="uk-UA" dirty="0" smtClean="0"/>
              <a:t>віддають</a:t>
            </a:r>
            <a:r>
              <a:rPr lang="ru-RU" dirty="0" smtClean="0"/>
              <a:t> </a:t>
            </a:r>
            <a:r>
              <a:rPr lang="ru-RU" dirty="0"/>
              <a:t>теплоту, і </a:t>
            </a:r>
            <a:r>
              <a:rPr lang="uk-UA" dirty="0" smtClean="0"/>
              <a:t>запи­сати</a:t>
            </a:r>
            <a:r>
              <a:rPr lang="ru-RU" dirty="0" smtClean="0"/>
              <a:t> </a:t>
            </a:r>
            <a:r>
              <a:rPr lang="ru-RU" dirty="0"/>
              <a:t>для кожного тіла формулу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 smtClean="0"/>
              <a:t> </a:t>
            </a:r>
            <a:r>
              <a:rPr lang="uk-UA" dirty="0" smtClean="0"/>
              <a:t>теплоти</a:t>
            </a:r>
            <a:r>
              <a:rPr lang="ru-RU" dirty="0" smtClean="0"/>
              <a:t>;</a:t>
            </a:r>
            <a:endParaRPr lang="ru-RU" dirty="0"/>
          </a:p>
          <a:p>
            <a:pPr lvl="0" algn="l"/>
            <a:r>
              <a:rPr lang="ru-RU" dirty="0" smtClean="0"/>
              <a:t>3) </a:t>
            </a:r>
            <a:r>
              <a:rPr lang="uk-UA" dirty="0" smtClean="0"/>
              <a:t>з'ясувати</a:t>
            </a:r>
            <a:r>
              <a:rPr lang="ru-RU" dirty="0" smtClean="0"/>
              <a:t>, </a:t>
            </a:r>
            <a:r>
              <a:rPr lang="uk-UA" dirty="0" smtClean="0"/>
              <a:t>які</a:t>
            </a:r>
            <a:r>
              <a:rPr lang="ru-RU" dirty="0" smtClean="0"/>
              <a:t> </a:t>
            </a:r>
            <a:r>
              <a:rPr lang="ru-RU" dirty="0"/>
              <a:t>тіла </a:t>
            </a:r>
            <a:r>
              <a:rPr lang="ru-RU" dirty="0" smtClean="0"/>
              <a:t> </a:t>
            </a:r>
            <a:r>
              <a:rPr lang="uk-UA" dirty="0" smtClean="0"/>
              <a:t>отримують</a:t>
            </a:r>
            <a:r>
              <a:rPr lang="ru-RU" dirty="0" smtClean="0"/>
              <a:t> </a:t>
            </a:r>
            <a:r>
              <a:rPr lang="ru-RU" dirty="0"/>
              <a:t>теплоту, і </a:t>
            </a:r>
            <a:r>
              <a:rPr lang="uk-UA" dirty="0" smtClean="0"/>
              <a:t>запи­сати</a:t>
            </a:r>
            <a:r>
              <a:rPr lang="ru-RU" dirty="0" smtClean="0"/>
              <a:t> </a:t>
            </a:r>
            <a:r>
              <a:rPr lang="ru-RU" dirty="0"/>
              <a:t>для кожного тіла формулу </a:t>
            </a:r>
            <a:r>
              <a:rPr lang="uk-UA" dirty="0" smtClean="0"/>
              <a:t>кількості</a:t>
            </a:r>
            <a:r>
              <a:rPr lang="ru-RU" dirty="0" smtClean="0"/>
              <a:t> </a:t>
            </a:r>
            <a:r>
              <a:rPr lang="uk-UA" dirty="0" smtClean="0"/>
              <a:t>теплоти</a:t>
            </a:r>
            <a:r>
              <a:rPr lang="ru-RU" dirty="0" smtClean="0"/>
              <a:t>;</a:t>
            </a:r>
            <a:endParaRPr lang="ru-RU" dirty="0"/>
          </a:p>
          <a:p>
            <a:pPr lvl="0" algn="l"/>
            <a:r>
              <a:rPr lang="ru-RU" dirty="0" smtClean="0"/>
              <a:t>4) </a:t>
            </a:r>
            <a:r>
              <a:rPr lang="uk-UA" dirty="0" smtClean="0"/>
              <a:t>скласти</a:t>
            </a:r>
            <a:r>
              <a:rPr lang="ru-RU" dirty="0" smtClean="0"/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рівняння</a:t>
            </a:r>
            <a:r>
              <a:rPr lang="ru-RU" dirty="0" smtClean="0"/>
              <a:t> </a:t>
            </a:r>
            <a:r>
              <a:rPr lang="ru-RU" dirty="0"/>
              <a:t>теплового балансу, в </a:t>
            </a:r>
            <a:r>
              <a:rPr lang="uk-UA" dirty="0" smtClean="0"/>
              <a:t>лівій</a:t>
            </a:r>
            <a:r>
              <a:rPr lang="ru-RU" dirty="0" smtClean="0"/>
              <a:t> </a:t>
            </a:r>
            <a:r>
              <a:rPr lang="uk-UA" dirty="0" smtClean="0"/>
              <a:t>частині</a:t>
            </a:r>
            <a:r>
              <a:rPr lang="ru-RU" dirty="0" smtClean="0"/>
              <a:t> </a:t>
            </a:r>
            <a:r>
              <a:rPr lang="ru-RU" dirty="0"/>
              <a:t>записавши суму </a:t>
            </a:r>
            <a:r>
              <a:rPr lang="uk-UA" dirty="0" smtClean="0"/>
              <a:t>кількостей</a:t>
            </a:r>
            <a:r>
              <a:rPr lang="ru-RU" dirty="0" smtClean="0"/>
              <a:t> </a:t>
            </a:r>
            <a:r>
              <a:rPr lang="uk-UA" dirty="0" smtClean="0"/>
              <a:t>теплоти</a:t>
            </a:r>
            <a:r>
              <a:rPr lang="ru-RU" dirty="0" smtClean="0"/>
              <a:t>,</a:t>
            </a:r>
            <a:r>
              <a:rPr lang="ru-RU" dirty="0"/>
              <a:t>  </a:t>
            </a:r>
            <a:r>
              <a:rPr lang="uk-UA" dirty="0" smtClean="0"/>
              <a:t>які</a:t>
            </a:r>
            <a:r>
              <a:rPr lang="ru-RU" dirty="0" smtClean="0"/>
              <a:t> </a:t>
            </a:r>
            <a:r>
              <a:rPr lang="uk-UA" dirty="0" smtClean="0"/>
              <a:t>віддають</a:t>
            </a:r>
            <a:r>
              <a:rPr lang="ru-RU" dirty="0" smtClean="0"/>
              <a:t> </a:t>
            </a:r>
            <a:r>
              <a:rPr lang="uk-UA" dirty="0" smtClean="0"/>
              <a:t>більш</a:t>
            </a:r>
            <a:r>
              <a:rPr lang="ru-RU" dirty="0" smtClean="0"/>
              <a:t> </a:t>
            </a:r>
            <a:r>
              <a:rPr lang="uk-UA" dirty="0" smtClean="0"/>
              <a:t>нагріті</a:t>
            </a:r>
            <a:r>
              <a:rPr lang="ru-RU" dirty="0" smtClean="0"/>
              <a:t> </a:t>
            </a:r>
            <a:r>
              <a:rPr lang="ru-RU" dirty="0"/>
              <a:t>тіла, а у </a:t>
            </a:r>
            <a:r>
              <a:rPr lang="uk-UA" dirty="0" smtClean="0"/>
              <a:t>правій</a:t>
            </a:r>
            <a:r>
              <a:rPr lang="ru-RU" dirty="0" smtClean="0"/>
              <a:t> </a:t>
            </a:r>
            <a:r>
              <a:rPr lang="uk-UA" dirty="0" smtClean="0"/>
              <a:t>частині</a:t>
            </a:r>
            <a:r>
              <a:rPr lang="ru-RU" dirty="0" smtClean="0"/>
              <a:t> </a:t>
            </a:r>
            <a:r>
              <a:rPr lang="ru-RU" dirty="0"/>
              <a:t>- суму </a:t>
            </a:r>
            <a:r>
              <a:rPr lang="uk-UA" dirty="0" smtClean="0"/>
              <a:t>кіль­костей</a:t>
            </a:r>
            <a:r>
              <a:rPr lang="ru-RU" dirty="0" smtClean="0"/>
              <a:t> </a:t>
            </a:r>
            <a:r>
              <a:rPr lang="uk-UA" dirty="0" smtClean="0"/>
              <a:t>теплоти</a:t>
            </a:r>
            <a:r>
              <a:rPr lang="ru-RU" dirty="0" smtClean="0"/>
              <a:t>, </a:t>
            </a:r>
            <a:r>
              <a:rPr lang="uk-UA" dirty="0" smtClean="0"/>
              <a:t>які</a:t>
            </a:r>
            <a:r>
              <a:rPr lang="ru-RU" dirty="0" smtClean="0"/>
              <a:t> </a:t>
            </a:r>
            <a:r>
              <a:rPr lang="uk-UA" dirty="0" smtClean="0"/>
              <a:t>отримують</a:t>
            </a:r>
            <a:r>
              <a:rPr lang="ru-RU" dirty="0" smtClean="0"/>
              <a:t> </a:t>
            </a:r>
            <a:r>
              <a:rPr lang="uk-UA" dirty="0" smtClean="0"/>
              <a:t>менш</a:t>
            </a:r>
            <a:r>
              <a:rPr lang="ru-RU" dirty="0" smtClean="0"/>
              <a:t> </a:t>
            </a:r>
            <a:r>
              <a:rPr lang="uk-UA" dirty="0" smtClean="0"/>
              <a:t>нагріті</a:t>
            </a:r>
            <a:r>
              <a:rPr lang="ru-RU" dirty="0" smtClean="0"/>
              <a:t> </a:t>
            </a:r>
            <a:r>
              <a:rPr lang="ru-RU" dirty="0" smtClean="0"/>
              <a:t>тіла; </a:t>
            </a:r>
          </a:p>
          <a:p>
            <a:pPr lvl="0" algn="l"/>
            <a:r>
              <a:rPr lang="ru-RU" dirty="0" smtClean="0"/>
              <a:t>5) </a:t>
            </a:r>
            <a:r>
              <a:rPr lang="uk-UA" dirty="0" smtClean="0"/>
              <a:t>розв'язати</a:t>
            </a:r>
            <a:r>
              <a:rPr lang="ru-RU" dirty="0" smtClean="0"/>
              <a:t> </a:t>
            </a:r>
            <a:r>
              <a:rPr lang="uk-UA" dirty="0" smtClean="0"/>
              <a:t>це</a:t>
            </a:r>
            <a:r>
              <a:rPr lang="ru-RU" dirty="0" smtClean="0"/>
              <a:t> </a:t>
            </a:r>
            <a:r>
              <a:rPr lang="uk-UA" dirty="0" smtClean="0"/>
              <a:t>рівняння</a:t>
            </a:r>
            <a:r>
              <a:rPr lang="ru-RU" dirty="0" smtClean="0"/>
              <a:t> </a:t>
            </a:r>
            <a:r>
              <a:rPr lang="uk-UA" dirty="0" smtClean="0"/>
              <a:t>відносно</a:t>
            </a:r>
            <a:r>
              <a:rPr lang="ru-RU" dirty="0" smtClean="0"/>
              <a:t> </a:t>
            </a:r>
            <a:r>
              <a:rPr lang="uk-UA" dirty="0" smtClean="0"/>
              <a:t>невідомої</a:t>
            </a:r>
            <a:r>
              <a:rPr lang="ru-RU" dirty="0" smtClean="0"/>
              <a:t> </a:t>
            </a:r>
            <a:r>
              <a:rPr lang="uk-UA" dirty="0" smtClean="0"/>
              <a:t>величини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записати</a:t>
            </a:r>
            <a:r>
              <a:rPr lang="ru-RU" dirty="0" smtClean="0"/>
              <a:t> </a:t>
            </a:r>
            <a:r>
              <a:rPr lang="uk-UA" dirty="0" smtClean="0"/>
              <a:t>кінцеву</a:t>
            </a:r>
            <a:r>
              <a:rPr lang="ru-RU" dirty="0" smtClean="0"/>
              <a:t> </a:t>
            </a:r>
            <a:r>
              <a:rPr lang="ru-RU" dirty="0"/>
              <a:t>формулу;</a:t>
            </a:r>
          </a:p>
          <a:p>
            <a:pPr lvl="0" algn="l"/>
            <a:r>
              <a:rPr lang="ru-RU" dirty="0" smtClean="0"/>
              <a:t>6) </a:t>
            </a:r>
            <a:r>
              <a:rPr lang="uk-UA" dirty="0" smtClean="0"/>
              <a:t>обчислити</a:t>
            </a:r>
            <a:r>
              <a:rPr lang="ru-RU" dirty="0" smtClean="0"/>
              <a:t> </a:t>
            </a:r>
            <a:r>
              <a:rPr lang="uk-UA" dirty="0" smtClean="0"/>
              <a:t>невідому</a:t>
            </a:r>
            <a:r>
              <a:rPr lang="ru-RU" dirty="0" smtClean="0"/>
              <a:t> </a:t>
            </a:r>
            <a:r>
              <a:rPr lang="ru-RU" dirty="0"/>
              <a:t>величину і </a:t>
            </a:r>
            <a:r>
              <a:rPr lang="uk-UA" dirty="0" smtClean="0"/>
              <a:t>проаналізувати</a:t>
            </a:r>
            <a:r>
              <a:rPr lang="ru-RU" dirty="0" smtClean="0"/>
              <a:t> </a:t>
            </a:r>
            <a:r>
              <a:rPr lang="uk-UA" dirty="0" smtClean="0"/>
              <a:t>резуль­тат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6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713219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Рисунок 3" descr="Результат пошуку зображень за запитом &quot;посмішка картинки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1" y="4183560"/>
            <a:ext cx="2966720" cy="24923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8193" name="Рисунок 22" descr="Результат пошуку зображень за запитом &quot;сердечко з посмішкою картинки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91" y="228600"/>
            <a:ext cx="6625652" cy="651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63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0901"/>
          </a:xfrm>
        </p:spPr>
        <p:txBody>
          <a:bodyPr>
            <a:normAutofit/>
          </a:bodyPr>
          <a:lstStyle/>
          <a:p>
            <a:pPr algn="ctr"/>
            <a:r>
              <a:rPr lang="uk-UA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</a:t>
            </a:r>
            <a:endParaRPr lang="ru-RU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4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12619"/>
            <a:ext cx="9144000" cy="5393506"/>
          </a:xfrm>
        </p:spPr>
        <p:txBody>
          <a:bodyPr>
            <a:normAutofit fontScale="90000"/>
          </a:bodyPr>
          <a:lstStyle/>
          <a:p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уроку: </a:t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Тепловий баланс. Рівняння теплового балансу.</a:t>
            </a:r>
            <a:endParaRPr lang="ru-RU" sz="9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2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3560"/>
            <a:ext cx="10515600" cy="5647748"/>
          </a:xfrm>
        </p:spPr>
        <p:txBody>
          <a:bodyPr>
            <a:normAutofit/>
          </a:bodyPr>
          <a:lstStyle/>
          <a:p>
            <a:pPr algn="just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учням поняття про закон збереження енергії в теплових процесах, 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розв’язувати задачі на рівняння теплового балансу, перевірити на досліді справедливість рівняння теплового балансу; 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допитливість, спостережливість, прищеплювати інтерес до фізики на основі зв’язку з життям; 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виховувати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почуття відповідальності за дотримання правил техніки безпеки при роботі з  термометрами, скляним посудом, гарячими тілами та бережливе ставлення до його використання.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51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зультат пошуку зображень за запитом &quot;теплообмен картинки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36" y="953238"/>
            <a:ext cx="7772400" cy="57357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79502" y="953238"/>
            <a:ext cx="3513944" cy="5402592"/>
          </a:xfrm>
        </p:spPr>
        <p:txBody>
          <a:bodyPr/>
          <a:lstStyle/>
          <a:p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Чому одному хлопчику жарко, а іншому ні?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Результат пошуку зображень за запитом &quot;хмари картинки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35" y="953238"/>
            <a:ext cx="7772401" cy="101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41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езультат пошуку зображень за запитом &quot;приготування яєчні фото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62" y="623455"/>
            <a:ext cx="7439891" cy="623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4786" y="350134"/>
            <a:ext cx="3453984" cy="6155597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Виберіть зайве:</a:t>
            </a:r>
            <a:b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в процесі приготування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яє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 внутрішня енергія зросла;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над сковорідкою було виконано механічну роботу;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внутрішня енергія змінювалась за рахунок теплопровідності;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в процесі приготування їжі мало місце теплове випромінювання.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49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Результат пошуку зображень за запитом &quot;чистий і брудний сніг фото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41" y="2027193"/>
            <a:ext cx="4530437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Результат пошуку зображень за запитом &quot;чистий і брудний сніг фото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309" y="2027193"/>
            <a:ext cx="5001491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сніг швидше розтане під сонцем: чистий чи брудний?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6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Яке зображення горобця за теплої погоди, а яке за холодної?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Результат пошуку зображень за запитом &quot;горобець картин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31" y="2857500"/>
            <a:ext cx="4762498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Результат пошуку зображень за запитом &quot;горобець картинки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855" y="28575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8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езультат пошуку зображень за запитом &quot;теплові прилади картин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85" y="1027906"/>
            <a:ext cx="6896390" cy="592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0130" y="365125"/>
            <a:ext cx="3933669" cy="596072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Вкажіть невірне твердження:</a:t>
            </a:r>
            <a:b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цей вид теплопередачі супроводжується перенесенням  речовини;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конвекція відбувається у будь-якому середовищі;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розміщення батареї опалення не відіграє особливої ролі в теплообміні у приміщенні;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виникнення виштовхувальної сили спричиняє теплообмін.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8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якому чайнику вода довше залишається теплою?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Результат пошуку зображень за запитом &quot;чайник світлий і темний картин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203" y="2455319"/>
            <a:ext cx="3839729" cy="417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Результат пошуку зображень за запитом &quot;чайник світлий і темний картинки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002" y="2455320"/>
            <a:ext cx="6012873" cy="417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5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572</TotalTime>
  <Words>211</Words>
  <Application>Microsoft Office PowerPoint</Application>
  <PresentationFormat>Широкий екран</PresentationFormat>
  <Paragraphs>23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  <vt:lpstr>Тема уроку:  Тепловий баланс. Рівняння теплового балансу.</vt:lpstr>
      <vt:lpstr>Мета: дати учням поняття про закон збереження енергії в теплових процесах, навчити розв’язувати задачі на рівняння теплового балансу, перевірити на досліді справедливість рівняння теплового балансу; розвивати допитливість, спостережливість, прищеплювати інтерес до фізики на основі зв’язку з життям; виховувати почуття відповідальності за дотримання правил техніки безпеки при роботі з  термометрами, скляним посудом, гарячими тілами та бережливе ставлення до його використання. </vt:lpstr>
      <vt:lpstr>Чому одному хлопчику жарко, а іншому ні?</vt:lpstr>
      <vt:lpstr>Виберіть зайве: 1) в процесі приготування яєчні її внутрішня енергія зросла; 2) над сковорідкою було виконано механічну роботу; 3) внутрішня енергія змінювалась за рахунок теплопровідності; 4) в процесі приготування їжі мало місце теплове випромінювання.</vt:lpstr>
      <vt:lpstr>Який сніг швидше розтане під сонцем: чистий чи брудний?</vt:lpstr>
      <vt:lpstr>Яке зображення горобця за теплої погоди, а яке за холодної?</vt:lpstr>
      <vt:lpstr>Вкажіть невірне твердження: 1) цей вид теплопередачі супроводжується перенесенням  речовини; 2) конвекція відбувається у будь-якому середовищі; 3) розміщення батареї опалення не відіграє особливої ролі в теплообміні у приміщенні; 4) виникнення виштовхувальної сили спричиняє теплообмін.</vt:lpstr>
      <vt:lpstr>У якому чайнику вода довше залишається теплою?</vt:lpstr>
      <vt:lpstr>Чому ведмедю взимку тепло у барлозі?</vt:lpstr>
      <vt:lpstr>Тепловий баланс – це розподіл кількостей теплоти між тілами, які брали участь у тепловому процесі.</vt:lpstr>
      <vt:lpstr> Закон збереження енергії в теплових процесах: В ізольованій системі тіл, у якій внутрішня енергія тіл змінюється тільки внаслідок теплообміну, загальна кількість теплоти, віддана одними тілами системи, дорівнює загальній кількості теплоти, одержаної іншими тілами цієї системи. </vt:lpstr>
      <vt:lpstr>Q⁻₁+Q⁻₂+Q⁻₃ = Q⁺₁+Q⁺₂+Q⁺₃  рівняння теплового балансу</vt:lpstr>
      <vt:lpstr>c₂m₂(t₂-t) = c₁m₁(t-t₁)  для ізольованої системи  з двох тіл</vt:lpstr>
      <vt:lpstr>Георг Вільгельм Ріхман</vt:lpstr>
      <vt:lpstr>Алгоритм розв'язування задач на тепловий баланс </vt:lpstr>
      <vt:lpstr>Презентація PowerPoint</vt:lpstr>
      <vt:lpstr>Дякую за увагу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уроку:  Тепловий баланс. Рівняння теплового балансу.</dc:title>
  <dc:creator>RePack by Diakov</dc:creator>
  <cp:lastModifiedBy>RePack by Diakov</cp:lastModifiedBy>
  <cp:revision>53</cp:revision>
  <dcterms:created xsi:type="dcterms:W3CDTF">2016-09-23T17:43:28Z</dcterms:created>
  <dcterms:modified xsi:type="dcterms:W3CDTF">2016-09-25T21:50:10Z</dcterms:modified>
</cp:coreProperties>
</file>