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sldIdLst>
    <p:sldId id="256" r:id="rId2"/>
    <p:sldId id="257" r:id="rId3"/>
    <p:sldId id="258" r:id="rId4"/>
    <p:sldId id="259" r:id="rId5"/>
    <p:sldId id="260" r:id="rId6"/>
    <p:sldId id="261" r:id="rId7"/>
    <p:sldId id="262" r:id="rId8"/>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dirty="0"/>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504B079-2CCB-4E09-8FF4-3C5EE8DC2887}" type="datetimeFigureOut">
              <a:rPr lang="ru-RU" smtClean="0"/>
              <a:t>02.09.2015</a:t>
            </a:fld>
            <a:endParaRPr lang="ru-RU" dirty="0"/>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ru-RU" dirty="0"/>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dirty="0"/>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8D671AE-8464-4646-B8CD-CF7B5ADFF9F4}" type="slidenum">
              <a:rPr lang="ru-RU" smtClean="0"/>
              <a:t>‹#›</a:t>
            </a:fld>
            <a:endParaRPr lang="ru-RU" dirty="0"/>
          </a:p>
        </p:txBody>
      </p:sp>
    </p:spTree>
    <p:extLst>
      <p:ext uri="{BB962C8B-B14F-4D97-AF65-F5344CB8AC3E}">
        <p14:creationId xmlns:p14="http://schemas.microsoft.com/office/powerpoint/2010/main" val="134848149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D8D671AE-8464-4646-B8CD-CF7B5ADFF9F4}" type="slidenum">
              <a:rPr lang="ru-RU" smtClean="0"/>
              <a:t>5</a:t>
            </a:fld>
            <a:endParaRPr lang="ru-RU" dirty="0"/>
          </a:p>
        </p:txBody>
      </p:sp>
    </p:spTree>
    <p:extLst>
      <p:ext uri="{BB962C8B-B14F-4D97-AF65-F5344CB8AC3E}">
        <p14:creationId xmlns:p14="http://schemas.microsoft.com/office/powerpoint/2010/main" val="268045767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02.09.2015</a:t>
            </a:fld>
            <a:endParaRPr lang="ru-RU" dirty="0"/>
          </a:p>
        </p:txBody>
      </p:sp>
      <p:sp>
        <p:nvSpPr>
          <p:cNvPr id="5" name="Нижний колонтитул 4"/>
          <p:cNvSpPr>
            <a:spLocks noGrp="1"/>
          </p:cNvSpPr>
          <p:nvPr>
            <p:ph type="ftr" sz="quarter" idx="11"/>
          </p:nvPr>
        </p:nvSpPr>
        <p:spPr/>
        <p:txBody>
          <a:bodyPr/>
          <a:lstStyle/>
          <a:p>
            <a:endParaRPr lang="ru-RU" dirty="0"/>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02.09.2015</a:t>
            </a:fld>
            <a:endParaRPr lang="ru-RU" dirty="0"/>
          </a:p>
        </p:txBody>
      </p:sp>
      <p:sp>
        <p:nvSpPr>
          <p:cNvPr id="5" name="Нижний колонтитул 4"/>
          <p:cNvSpPr>
            <a:spLocks noGrp="1"/>
          </p:cNvSpPr>
          <p:nvPr>
            <p:ph type="ftr" sz="quarter" idx="11"/>
          </p:nvPr>
        </p:nvSpPr>
        <p:spPr/>
        <p:txBody>
          <a:bodyPr/>
          <a:lstStyle/>
          <a:p>
            <a:endParaRPr lang="ru-RU" dirty="0"/>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02.09.2015</a:t>
            </a:fld>
            <a:endParaRPr lang="ru-RU" dirty="0"/>
          </a:p>
        </p:txBody>
      </p:sp>
      <p:sp>
        <p:nvSpPr>
          <p:cNvPr id="5" name="Нижний колонтитул 4"/>
          <p:cNvSpPr>
            <a:spLocks noGrp="1"/>
          </p:cNvSpPr>
          <p:nvPr>
            <p:ph type="ftr" sz="quarter" idx="11"/>
          </p:nvPr>
        </p:nvSpPr>
        <p:spPr/>
        <p:txBody>
          <a:bodyPr/>
          <a:lstStyle/>
          <a:p>
            <a:endParaRPr lang="ru-RU" dirty="0"/>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02.09.2015</a:t>
            </a:fld>
            <a:endParaRPr lang="ru-RU" dirty="0"/>
          </a:p>
        </p:txBody>
      </p:sp>
      <p:sp>
        <p:nvSpPr>
          <p:cNvPr id="5" name="Нижний колонтитул 4"/>
          <p:cNvSpPr>
            <a:spLocks noGrp="1"/>
          </p:cNvSpPr>
          <p:nvPr>
            <p:ph type="ftr" sz="quarter" idx="11"/>
          </p:nvPr>
        </p:nvSpPr>
        <p:spPr/>
        <p:txBody>
          <a:bodyPr/>
          <a:lstStyle/>
          <a:p>
            <a:endParaRPr lang="ru-RU" dirty="0"/>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B4C71EC6-210F-42DE-9C53-41977AD35B3D}" type="datetimeFigureOut">
              <a:rPr lang="ru-RU" smtClean="0"/>
              <a:t>02.09.2015</a:t>
            </a:fld>
            <a:endParaRPr lang="ru-RU" dirty="0"/>
          </a:p>
        </p:txBody>
      </p:sp>
      <p:sp>
        <p:nvSpPr>
          <p:cNvPr id="5" name="Нижний колонтитул 4"/>
          <p:cNvSpPr>
            <a:spLocks noGrp="1"/>
          </p:cNvSpPr>
          <p:nvPr>
            <p:ph type="ftr" sz="quarter" idx="11"/>
          </p:nvPr>
        </p:nvSpPr>
        <p:spPr/>
        <p:txBody>
          <a:bodyPr/>
          <a:lstStyle/>
          <a:p>
            <a:endParaRPr lang="ru-RU" dirty="0"/>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B4C71EC6-210F-42DE-9C53-41977AD35B3D}" type="datetimeFigureOut">
              <a:rPr lang="ru-RU" smtClean="0"/>
              <a:t>02.09.2015</a:t>
            </a:fld>
            <a:endParaRPr lang="ru-RU" dirty="0"/>
          </a:p>
        </p:txBody>
      </p:sp>
      <p:sp>
        <p:nvSpPr>
          <p:cNvPr id="6" name="Нижний колонтитул 5"/>
          <p:cNvSpPr>
            <a:spLocks noGrp="1"/>
          </p:cNvSpPr>
          <p:nvPr>
            <p:ph type="ftr" sz="quarter" idx="11"/>
          </p:nvPr>
        </p:nvSpPr>
        <p:spPr/>
        <p:txBody>
          <a:bodyPr/>
          <a:lstStyle/>
          <a:p>
            <a:endParaRPr lang="ru-RU" dirty="0"/>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B4C71EC6-210F-42DE-9C53-41977AD35B3D}" type="datetimeFigureOut">
              <a:rPr lang="ru-RU" smtClean="0"/>
              <a:t>02.09.2015</a:t>
            </a:fld>
            <a:endParaRPr lang="ru-RU" dirty="0"/>
          </a:p>
        </p:txBody>
      </p:sp>
      <p:sp>
        <p:nvSpPr>
          <p:cNvPr id="8" name="Нижний колонтитул 7"/>
          <p:cNvSpPr>
            <a:spLocks noGrp="1"/>
          </p:cNvSpPr>
          <p:nvPr>
            <p:ph type="ftr" sz="quarter" idx="11"/>
          </p:nvPr>
        </p:nvSpPr>
        <p:spPr/>
        <p:txBody>
          <a:bodyPr/>
          <a:lstStyle/>
          <a:p>
            <a:endParaRPr lang="ru-RU" dirty="0"/>
          </a:p>
        </p:txBody>
      </p:sp>
      <p:sp>
        <p:nvSpPr>
          <p:cNvPr id="9" name="Номер слайда 8"/>
          <p:cNvSpPr>
            <a:spLocks noGrp="1"/>
          </p:cNvSpPr>
          <p:nvPr>
            <p:ph type="sldNum" sz="quarter" idx="12"/>
          </p:nvPr>
        </p:nvSpPr>
        <p:spPr/>
        <p:txBody>
          <a:bodyPr/>
          <a:lstStyle/>
          <a:p>
            <a:fld id="{B19B0651-EE4F-4900-A07F-96A6BFA9D0F0}" type="slidenum">
              <a:rPr lang="ru-RU" smtClean="0"/>
              <a:t>‹#›</a:t>
            </a:fld>
            <a:endParaRPr lang="ru-RU"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B4C71EC6-210F-42DE-9C53-41977AD35B3D}" type="datetimeFigureOut">
              <a:rPr lang="ru-RU" smtClean="0"/>
              <a:t>02.09.2015</a:t>
            </a:fld>
            <a:endParaRPr lang="ru-RU" dirty="0"/>
          </a:p>
        </p:txBody>
      </p:sp>
      <p:sp>
        <p:nvSpPr>
          <p:cNvPr id="4" name="Нижний колонтитул 3"/>
          <p:cNvSpPr>
            <a:spLocks noGrp="1"/>
          </p:cNvSpPr>
          <p:nvPr>
            <p:ph type="ftr" sz="quarter" idx="11"/>
          </p:nvPr>
        </p:nvSpPr>
        <p:spPr/>
        <p:txBody>
          <a:bodyPr/>
          <a:lstStyle/>
          <a:p>
            <a:endParaRPr lang="ru-RU" dirty="0"/>
          </a:p>
        </p:txBody>
      </p:sp>
      <p:sp>
        <p:nvSpPr>
          <p:cNvPr id="5" name="Номер слайда 4"/>
          <p:cNvSpPr>
            <a:spLocks noGrp="1"/>
          </p:cNvSpPr>
          <p:nvPr>
            <p:ph type="sldNum" sz="quarter" idx="12"/>
          </p:nvPr>
        </p:nvSpPr>
        <p:spPr/>
        <p:txBody>
          <a:bodyPr/>
          <a:lstStyle/>
          <a:p>
            <a:fld id="{B19B0651-EE4F-4900-A07F-96A6BFA9D0F0}" type="slidenum">
              <a:rPr lang="ru-RU" smtClean="0"/>
              <a:t>‹#›</a:t>
            </a:fld>
            <a:endParaRPr lang="ru-RU"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B4C71EC6-210F-42DE-9C53-41977AD35B3D}" type="datetimeFigureOut">
              <a:rPr lang="ru-RU" smtClean="0"/>
              <a:t>02.09.2015</a:t>
            </a:fld>
            <a:endParaRPr lang="ru-RU" dirty="0"/>
          </a:p>
        </p:txBody>
      </p:sp>
      <p:sp>
        <p:nvSpPr>
          <p:cNvPr id="3" name="Нижний колонтитул 2"/>
          <p:cNvSpPr>
            <a:spLocks noGrp="1"/>
          </p:cNvSpPr>
          <p:nvPr>
            <p:ph type="ftr" sz="quarter" idx="11"/>
          </p:nvPr>
        </p:nvSpPr>
        <p:spPr/>
        <p:txBody>
          <a:bodyPr/>
          <a:lstStyle/>
          <a:p>
            <a:endParaRPr lang="ru-RU" dirty="0"/>
          </a:p>
        </p:txBody>
      </p:sp>
      <p:sp>
        <p:nvSpPr>
          <p:cNvPr id="4" name="Номер слайда 3"/>
          <p:cNvSpPr>
            <a:spLocks noGrp="1"/>
          </p:cNvSpPr>
          <p:nvPr>
            <p:ph type="sldNum" sz="quarter" idx="12"/>
          </p:nvPr>
        </p:nvSpPr>
        <p:spPr/>
        <p:txBody>
          <a:bodyPr/>
          <a:lstStyle/>
          <a:p>
            <a:fld id="{B19B0651-EE4F-4900-A07F-96A6BFA9D0F0}" type="slidenum">
              <a:rPr lang="ru-RU" smtClean="0"/>
              <a:t>‹#›</a:t>
            </a:fld>
            <a:endParaRPr lang="ru-RU"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B4C71EC6-210F-42DE-9C53-41977AD35B3D}" type="datetimeFigureOut">
              <a:rPr lang="ru-RU" smtClean="0"/>
              <a:t>02.09.2015</a:t>
            </a:fld>
            <a:endParaRPr lang="ru-RU" dirty="0"/>
          </a:p>
        </p:txBody>
      </p:sp>
      <p:sp>
        <p:nvSpPr>
          <p:cNvPr id="6" name="Нижний колонтитул 5"/>
          <p:cNvSpPr>
            <a:spLocks noGrp="1"/>
          </p:cNvSpPr>
          <p:nvPr>
            <p:ph type="ftr" sz="quarter" idx="11"/>
          </p:nvPr>
        </p:nvSpPr>
        <p:spPr/>
        <p:txBody>
          <a:bodyPr/>
          <a:lstStyle/>
          <a:p>
            <a:endParaRPr lang="ru-RU" dirty="0"/>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dirty="0"/>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B4C71EC6-210F-42DE-9C53-41977AD35B3D}" type="datetimeFigureOut">
              <a:rPr lang="ru-RU" smtClean="0"/>
              <a:t>02.09.2015</a:t>
            </a:fld>
            <a:endParaRPr lang="ru-RU" dirty="0"/>
          </a:p>
        </p:txBody>
      </p:sp>
      <p:sp>
        <p:nvSpPr>
          <p:cNvPr id="6" name="Нижний колонтитул 5"/>
          <p:cNvSpPr>
            <a:spLocks noGrp="1"/>
          </p:cNvSpPr>
          <p:nvPr>
            <p:ph type="ftr" sz="quarter" idx="11"/>
          </p:nvPr>
        </p:nvSpPr>
        <p:spPr/>
        <p:txBody>
          <a:bodyPr/>
          <a:lstStyle/>
          <a:p>
            <a:endParaRPr lang="ru-RU" dirty="0"/>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4C71EC6-210F-42DE-9C53-41977AD35B3D}" type="datetimeFigureOut">
              <a:rPr lang="ru-RU" smtClean="0"/>
              <a:t>02.09.2015</a:t>
            </a:fld>
            <a:endParaRPr lang="ru-RU" dirty="0"/>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dirty="0"/>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9B0651-EE4F-4900-A07F-96A6BFA9D0F0}" type="slidenum">
              <a:rPr lang="ru-RU" smtClean="0"/>
              <a:t>‹#›</a:t>
            </a:fld>
            <a:endParaRPr lang="ru-RU"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325541" y="116632"/>
            <a:ext cx="4320479" cy="5425186"/>
          </a:xfrm>
          <a:prstGeom prst="rect">
            <a:avLst/>
          </a:prstGeom>
        </p:spPr>
      </p:pic>
      <p:sp>
        <p:nvSpPr>
          <p:cNvPr id="3" name="Прямоугольник 2"/>
          <p:cNvSpPr/>
          <p:nvPr/>
        </p:nvSpPr>
        <p:spPr>
          <a:xfrm>
            <a:off x="1331640" y="5655987"/>
            <a:ext cx="5962452" cy="1077218"/>
          </a:xfrm>
          <a:prstGeom prst="rect">
            <a:avLst/>
          </a:prstGeom>
        </p:spPr>
        <p:txBody>
          <a:bodyPr wrap="square">
            <a:spAutoFit/>
          </a:bodyPr>
          <a:lstStyle/>
          <a:p>
            <a:r>
              <a:rPr lang="ru-RU" sz="3200" b="1" i="1" dirty="0" smtClean="0"/>
              <a:t>     Кондратюк </a:t>
            </a:r>
            <a:r>
              <a:rPr lang="ru-RU" sz="3200" b="1" i="1" dirty="0"/>
              <a:t>Юрій Васильович </a:t>
            </a:r>
          </a:p>
          <a:p>
            <a:r>
              <a:rPr lang="ru-RU" sz="3200" b="1" i="1" dirty="0" smtClean="0"/>
              <a:t>                     </a:t>
            </a:r>
            <a:r>
              <a:rPr lang="ru-RU" sz="3200" b="1" i="1" dirty="0"/>
              <a:t>(1897-1942)</a:t>
            </a:r>
          </a:p>
        </p:txBody>
      </p:sp>
    </p:spTree>
    <p:extLst>
      <p:ext uri="{BB962C8B-B14F-4D97-AF65-F5344CB8AC3E}">
        <p14:creationId xmlns:p14="http://schemas.microsoft.com/office/powerpoint/2010/main" val="72777781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755577" y="609747"/>
            <a:ext cx="7776862" cy="4401205"/>
          </a:xfrm>
          <a:prstGeom prst="rect">
            <a:avLst/>
          </a:prstGeom>
        </p:spPr>
        <p:txBody>
          <a:bodyPr wrap="square">
            <a:spAutoFit/>
          </a:bodyPr>
          <a:lstStyle/>
          <a:p>
            <a:r>
              <a:rPr lang="ru-RU" sz="2800" b="1" i="1" dirty="0">
                <a:solidFill>
                  <a:schemeClr val="accent3">
                    <a:lumMod val="50000"/>
                  </a:schemeClr>
                </a:solidFill>
              </a:rPr>
              <a:t>Ю. В. Кондратюк бачив навколоземний космос, міжпланетний простір як поле мирної діяльності жителів Землі. Він розумів, що землянам мимоволі доведеться створювати космічне виробництво, нові, можливі лише в умовах невагомості і глибокого вакууму, технології, освоювати території, природні багатства астероїдів, Місяця, планет Сонячної системи, максимально використовувати променеву енергію Сонця.</a:t>
            </a:r>
          </a:p>
        </p:txBody>
      </p:sp>
    </p:spTree>
    <p:extLst>
      <p:ext uri="{BB962C8B-B14F-4D97-AF65-F5344CB8AC3E}">
        <p14:creationId xmlns:p14="http://schemas.microsoft.com/office/powerpoint/2010/main" val="34497408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80466" y="340423"/>
            <a:ext cx="4572000" cy="1569660"/>
          </a:xfrm>
          <a:prstGeom prst="rect">
            <a:avLst/>
          </a:prstGeom>
        </p:spPr>
        <p:txBody>
          <a:bodyPr>
            <a:spAutoFit/>
          </a:bodyPr>
          <a:lstStyle/>
          <a:p>
            <a:r>
              <a:rPr lang="ru-RU" sz="2400" dirty="0" smtClean="0"/>
              <a:t>Народився 21 </a:t>
            </a:r>
            <a:r>
              <a:rPr lang="ru-RU" sz="2400" dirty="0"/>
              <a:t>червня 1897 р. у Полтаві в сім'ї подружжя Шаргей народився майбутній геній космонавтики - син Олександр. </a:t>
            </a:r>
          </a:p>
        </p:txBody>
      </p:sp>
      <p:sp>
        <p:nvSpPr>
          <p:cNvPr id="3" name="Прямоугольник 2"/>
          <p:cNvSpPr/>
          <p:nvPr/>
        </p:nvSpPr>
        <p:spPr>
          <a:xfrm>
            <a:off x="166077" y="1921055"/>
            <a:ext cx="4572000" cy="1938992"/>
          </a:xfrm>
          <a:prstGeom prst="rect">
            <a:avLst/>
          </a:prstGeom>
        </p:spPr>
        <p:txBody>
          <a:bodyPr>
            <a:spAutoFit/>
          </a:bodyPr>
          <a:lstStyle/>
          <a:p>
            <a:r>
              <a:rPr lang="ru-RU" sz="2400" dirty="0"/>
              <a:t>У 1916 р. Олександр Шаргей закінчив гімназію зі срібною медаллю і вступив на механічне відділення Петербурзького політехнічного інституту.</a:t>
            </a:r>
          </a:p>
        </p:txBody>
      </p:sp>
      <p:sp>
        <p:nvSpPr>
          <p:cNvPr id="4" name="Прямоугольник 3"/>
          <p:cNvSpPr/>
          <p:nvPr/>
        </p:nvSpPr>
        <p:spPr>
          <a:xfrm>
            <a:off x="180466" y="3861048"/>
            <a:ext cx="4572000" cy="2308324"/>
          </a:xfrm>
          <a:prstGeom prst="rect">
            <a:avLst/>
          </a:prstGeom>
        </p:spPr>
        <p:txBody>
          <a:bodyPr>
            <a:spAutoFit/>
          </a:bodyPr>
          <a:lstStyle/>
          <a:p>
            <a:r>
              <a:rPr lang="ru-RU" sz="2400" dirty="0"/>
              <a:t>15 серпня 1921 р., головним чином на </a:t>
            </a:r>
            <a:r>
              <a:rPr lang="ru-RU" sz="2400" dirty="0" smtClean="0"/>
              <a:t>мачухи вимогу</a:t>
            </a:r>
            <a:r>
              <a:rPr lang="ru-RU" sz="2400" dirty="0"/>
              <a:t>, Олександр взяв документи померлого однолітка і став Юрієм Васильовичем Кондратюком. </a:t>
            </a:r>
          </a:p>
        </p:txBody>
      </p:sp>
      <p:pic>
        <p:nvPicPr>
          <p:cNvPr id="5" name="Рисунок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076056" y="1125253"/>
            <a:ext cx="3175000" cy="4457700"/>
          </a:xfrm>
          <a:prstGeom prst="roundRect">
            <a:avLst>
              <a:gd name="adj" fmla="val 4167"/>
            </a:avLst>
          </a:prstGeom>
          <a:solidFill>
            <a:srgbClr val="FFFFFF"/>
          </a:solidFill>
          <a:ln w="76200" cap="sq">
            <a:solidFill>
              <a:srgbClr val="EAEAEA"/>
            </a:solidFill>
            <a:miter lim="800000"/>
          </a:ln>
          <a:effectLst>
            <a:reflection blurRad="12700" stA="33000" endPos="28000" dist="5000" dir="5400000" sy="-100000" algn="bl" rotWithShape="0"/>
          </a:effectLst>
          <a:scene3d>
            <a:camera prst="orthographicFront"/>
            <a:lightRig rig="threePt" dir="t">
              <a:rot lat="0" lon="0" rev="2700000"/>
            </a:lightRig>
          </a:scene3d>
          <a:sp3d contourW="6350">
            <a:bevelT h="38100"/>
            <a:contourClr>
              <a:srgbClr val="C0C0C0"/>
            </a:contourClr>
          </a:sp3d>
        </p:spPr>
      </p:pic>
    </p:spTree>
    <p:extLst>
      <p:ext uri="{BB962C8B-B14F-4D97-AF65-F5344CB8AC3E}">
        <p14:creationId xmlns:p14="http://schemas.microsoft.com/office/powerpoint/2010/main" val="63108896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2"/>
          <p:cNvSpPr/>
          <p:nvPr/>
        </p:nvSpPr>
        <p:spPr>
          <a:xfrm>
            <a:off x="26515" y="98018"/>
            <a:ext cx="6264696" cy="5262979"/>
          </a:xfrm>
          <a:prstGeom prst="rect">
            <a:avLst/>
          </a:prstGeom>
        </p:spPr>
        <p:txBody>
          <a:bodyPr wrap="square">
            <a:spAutoFit/>
          </a:bodyPr>
          <a:lstStyle/>
          <a:p>
            <a:pPr lvl="0"/>
            <a:r>
              <a:rPr lang="ru-RU" sz="2400" b="1" i="1" dirty="0">
                <a:solidFill>
                  <a:srgbClr val="FFFFFF"/>
                </a:solidFill>
              </a:rPr>
              <a:t>Розробляв основні проблеми космонавтики, космічних польотів і конструювання міжпланетних кораблів, які виклав у праці "Тим, хто буде читати, щоб будувати" (1918-1919 рр.). У праці "Завоювання міжпланетних просторів" (1929 р.) вивів основне рівняння польоту ракети, розглянув енергетично найвигідніші траєкторії космічних польотів, виклав теорію багатоступінчатих ракет... Розглянув проблеми створення проміжних міжпланетних баз, ідею використання гравітаційного поля небесних тіл для розв'язання цих проблем.</a:t>
            </a:r>
            <a:endParaRPr lang="ru-RU" sz="2400" b="1" i="1" dirty="0">
              <a:solidFill>
                <a:srgbClr val="FFFFFF"/>
              </a:solidFill>
            </a:endParaRPr>
          </a:p>
        </p:txBody>
      </p:sp>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047656" y="2759387"/>
            <a:ext cx="3096344" cy="4098613"/>
          </a:xfrm>
          <a:prstGeom prst="rect">
            <a:avLst/>
          </a:prstGeom>
        </p:spPr>
      </p:pic>
    </p:spTree>
    <p:extLst>
      <p:ext uri="{BB962C8B-B14F-4D97-AF65-F5344CB8AC3E}">
        <p14:creationId xmlns:p14="http://schemas.microsoft.com/office/powerpoint/2010/main" val="216865571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95536" y="443461"/>
            <a:ext cx="8208912" cy="2246769"/>
          </a:xfrm>
          <a:prstGeom prst="rect">
            <a:avLst/>
          </a:prstGeom>
        </p:spPr>
        <p:txBody>
          <a:bodyPr wrap="square">
            <a:spAutoFit/>
          </a:bodyPr>
          <a:lstStyle/>
          <a:p>
            <a:r>
              <a:rPr lang="ru-RU" sz="2800" b="1" i="1" dirty="0"/>
              <a:t>Видатну знахідку Ю. В. Кондратюка - засіб досягнення поверхні космічних тіл, насамперед Місяця і Марса, - було застосовано у проекті "Аполлон", у конструкції американського місячного модуля.</a:t>
            </a:r>
          </a:p>
        </p:txBody>
      </p:sp>
      <p:pic>
        <p:nvPicPr>
          <p:cNvPr id="4" name="Рисунок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154172" y="2780928"/>
            <a:ext cx="4850451" cy="3789040"/>
          </a:xfrm>
          <a:prstGeom prst="rect">
            <a:avLst/>
          </a:prstGeom>
        </p:spPr>
      </p:pic>
    </p:spTree>
    <p:extLst>
      <p:ext uri="{BB962C8B-B14F-4D97-AF65-F5344CB8AC3E}">
        <p14:creationId xmlns:p14="http://schemas.microsoft.com/office/powerpoint/2010/main" val="244569573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00430" y="66684"/>
            <a:ext cx="9036496" cy="4154984"/>
          </a:xfrm>
          <a:prstGeom prst="rect">
            <a:avLst/>
          </a:prstGeom>
        </p:spPr>
        <p:txBody>
          <a:bodyPr wrap="square">
            <a:spAutoFit/>
          </a:bodyPr>
          <a:lstStyle/>
          <a:p>
            <a:r>
              <a:rPr lang="ru-RU" sz="2400" b="1" i="1" dirty="0"/>
              <a:t>Тож недарма О. Т. Гончар назвав Ю. Кондратюка "генієм в обмотках".</a:t>
            </a:r>
          </a:p>
          <a:p>
            <a:r>
              <a:rPr lang="ru-RU" sz="2400" b="1" i="1" dirty="0"/>
              <a:t> За своє життя ця геніальна людина не встигла здобути ні визнання, ні нагород у себе на Батьківщині. Проте, як першому, хто запропонував створити станцію-супутник Місяця і чиєю ідеєю скористались американські вчені при польоті перших астронавтів на Місяць, Юрію Кондратюку на космодромі мису Канаверал вдячні американці спорудили пам'ятник. Можливо, колись прийде час і це буде зроблено і в нас, в Україні. А поки що ім'ям Кондратюка названо трасу, по якій перша людина висадилася на Місяць, і кратер на зворотному боці Місяця.</a:t>
            </a:r>
          </a:p>
        </p:txBody>
      </p:sp>
      <p:pic>
        <p:nvPicPr>
          <p:cNvPr id="3" name="Рисунок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339752" y="4094748"/>
            <a:ext cx="4276359" cy="2763252"/>
          </a:xfrm>
          <a:prstGeom prst="ellipse">
            <a:avLst/>
          </a:prstGeom>
          <a:ln>
            <a:noFill/>
          </a:ln>
          <a:effectLst>
            <a:softEdge rad="112500"/>
          </a:effectLst>
        </p:spPr>
      </p:pic>
    </p:spTree>
    <p:extLst>
      <p:ext uri="{BB962C8B-B14F-4D97-AF65-F5344CB8AC3E}">
        <p14:creationId xmlns:p14="http://schemas.microsoft.com/office/powerpoint/2010/main" val="306482091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51520" y="188640"/>
            <a:ext cx="8435280" cy="6048672"/>
          </a:xfrm>
        </p:spPr>
        <p:txBody>
          <a:bodyPr>
            <a:normAutofit/>
          </a:bodyPr>
          <a:lstStyle/>
          <a:p>
            <a:r>
              <a:rPr lang="uk-UA" sz="9600" b="1" i="1" dirty="0" smtClean="0"/>
              <a:t>Дякую за увагу</a:t>
            </a:r>
            <a:endParaRPr lang="ru-RU" sz="9600" b="1" i="1" dirty="0"/>
          </a:p>
        </p:txBody>
      </p:sp>
    </p:spTree>
    <p:extLst>
      <p:ext uri="{BB962C8B-B14F-4D97-AF65-F5344CB8AC3E}">
        <p14:creationId xmlns:p14="http://schemas.microsoft.com/office/powerpoint/2010/main" val="3107533663"/>
      </p:ext>
    </p:extLst>
  </p:cSld>
  <p:clrMapOvr>
    <a:masterClrMapping/>
  </p:clrMapOvr>
  <p:timing>
    <p:tnLst>
      <p:par>
        <p:cTn id="1" dur="indefinite" restart="never" nodeType="tmRoot"/>
      </p:par>
    </p:tnLst>
  </p:timing>
</p:sld>
</file>

<file path=ppt/theme/theme1.xml><?xml version="1.0" encoding="utf-8"?>
<a:theme xmlns:a="http://schemas.openxmlformats.org/drawingml/2006/main" name="Тема Office">
  <a:themeElements>
    <a:clrScheme name="Другая 1">
      <a:dk1>
        <a:srgbClr val="EEA7A9"/>
      </a:dk1>
      <a:lt1>
        <a:srgbClr val="FFFFFF"/>
      </a:lt1>
      <a:dk2>
        <a:srgbClr val="D1282E"/>
      </a:dk2>
      <a:lt2>
        <a:srgbClr val="C8C8B1"/>
      </a:lt2>
      <a:accent1>
        <a:srgbClr val="7A7A7A"/>
      </a:accent1>
      <a:accent2>
        <a:srgbClr val="F5C201"/>
      </a:accent2>
      <a:accent3>
        <a:srgbClr val="526DB0"/>
      </a:accent3>
      <a:accent4>
        <a:srgbClr val="989AAC"/>
      </a:accent4>
      <a:accent5>
        <a:srgbClr val="DC5924"/>
      </a:accent5>
      <a:accent6>
        <a:srgbClr val="B4B392"/>
      </a:accent6>
      <a:hlink>
        <a:srgbClr val="CC9900"/>
      </a:hlink>
      <a:folHlink>
        <a:srgbClr val="969696"/>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49</TotalTime>
  <Words>354</Words>
  <Application>Microsoft Office PowerPoint</Application>
  <PresentationFormat>Экран (4:3)</PresentationFormat>
  <Paragraphs>12</Paragraphs>
  <Slides>7</Slides>
  <Notes>1</Notes>
  <HiddenSlides>0</HiddenSlides>
  <MMClips>0</MMClips>
  <ScaleCrop>false</ScaleCrop>
  <HeadingPairs>
    <vt:vector size="4" baseType="variant">
      <vt:variant>
        <vt:lpstr>Тема</vt:lpstr>
      </vt:variant>
      <vt:variant>
        <vt:i4>1</vt:i4>
      </vt:variant>
      <vt:variant>
        <vt:lpstr>Заголовки слайдов</vt:lpstr>
      </vt:variant>
      <vt:variant>
        <vt:i4>7</vt:i4>
      </vt:variant>
    </vt:vector>
  </HeadingPairs>
  <TitlesOfParts>
    <vt:vector size="8" baseType="lpstr">
      <vt:lpstr>Тема Office</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Дякую за увагу</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Оленка</dc:creator>
  <cp:lastModifiedBy>Пользователь Windows</cp:lastModifiedBy>
  <cp:revision>5</cp:revision>
  <dcterms:created xsi:type="dcterms:W3CDTF">2015-09-02T18:12:24Z</dcterms:created>
  <dcterms:modified xsi:type="dcterms:W3CDTF">2015-09-02T19:03:13Z</dcterms:modified>
</cp:coreProperties>
</file>