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1" autoAdjust="0"/>
    <p:restoredTop sz="94660"/>
  </p:normalViewPr>
  <p:slideViewPr>
    <p:cSldViewPr>
      <p:cViewPr varScale="1">
        <p:scale>
          <a:sx n="51" d="100"/>
          <a:sy n="51" d="100"/>
        </p:scale>
        <p:origin x="12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F6558-46FD-4C9C-B048-8D1B902DF8C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8951-5DBE-468C-8B95-2F2D564E2F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7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8951-5DBE-468C-8B95-2F2D564E2F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CD3DCF-B10E-49B1-99D7-398944C16283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F8FDA35-7DDA-4D5B-A409-9AC125BA9741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0%BD%D1%81%D1%82%D1%80%D1%83%D0%BA%D1%82%D0%BE%D1%80_(%D0%BF%D1%80%D0%BE%D1%84%D0%B5%D1%81%D1%96%D1%8F)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uk.wikipedia.org/wiki/%D0%9A%D0%BE%D1%81%D0%BC%D0%BE%D1%8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4%D0%BD%D1%96%D0%BF%D1%80%D0%BE%D0%BF%D0%B5%D1%82%D1%80%D0%BE%D0%B2%D1%81%D1%8C%D0%BA" TargetMode="External"/><Relationship Id="rId5" Type="http://schemas.openxmlformats.org/officeDocument/2006/relationships/hyperlink" Target="https://uk.wikipedia.org/wiki/%D0%94%D0%B5%D1%80%D0%B6%D0%B0%D0%B2%D0%BD%D0%B5_%D0%BA%D0%BE%D0%BD%D1%81%D1%82%D1%80%D1%83%D0%BA%D1%82%D0%BE%D1%80%D1%81%D1%8C%D0%BA%D0%B5_%D0%B1%D1%8E%D1%80%D0%BE_%C2%AB%D0%9F%D1%96%D0%B2%D0%B4%D0%B5%D0%BD%D0%BD%D0%B5%C2%BB_%D1%96%D0%BC._%D0%9C._%D0%9A._%D0%AF%D0%BD%D0%B3%D0%B5%D0%BB%D1%8F" TargetMode="External"/><Relationship Id="rId4" Type="http://schemas.openxmlformats.org/officeDocument/2006/relationships/hyperlink" Target="https://uk.wikipedia.org/wiki/%D0%9F%D1%96%D0%B2%D0%B4%D0%B5%D0%BD%D0%BD%D0%B8%D0%B9_%D0%BC%D0%B0%D1%88%D0%B8%D0%BD%D0%BE%D0%B1%D1%83%D0%B4%D1%96%D0%B2%D0%BD%D0%B8%D0%B9_%D0%B7%D0%B0%D0%B2%D0%BE%D0%B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6%D0%B8%D0%BA%D0%BB%D0%BE%D0%BD-3" TargetMode="External"/><Relationship Id="rId13" Type="http://schemas.openxmlformats.org/officeDocument/2006/relationships/hyperlink" Target="https://uk.wikipedia.org/wiki/%D0%A7%D0%B5%D0%BB%D0%BE%D0%BC%D0%B5%D0%B9_%D0%92%D0%BE%D0%BB%D0%BE%D0%B4%D0%B8%D0%BC%D0%B8%D1%80_%D0%9C%D0%B8%D0%BA%D0%BE%D0%BB%D0%B0%D0%B9%D0%BE%D0%B2%D0%B8%D1%87" TargetMode="External"/><Relationship Id="rId3" Type="http://schemas.openxmlformats.org/officeDocument/2006/relationships/hyperlink" Target="https://uk.wikipedia.org/wiki/%D0%9E%D0%BA%D0%B5%D0%B0%D0%BD-%D0%9E" TargetMode="External"/><Relationship Id="rId7" Type="http://schemas.openxmlformats.org/officeDocument/2006/relationships/hyperlink" Target="https://uk.wikipedia.org/wiki/%D0%94%D0%BD%D1%96%D0%BF%D1%80%D0%BE_(%D1%80%D0%B0%D0%BA%D0%B5%D1%82%D0%B0-%D0%BD%D0%BE%D1%81%D1%96%D0%B9)" TargetMode="External"/><Relationship Id="rId12" Type="http://schemas.openxmlformats.org/officeDocument/2006/relationships/hyperlink" Target="https://uk.wikipedia.org/wiki/%D0%9A%D0%BE%D1%80%D0%BE%D0%BB%D1%8C%D0%BE%D0%B2_%D0%A1%D0%B5%D1%80%D0%B3%D1%96%D0%B9_%D0%9F%D0%B0%D0%B2%D0%BB%D0%BE%D0%B2%D0%B8%D1%87" TargetMode="External"/><Relationship Id="rId2" Type="http://schemas.openxmlformats.org/officeDocument/2006/relationships/hyperlink" Target="https://uk.wikipedia.org/wiki/%D0%A1%D1%96%D1%87-1" TargetMode="External"/><Relationship Id="rId16" Type="http://schemas.openxmlformats.org/officeDocument/2006/relationships/hyperlink" Target="https://uk.wikipedia.org/wiki/%D0%A3%D1%82%D0%BA%D1%96%D0%BD_%D0%92%D0%BE%D0%BB%D0%BE%D0%B4%D0%B8%D0%BC%D0%B8%D1%80_%D0%A4%D0%B5%D0%B4%D0%BE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7%D0%B5%D0%BD%D1%96%D1%82-3SL" TargetMode="External"/><Relationship Id="rId11" Type="http://schemas.openxmlformats.org/officeDocument/2006/relationships/hyperlink" Target="https://uk.wikipedia.org/wiki/VEGA_(%D1%80%D0%B0%D0%BA%D0%B5%D1%82%D0%B0-%D0%BD%D0%BE%D1%81%D1%96%D0%B9)" TargetMode="External"/><Relationship Id="rId5" Type="http://schemas.openxmlformats.org/officeDocument/2006/relationships/hyperlink" Target="https://uk.wikipedia.org/wiki/%D0%9C%D1%96%D0%BA%D1%80%D0%BE%D0%BD" TargetMode="External"/><Relationship Id="rId15" Type="http://schemas.openxmlformats.org/officeDocument/2006/relationships/hyperlink" Target="https://uk.wikipedia.org/wiki/%D0%9A%D0%BE%D0%BD%D0%B4%D1%80%D0%B0%D1%82%D1%8E%D0%BA_%D0%AE%D1%80%D1%96%D0%B9_%D0%92%D0%B0%D1%81%D0%B8%D0%BB%D1%8C%D0%BE%D0%B2%D0%B8%D1%87" TargetMode="External"/><Relationship Id="rId10" Type="http://schemas.openxmlformats.org/officeDocument/2006/relationships/hyperlink" Target="https://uk.wikipedia.org/wiki/%D0%90%D0%BD%D1%82%D0%B0%D1%80%D0%B5%D1%81_(%D1%80%D0%B0%D0%BA%D0%B5%D1%82%D0%B0-%D0%BD%D0%BE%D1%81%D1%96%D0%B9)" TargetMode="External"/><Relationship Id="rId4" Type="http://schemas.openxmlformats.org/officeDocument/2006/relationships/hyperlink" Target="https://uk.wikipedia.org/wiki/%D0%90%D0%B2%D1%82%D0%BE%D0%BC%D0%B0%D1%82%D0%B8%D1%87%D0%BD%D0%B0_%D1%83%D0%BD%D1%96%D0%B2%D0%B5%D1%80%D1%81%D0%B0%D0%BB%D1%8C%D0%BD%D0%B0_%D0%BE%D1%80%D0%B1%D1%96%D1%82%D0%B0%D0%BB%D1%8C%D0%BD%D0%B0_%D1%81%D1%82%D0%B0%D0%BD%D1%86%D1%96%D1%8F" TargetMode="External"/><Relationship Id="rId9" Type="http://schemas.openxmlformats.org/officeDocument/2006/relationships/hyperlink" Target="https://uk.wikipedia.org/wiki/%D0%9C%D0%BE%D1%80%D1%81%D1%8C%D0%BA%D0%B8%D0%B9_%D1%81%D1%82%D0%B0%D1%80%D1%82" TargetMode="External"/><Relationship Id="rId14" Type="http://schemas.openxmlformats.org/officeDocument/2006/relationships/hyperlink" Target="https://uk.wikipedia.org/wiki/%D0%AF%D0%BD%D0%B3%D0%B5%D0%BB%D1%8C_%D0%9C%D0%B8%D1%85%D0%B0%D0%B9%D0%BB%D0%BE_%D0%9A%D1%83%D0%B7%D1%8C%D0%BC%D0%B8%D1%8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B%D1%83%D0%BD%D0%B0-1" TargetMode="External"/><Relationship Id="rId13" Type="http://schemas.openxmlformats.org/officeDocument/2006/relationships/hyperlink" Target="https://uk.wikipedia.org/wiki/%D0%9F%D1%80%D0%BE%D0%B3%D1%80%D0%B0%D0%BC%D0%B0_%C2%AB%D0%A1%D0%B0%D0%BB%D1%8E%D1%82%C2%BB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uk.wikipedia.org/wiki/%D0%AF%D0%BD%D0%B3%D0%B5%D0%BB%D1%8C_%D0%9C%D0%B8%D1%85%D0%B0%D0%B9%D0%BB%D0%BE_%D0%9A%D1%83%D0%B7%D1%8C%D0%BC%D0%B8%D1%87" TargetMode="External"/><Relationship Id="rId7" Type="http://schemas.openxmlformats.org/officeDocument/2006/relationships/hyperlink" Target="https://uk.wikipedia.org/w/index.php?title=%D0%97%D0%BE%D0%BD%D0%B4_(%D0%9A%D0%90)&amp;action=edit&amp;redlink=1" TargetMode="External"/><Relationship Id="rId12" Type="http://schemas.openxmlformats.org/officeDocument/2006/relationships/hyperlink" Target="https://uk.wikipedia.org/wiki/%D0%9C%D0%B8%D1%80" TargetMode="External"/><Relationship Id="rId17" Type="http://schemas.openxmlformats.org/officeDocument/2006/relationships/hyperlink" Target="https://uk.wikipedia.org/wiki/%D0%A1%D0%B0%D0%BB%D1%8E%D1%82-5" TargetMode="External"/><Relationship Id="rId2" Type="http://schemas.openxmlformats.org/officeDocument/2006/relationships/hyperlink" Target="https://uk.wikipedia.org/wiki/%D0%A0%D0%B0%D0%BA%D0%B5%D1%82%D0%BE%D0%B1%D1%83%D0%B4%D1%83%D0%B2%D0%B0%D0%BD%D0%BD%D1%8F" TargetMode="External"/><Relationship Id="rId16" Type="http://schemas.openxmlformats.org/officeDocument/2006/relationships/hyperlink" Target="https://uk.wikipedia.org/wiki/%D0%A1%D0%B0%D0%BB%D1%8E%D1%82-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F%D1%80%D0%BE%D1%82%D0%BE%D0%BD_(%D1%80%D0%B0%D0%BA%D0%B5%D1%82%D0%B0-%D0%BD%D0%BE%D1%81%D1%96%D0%B9)" TargetMode="External"/><Relationship Id="rId11" Type="http://schemas.openxmlformats.org/officeDocument/2006/relationships/hyperlink" Target="https://uk.wikipedia.org/wiki/%D0%92%D0%B5%D0%B3%D0%B0_(%D0%9A%D0%90)" TargetMode="External"/><Relationship Id="rId5" Type="http://schemas.openxmlformats.org/officeDocument/2006/relationships/hyperlink" Target="https://uk.wikipedia.org/w/index.php?title=10%D0%A5&amp;action=edit&amp;redlink=1" TargetMode="External"/><Relationship Id="rId15" Type="http://schemas.openxmlformats.org/officeDocument/2006/relationships/hyperlink" Target="https://uk.wikipedia.org/w/index.php?title=%D0%9A%D0%BE%D1%81%D0%BC%D0%BE%D1%81_(%D0%9A%D0%90)&amp;action=edit&amp;redlink=1" TargetMode="External"/><Relationship Id="rId10" Type="http://schemas.openxmlformats.org/officeDocument/2006/relationships/hyperlink" Target="https://uk.wikipedia.org/w/index.php?title=%D0%9C%D0%B0%D1%80%D1%81_(%D0%9A%D0%90)&amp;action=edit&amp;redlink=1" TargetMode="External"/><Relationship Id="rId4" Type="http://schemas.openxmlformats.org/officeDocument/2006/relationships/hyperlink" Target="https://uk.wikipedia.org/wiki/1971" TargetMode="External"/><Relationship Id="rId9" Type="http://schemas.openxmlformats.org/officeDocument/2006/relationships/hyperlink" Target="https://uk.wikipedia.org/wiki/%D0%92%D0%B5%D0%BD%D0%B5%D1%80%D0%B0-4" TargetMode="External"/><Relationship Id="rId14" Type="http://schemas.openxmlformats.org/officeDocument/2006/relationships/hyperlink" Target="https://uk.wikipedia.org/wiki/%D0%9F%D0%BE%D0%BB%D1%96%D1%82_(%D1%81%D1%83%D0%BF%D1%83%D1%82%D0%BD%D0%B8%D0%BA)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STS-87" TargetMode="External"/><Relationship Id="rId13" Type="http://schemas.openxmlformats.org/officeDocument/2006/relationships/hyperlink" Target="https://uk.wikipedia.org/wiki/%D0%93%D0%B5%D0%BD" TargetMode="External"/><Relationship Id="rId3" Type="http://schemas.openxmlformats.org/officeDocument/2006/relationships/hyperlink" Target="https://uk.wikipedia.org/wiki/19_%D0%BB%D0%B8%D1%81%D1%82%D0%BE%D0%BF%D0%B0%D0%B4%D0%B0" TargetMode="External"/><Relationship Id="rId7" Type="http://schemas.openxmlformats.org/officeDocument/2006/relationships/hyperlink" Target="https://uk.wikipedia.org/wiki/%D0%90%D0%BD%D0%B3%D0%BB%D1%96%D0%B9%D1%81%D1%8C%D0%BA%D0%B0_%D0%BC%D0%BE%D0%B2%D0%B0" TargetMode="External"/><Relationship Id="rId12" Type="http://schemas.openxmlformats.org/officeDocument/2006/relationships/hyperlink" Target="https://uk.wikipedia.org/wiki/%D0%A4%D0%BE%D1%82%D0%BE%D1%81%D0%B8%D0%BD%D1%82%D0%B5%D0%B7" TargetMode="External"/><Relationship Id="rId17" Type="http://schemas.openxmlformats.org/officeDocument/2006/relationships/hyperlink" Target="https://uk.wikipedia.org/wiki/%D0%9F%D0%B0%D1%82%D0%BE%D0%B3%D0%B5%D0%BD" TargetMode="External"/><Relationship Id="rId2" Type="http://schemas.openxmlformats.org/officeDocument/2006/relationships/image" Target="../media/image7.jpeg"/><Relationship Id="rId16" Type="http://schemas.openxmlformats.org/officeDocument/2006/relationships/hyperlink" Target="https://uk.wikipedia.org/wiki/%D0%9A%D0%BB%D1%96%D1%82%D0%B8%D0%BD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A%D0%BE%D0%BB%D1%83%D0%BC%D0%B1%D1%96%D1%8F_(%D1%88%D0%B0%D1%82%D0%BB)" TargetMode="External"/><Relationship Id="rId11" Type="http://schemas.openxmlformats.org/officeDocument/2006/relationships/hyperlink" Target="https://uk.wikipedia.org/wiki/%D0%9D%D0%B5%D0%B2%D0%B0%D0%B3%D0%BE%D0%BC%D1%96%D1%81%D1%82%D1%8C" TargetMode="External"/><Relationship Id="rId5" Type="http://schemas.openxmlformats.org/officeDocument/2006/relationships/hyperlink" Target="https://uk.wikipedia.org/wiki/1997" TargetMode="External"/><Relationship Id="rId15" Type="http://schemas.openxmlformats.org/officeDocument/2006/relationships/hyperlink" Target="https://uk.wikipedia.org/wiki/%D0%9C%D0%B5%D1%82%D0%B0%D0%B1%D0%BE%D0%BB%D1%96%D0%B7%D0%BC" TargetMode="External"/><Relationship Id="rId10" Type="http://schemas.openxmlformats.org/officeDocument/2006/relationships/hyperlink" Target="https://uk.wikipedia.org/wiki/%D0%9C%D0%BE%D1%85" TargetMode="External"/><Relationship Id="rId4" Type="http://schemas.openxmlformats.org/officeDocument/2006/relationships/hyperlink" Target="https://uk.wikipedia.org/wiki/5_%D0%B3%D1%80%D1%83%D0%B4%D0%BD%D1%8F" TargetMode="External"/><Relationship Id="rId9" Type="http://schemas.openxmlformats.org/officeDocument/2006/relationships/hyperlink" Target="https://uk.wikipedia.org/wiki/%D0%A1%D0%BE%D1%8F" TargetMode="External"/><Relationship Id="rId14" Type="http://schemas.openxmlformats.org/officeDocument/2006/relationships/hyperlink" Target="https://uk.wikipedia.org/wiki/%D0%A4%D1%96%D1%82%D0%BE%D0%B3%D0%BE%D1%80%D0%BC%D0%BE%D0%BD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5157192"/>
            <a:ext cx="6131024" cy="1245840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</a:rPr>
              <a:t>Виконала :учениця 10-б класу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          Крохмальна мар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r>
              <a:rPr lang="ru-RU" sz="2800" dirty="0" err="1" smtClean="0">
                <a:solidFill>
                  <a:schemeClr val="tx1"/>
                </a:solidFill>
              </a:rPr>
              <a:t>яна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7772400" cy="1772816"/>
          </a:xfrm>
        </p:spPr>
        <p:txBody>
          <a:bodyPr/>
          <a:lstStyle/>
          <a:p>
            <a:r>
              <a:rPr lang="ru-RU" sz="3600" b="1" cap="all" dirty="0" smtClean="0">
                <a:solidFill>
                  <a:srgbClr val="FF0000"/>
                </a:solidFill>
              </a:rPr>
              <a:t>ВНЕСОК УКРАЇНСЬКИХ  УЧЕНИХ У РОЗВИТОК КОСМОНАВТИКИ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/>
              <a:t>Україна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постійно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працює</a:t>
            </a:r>
            <a:r>
              <a:rPr lang="ru-RU" sz="3200" b="1" dirty="0" smtClean="0"/>
              <a:t> над </a:t>
            </a:r>
            <a:r>
              <a:rPr lang="ru-RU" sz="3200" b="1" dirty="0" err="1" smtClean="0"/>
              <a:t>розвитком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своїх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проектів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створює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нові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716016" y="1844824"/>
            <a:ext cx="4038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Космонавтика </a:t>
            </a:r>
            <a:r>
              <a:rPr lang="ru-RU" sz="7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—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це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діяльність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сфері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надання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космічних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послуг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та вся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її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діяльність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пов'язана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2" tooltip="Космос"/>
              </a:rPr>
              <a:t>космосом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Українські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3" tooltip="Конструктор (професія)"/>
              </a:rPr>
              <a:t>конструктори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вчені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науковці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зробили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значний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внесок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розвиток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світової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космічної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науки.</a:t>
            </a:r>
          </a:p>
          <a:p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Саме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українські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вчені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розвинули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ідеї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міжпланетних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перельотів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та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пророблялась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теорія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ракетної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техніки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Українські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підприємства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займали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й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продовжують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займати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лідируючі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позиції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світовій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космонавтиці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Провідну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роль в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цьому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грає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 tooltip="Південний машинобудівний завод"/>
              </a:rPr>
              <a:t>Південний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 tooltip="Південний машинобудівний завод"/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 tooltip="Південний машинобудівний завод"/>
              </a:rPr>
              <a:t>машинобудівний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 tooltip="Південний машинобудівний завод"/>
              </a:rPr>
              <a:t> завод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та 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5" tooltip="Державне конструкторське бюро «Південне» ім. М. К. Янгеля"/>
              </a:rPr>
              <a:t>КБ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5" tooltip="Державне конструкторське бюро «Південне» ім. М. К. Янгеля"/>
              </a:rPr>
              <a:t>Південне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в 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6" tooltip="Дніпропетровськ"/>
              </a:rPr>
              <a:t>Дніпропетровську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Тут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виготовлено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понад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400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штучних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супутників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7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Землі</a:t>
            </a: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3" name="Содержимое 12" descr="АКРК_Світязь.jp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323528" y="2420888"/>
            <a:ext cx="4336299" cy="184373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04448" cy="6525344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Україна</a:t>
            </a:r>
            <a:r>
              <a:rPr lang="ru-RU" sz="1800" dirty="0" smtClean="0"/>
              <a:t> — </a:t>
            </a:r>
            <a:r>
              <a:rPr lang="ru-RU" sz="1800" dirty="0" err="1" smtClean="0"/>
              <a:t>визнана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космічна</a:t>
            </a:r>
            <a:r>
              <a:rPr lang="ru-RU" sz="1800" dirty="0" smtClean="0"/>
              <a:t> держава. Вона входить до </a:t>
            </a:r>
            <a:r>
              <a:rPr lang="ru-RU" sz="1800" dirty="0" err="1" smtClean="0"/>
              <a:t>п'яти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</a:t>
            </a:r>
            <a:r>
              <a:rPr lang="ru-RU" sz="1800" dirty="0" smtClean="0"/>
              <a:t> на ринку </a:t>
            </a:r>
            <a:r>
              <a:rPr lang="ru-RU" sz="1800" dirty="0" err="1" smtClean="0"/>
              <a:t>космічних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послуг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технологій</a:t>
            </a:r>
            <a:r>
              <a:rPr lang="ru-RU" sz="1800" dirty="0" smtClean="0"/>
              <a:t>. До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ракетно-космічної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галузі</a:t>
            </a:r>
            <a:r>
              <a:rPr lang="ru-RU" sz="1800" dirty="0" smtClean="0"/>
              <a:t> </a:t>
            </a:r>
            <a:r>
              <a:rPr lang="ru-RU" sz="1800" dirty="0" err="1" smtClean="0"/>
              <a:t>входять</a:t>
            </a:r>
            <a:r>
              <a:rPr lang="ru-RU" sz="1800" dirty="0" smtClean="0"/>
              <a:t> 40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Провідним</a:t>
            </a:r>
            <a:r>
              <a:rPr lang="ru-RU" sz="1800" dirty="0" smtClean="0"/>
              <a:t> центром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всесвітньо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конструкторське</a:t>
            </a:r>
            <a:r>
              <a:rPr lang="ru-RU" sz="1800" dirty="0" smtClean="0"/>
              <a:t> бюро «</a:t>
            </a:r>
            <a:r>
              <a:rPr lang="ru-RU" sz="1800" dirty="0" err="1" smtClean="0"/>
              <a:t>Південне</a:t>
            </a:r>
            <a:r>
              <a:rPr lang="ru-RU" sz="1800" dirty="0" smtClean="0"/>
              <a:t>» та </a:t>
            </a:r>
            <a:r>
              <a:rPr lang="ru-RU" sz="1800" dirty="0" err="1" smtClean="0"/>
              <a:t>виробниче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об'єднання</a:t>
            </a:r>
            <a:r>
              <a:rPr lang="ru-RU" sz="1800" dirty="0" smtClean="0"/>
              <a:t> «</a:t>
            </a:r>
            <a:r>
              <a:rPr lang="ru-RU" sz="1800" dirty="0" err="1" smtClean="0"/>
              <a:t>Південний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машинобудівний</a:t>
            </a:r>
            <a:r>
              <a:rPr lang="ru-RU" sz="1800" dirty="0" smtClean="0"/>
              <a:t> завод» у </a:t>
            </a:r>
            <a:r>
              <a:rPr lang="ru-RU" sz="1800" dirty="0" err="1" smtClean="0"/>
              <a:t>Дніпропетровську</a:t>
            </a:r>
            <a:r>
              <a:rPr lang="ru-RU" sz="1800" dirty="0" smtClean="0"/>
              <a:t>. Там </a:t>
            </a:r>
            <a:r>
              <a:rPr lang="ru-RU" sz="1800" dirty="0" err="1" smtClean="0"/>
              <a:t>створюють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серійно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ракети-носії</a:t>
            </a:r>
            <a:r>
              <a:rPr lang="ru-RU" sz="1800" dirty="0" smtClean="0"/>
              <a:t>, </a:t>
            </a:r>
            <a:r>
              <a:rPr lang="ru-RU" sz="1800" dirty="0" err="1" smtClean="0"/>
              <a:t>космічні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апарати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орієнтації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траєкторних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вимірювань</a:t>
            </a:r>
            <a:r>
              <a:rPr lang="ru-RU" sz="1800" dirty="0" smtClean="0"/>
              <a:t>. Великими </a:t>
            </a:r>
            <a:r>
              <a:rPr lang="ru-RU" sz="1800" dirty="0" err="1" smtClean="0"/>
              <a:t>досягненнями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фахівців</a:t>
            </a:r>
            <a:r>
              <a:rPr lang="ru-RU" sz="1800" dirty="0" smtClean="0"/>
              <a:t> стало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апаратів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2" tooltip="Січ-1"/>
              </a:rPr>
              <a:t>«Січ-1»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3" tooltip="Океан-О"/>
              </a:rPr>
              <a:t>«</a:t>
            </a:r>
            <a:r>
              <a:rPr lang="ru-RU" sz="1800" dirty="0" err="1" smtClean="0">
                <a:hlinkClick r:id="rId3" tooltip="Океан-О"/>
              </a:rPr>
              <a:t>Океан-О</a:t>
            </a:r>
            <a:r>
              <a:rPr lang="ru-RU" sz="1800" dirty="0" smtClean="0">
                <a:hlinkClick r:id="rId3" tooltip="Океан-О"/>
              </a:rPr>
              <a:t>»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4" tooltip="Автоматична універсальна орбітальна станція"/>
              </a:rPr>
              <a:t>«АУОС»</a:t>
            </a:r>
            <a:r>
              <a:rPr lang="ru-RU" sz="1800" dirty="0" smtClean="0"/>
              <a:t> та </a:t>
            </a:r>
            <a:r>
              <a:rPr lang="ru-RU" sz="1800" dirty="0" smtClean="0">
                <a:hlinkClick r:id="rId5" tooltip="Мікрон"/>
              </a:rPr>
              <a:t>«</a:t>
            </a:r>
            <a:r>
              <a:rPr lang="ru-RU" sz="1800" dirty="0" err="1" smtClean="0">
                <a:hlinkClick r:id="rId5" tooltip="Мікрон"/>
              </a:rPr>
              <a:t>Мікрон</a:t>
            </a:r>
            <a:r>
              <a:rPr lang="ru-RU" sz="1800" dirty="0" smtClean="0">
                <a:hlinkClick r:id="rId5" tooltip="Мікрон"/>
              </a:rPr>
              <a:t>»</a:t>
            </a:r>
            <a:r>
              <a:rPr lang="ru-RU" sz="1800" dirty="0" smtClean="0"/>
              <a:t>, </a:t>
            </a:r>
            <a:r>
              <a:rPr lang="ru-RU" sz="1800" dirty="0" err="1" smtClean="0"/>
              <a:t>ракетоносіїв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6" tooltip="Зеніт-3SL"/>
              </a:rPr>
              <a:t>«Зеніт-3</a:t>
            </a:r>
            <a:r>
              <a:rPr lang="en-US" sz="1800" dirty="0" smtClean="0">
                <a:hlinkClick r:id="rId6" tooltip="Зеніт-3SL"/>
              </a:rPr>
              <a:t>SL»</a:t>
            </a:r>
            <a:r>
              <a:rPr lang="en-US" sz="1800" dirty="0" smtClean="0"/>
              <a:t>, </a:t>
            </a:r>
            <a:r>
              <a:rPr lang="en-US" sz="1800" dirty="0" smtClean="0">
                <a:hlinkClick r:id="rId7" tooltip="Дніпро (ракета-носій)"/>
              </a:rPr>
              <a:t>«</a:t>
            </a:r>
            <a:r>
              <a:rPr lang="ru-RU" sz="1800" dirty="0" err="1" smtClean="0">
                <a:hlinkClick r:id="rId7" tooltip="Дніпро (ракета-носій)"/>
              </a:rPr>
              <a:t>Дніпро</a:t>
            </a:r>
            <a:r>
              <a:rPr lang="ru-RU" sz="1800" dirty="0" smtClean="0">
                <a:hlinkClick r:id="rId7" tooltip="Дніпро (ракета-носій)"/>
              </a:rPr>
              <a:t>»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8" tooltip="Циклон-3"/>
              </a:rPr>
              <a:t>«Циклон-3»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в </a:t>
            </a:r>
            <a:r>
              <a:rPr lang="ru-RU" sz="1800" dirty="0" err="1" smtClean="0"/>
              <a:t>ракетно-космічній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галузі</a:t>
            </a:r>
            <a:r>
              <a:rPr lang="ru-RU" sz="1800" dirty="0" smtClean="0"/>
              <a:t> дозволили </a:t>
            </a:r>
            <a:r>
              <a:rPr lang="ru-RU" sz="1800" dirty="0" err="1" smtClean="0"/>
              <a:t>їй</a:t>
            </a:r>
            <a:r>
              <a:rPr lang="ru-RU" sz="1800" dirty="0" smtClean="0"/>
              <a:t> разом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США, </a:t>
            </a:r>
            <a:r>
              <a:rPr lang="ru-RU" sz="1800" dirty="0" err="1" smtClean="0"/>
              <a:t>Росією</a:t>
            </a:r>
            <a:r>
              <a:rPr lang="ru-RU" sz="1800" dirty="0" smtClean="0"/>
              <a:t> та </a:t>
            </a:r>
            <a:r>
              <a:rPr lang="ru-RU" sz="1800" dirty="0" err="1" smtClean="0"/>
              <a:t>Норвегією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взяти</a:t>
            </a:r>
            <a:r>
              <a:rPr lang="ru-RU" sz="1800" dirty="0" smtClean="0"/>
              <a:t> участь у </a:t>
            </a:r>
            <a:r>
              <a:rPr lang="ru-RU" sz="1800" dirty="0" err="1" smtClean="0"/>
              <a:t>спільному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проекті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9" tooltip="Морський старт"/>
              </a:rPr>
              <a:t>«</a:t>
            </a:r>
            <a:r>
              <a:rPr lang="ru-RU" sz="1800" dirty="0" err="1" smtClean="0">
                <a:hlinkClick r:id="rId9" tooltip="Морський старт"/>
              </a:rPr>
              <a:t>Морський</a:t>
            </a:r>
            <a:r>
              <a:rPr lang="ru-RU" sz="1800" dirty="0" smtClean="0">
                <a:hlinkClick r:id="rId9" tooltip="Морський старт"/>
              </a:rPr>
              <a:t> старт»</a:t>
            </a:r>
            <a:r>
              <a:rPr lang="ru-RU" sz="1800" dirty="0" smtClean="0"/>
              <a:t> для запуску в Тихому </a:t>
            </a:r>
            <a:r>
              <a:rPr lang="ru-RU" sz="1800" dirty="0" err="1" smtClean="0"/>
              <a:t>океані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супутників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призначення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того, наша </a:t>
            </a:r>
            <a:r>
              <a:rPr lang="ru-RU" sz="1800" dirty="0" err="1" smtClean="0"/>
              <a:t>країна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бере</a:t>
            </a:r>
            <a:r>
              <a:rPr lang="ru-RU" sz="1800" dirty="0" smtClean="0"/>
              <a:t> участь у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проектах </a:t>
            </a:r>
            <a:r>
              <a:rPr lang="ru-RU" sz="1800" dirty="0" err="1" smtClean="0"/>
              <a:t>створенні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носіїв</a:t>
            </a:r>
            <a:r>
              <a:rPr lang="ru-RU" sz="1800" dirty="0" smtClean="0"/>
              <a:t> </a:t>
            </a:r>
            <a:r>
              <a:rPr lang="en-US" sz="1800" dirty="0" err="1" smtClean="0">
                <a:hlinkClick r:id="rId10" tooltip="Антарес (ракета-носій)"/>
              </a:rPr>
              <a:t>Antares</a:t>
            </a:r>
            <a:r>
              <a:rPr lang="en-US" sz="1800" dirty="0" smtClean="0"/>
              <a:t> </a:t>
            </a:r>
            <a:r>
              <a:rPr lang="ru-RU" sz="1800" dirty="0" smtClean="0"/>
              <a:t>та </a:t>
            </a:r>
            <a:r>
              <a:rPr lang="en-US" sz="1800" dirty="0" smtClean="0">
                <a:hlinkClick r:id="rId11" tooltip="VEGA (ракета-носій)"/>
              </a:rPr>
              <a:t>VEGA</a:t>
            </a:r>
            <a:r>
              <a:rPr lang="en-US" sz="1800" dirty="0" smtClean="0"/>
              <a:t>.</a:t>
            </a:r>
          </a:p>
          <a:p>
            <a:r>
              <a:rPr lang="ru-RU" sz="1800" dirty="0" err="1" smtClean="0"/>
              <a:t>Україна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справжня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космічна</a:t>
            </a:r>
            <a:r>
              <a:rPr lang="ru-RU" sz="1800" dirty="0" smtClean="0"/>
              <a:t> держава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чималу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творців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теоретиків</a:t>
            </a:r>
            <a:r>
              <a:rPr lang="ru-RU" sz="1800" dirty="0" smtClean="0"/>
              <a:t> космонавтики.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вчені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зробили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космічної</a:t>
            </a:r>
            <a:r>
              <a:rPr lang="ru-RU" sz="1800" dirty="0" smtClean="0"/>
              <a:t> науки.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, на </a:t>
            </a:r>
            <a:r>
              <a:rPr lang="ru-RU" sz="1800" dirty="0" err="1" smtClean="0"/>
              <a:t>Південному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машинобудівному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заводі</a:t>
            </a:r>
            <a:r>
              <a:rPr lang="ru-RU" sz="1800" dirty="0" smtClean="0"/>
              <a:t> в </a:t>
            </a:r>
            <a:r>
              <a:rPr lang="ru-RU" sz="1800" dirty="0" err="1" smtClean="0"/>
              <a:t>Дніпропетровську</a:t>
            </a:r>
            <a:r>
              <a:rPr lang="ru-RU" sz="1800" dirty="0" smtClean="0"/>
              <a:t> </a:t>
            </a:r>
            <a:r>
              <a:rPr lang="ru-RU" sz="1800" dirty="0" err="1" smtClean="0"/>
              <a:t>сконструйовано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виготовлено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400 </a:t>
            </a:r>
            <a:r>
              <a:rPr lang="ru-RU" sz="1800" dirty="0" err="1" smtClean="0"/>
              <a:t>штучних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супутників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. Великий </a:t>
            </a:r>
            <a:r>
              <a:rPr lang="ru-RU" sz="1800" dirty="0" err="1" smtClean="0"/>
              <a:t>внесок</a:t>
            </a:r>
            <a:r>
              <a:rPr lang="ru-RU" sz="1800" dirty="0" smtClean="0"/>
              <a:t> в </a:t>
            </a:r>
            <a:r>
              <a:rPr lang="ru-RU" sz="1800" dirty="0" err="1" smtClean="0"/>
              <a:t>освоєння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космічного</a:t>
            </a:r>
            <a:r>
              <a:rPr lang="ru-RU" sz="1800" dirty="0" smtClean="0"/>
              <a:t> простору </a:t>
            </a:r>
            <a:r>
              <a:rPr lang="ru-RU" sz="1800" dirty="0" err="1" smtClean="0"/>
              <a:t>зробили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видатні</a:t>
            </a:r>
            <a:r>
              <a:rPr lang="ru-RU" sz="1800" dirty="0" smtClean="0"/>
              <a:t>  </a:t>
            </a:r>
            <a:r>
              <a:rPr lang="ru-RU" sz="1800" dirty="0" err="1" smtClean="0"/>
              <a:t>вчені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, як </a:t>
            </a:r>
            <a:r>
              <a:rPr lang="ru-RU" sz="1800" dirty="0" smtClean="0">
                <a:hlinkClick r:id="rId12" tooltip="Корольов Сергій Павлович"/>
              </a:rPr>
              <a:t>С. </a:t>
            </a:r>
            <a:r>
              <a:rPr lang="ru-RU" sz="1800" dirty="0" err="1" smtClean="0">
                <a:hlinkClick r:id="rId12" tooltip="Корольов Сергій Павлович"/>
              </a:rPr>
              <a:t>Корольов</a:t>
            </a:r>
            <a:r>
              <a:rPr lang="ru-RU" sz="1800" dirty="0" smtClean="0"/>
              <a:t>, </a:t>
            </a:r>
            <a:r>
              <a:rPr lang="ru-RU" sz="1800" dirty="0" err="1" smtClean="0">
                <a:hlinkClick r:id="rId13" tooltip="Челомей Володимир Миколайович"/>
              </a:rPr>
              <a:t>В.Челомей</a:t>
            </a:r>
            <a:r>
              <a:rPr lang="ru-RU" sz="1800" dirty="0" smtClean="0"/>
              <a:t>, </a:t>
            </a:r>
            <a:r>
              <a:rPr lang="ru-RU" sz="1800" u="sng" dirty="0" smtClean="0">
                <a:hlinkClick r:id="rId14" tooltip="Янгель Михайло Кузьмич"/>
              </a:rPr>
              <a:t>М. </a:t>
            </a:r>
            <a:r>
              <a:rPr lang="ru-RU" sz="1800" u="sng" dirty="0" err="1" smtClean="0">
                <a:hlinkClick r:id="rId14" tooltip="Янгель Михайло Кузьмич"/>
              </a:rPr>
              <a:t>Янгель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15" tooltip="Кондратюк Юрій Васильович"/>
              </a:rPr>
              <a:t>Ю. Кондратюк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16" tooltip="Уткін Володимир Федорович"/>
              </a:rPr>
              <a:t>В. </a:t>
            </a:r>
            <a:r>
              <a:rPr lang="ru-RU" sz="1800" dirty="0" err="1" smtClean="0">
                <a:hlinkClick r:id="rId16" tooltip="Уткін Володимир Федорович"/>
              </a:rPr>
              <a:t>Уткін</a:t>
            </a:r>
            <a:r>
              <a:rPr lang="ru-RU" sz="1800" dirty="0" smtClean="0"/>
              <a:t>.</a:t>
            </a:r>
            <a:r>
              <a:rPr lang="uk-UA" sz="1800" dirty="0" smtClean="0"/>
              <a:t>        </a:t>
            </a:r>
            <a:endParaRPr lang="ru-RU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2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err="1" smtClean="0"/>
              <a:t>Дніпропетровськ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столиця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ракетобудування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 </a:t>
            </a:r>
            <a:r>
              <a:rPr lang="ru-RU" sz="3300" i="1" dirty="0" smtClean="0"/>
              <a:t>З 1960 по 1987 роки </a:t>
            </a:r>
            <a:r>
              <a:rPr lang="ru-RU" sz="3300" i="1" dirty="0" err="1" smtClean="0"/>
              <a:t>Дніпропетровськ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вважався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закритим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містом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оскільки</a:t>
            </a:r>
            <a:r>
              <a:rPr lang="ru-RU" sz="3300" i="1" dirty="0" smtClean="0"/>
              <a:t> на </a:t>
            </a:r>
            <a:r>
              <a:rPr lang="ru-RU" sz="3300" i="1" dirty="0" err="1" smtClean="0"/>
              <a:t>його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території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розташовувався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Південний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машинобудівний</a:t>
            </a:r>
            <a:r>
              <a:rPr lang="ru-RU" sz="3300" i="1" dirty="0" smtClean="0"/>
              <a:t> завод. Завод </a:t>
            </a:r>
            <a:r>
              <a:rPr lang="ru-RU" sz="3300" i="1" dirty="0" err="1" smtClean="0"/>
              <a:t>і</a:t>
            </a:r>
            <a:r>
              <a:rPr lang="ru-RU" sz="3300" i="1" dirty="0" smtClean="0"/>
              <a:t> до </a:t>
            </a:r>
            <a:r>
              <a:rPr lang="ru-RU" sz="3300" i="1" dirty="0" err="1" smtClean="0"/>
              <a:t>цього</a:t>
            </a:r>
            <a:r>
              <a:rPr lang="ru-RU" sz="3300" i="1" dirty="0" smtClean="0"/>
              <a:t> дня </a:t>
            </a:r>
            <a:r>
              <a:rPr lang="ru-RU" sz="3300" i="1" dirty="0" err="1" smtClean="0"/>
              <a:t>залишається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режимним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підприємством</a:t>
            </a:r>
            <a:r>
              <a:rPr lang="ru-RU" sz="3300" i="1" dirty="0" smtClean="0"/>
              <a:t>. </a:t>
            </a:r>
          </a:p>
          <a:p>
            <a:r>
              <a:rPr lang="ru-RU" sz="3300" i="1" dirty="0" smtClean="0"/>
              <a:t>У 1951-ому </a:t>
            </a:r>
            <a:r>
              <a:rPr lang="ru-RU" sz="3300" i="1" dirty="0" err="1" smtClean="0"/>
              <a:t>році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заводчани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отримали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урядовий</a:t>
            </a:r>
            <a:r>
              <a:rPr lang="ru-RU" sz="3300" i="1" dirty="0" smtClean="0"/>
              <a:t> наказ, </a:t>
            </a:r>
            <a:r>
              <a:rPr lang="ru-RU" sz="3300" i="1" dirty="0" err="1" smtClean="0"/>
              <a:t>який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рекомендував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приступити</a:t>
            </a:r>
            <a:r>
              <a:rPr lang="ru-RU" sz="3300" i="1" dirty="0" smtClean="0"/>
              <a:t> до </a:t>
            </a:r>
            <a:r>
              <a:rPr lang="ru-RU" sz="3300" i="1" dirty="0" err="1" smtClean="0"/>
              <a:t>виготовлення</a:t>
            </a:r>
            <a:r>
              <a:rPr lang="ru-RU" sz="3300" i="1" dirty="0" smtClean="0"/>
              <a:t> ракет. </a:t>
            </a:r>
            <a:r>
              <a:rPr lang="ru-RU" sz="3300" i="1" dirty="0" err="1" smtClean="0"/>
              <a:t>Під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керівництвом</a:t>
            </a:r>
            <a:r>
              <a:rPr lang="ru-RU" sz="3300" i="1" dirty="0" smtClean="0"/>
              <a:t> головного конструктора </a:t>
            </a:r>
            <a:r>
              <a:rPr lang="ru-RU" sz="3300" i="1" dirty="0" err="1" smtClean="0"/>
              <a:t>С.Корольова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була</a:t>
            </a:r>
            <a:r>
              <a:rPr lang="ru-RU" sz="3300" i="1" dirty="0" smtClean="0"/>
              <a:t> створена ракета Р-1 (SS–1 по </a:t>
            </a:r>
            <a:r>
              <a:rPr lang="ru-RU" sz="3300" i="1" dirty="0" err="1" smtClean="0"/>
              <a:t>класифікації</a:t>
            </a:r>
            <a:r>
              <a:rPr lang="ru-RU" sz="3300" i="1" dirty="0" smtClean="0"/>
              <a:t> НАТО), а </a:t>
            </a:r>
            <a:r>
              <a:rPr lang="ru-RU" sz="3300" i="1" dirty="0" err="1" smtClean="0"/>
              <a:t>незабаром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і</a:t>
            </a:r>
            <a:r>
              <a:rPr lang="ru-RU" sz="3300" i="1" dirty="0" smtClean="0"/>
              <a:t> Р-2, Р-3 (SS-2, SS-3). Активно </a:t>
            </a:r>
            <a:r>
              <a:rPr lang="ru-RU" sz="3300" i="1" dirty="0" err="1" smtClean="0"/>
              <a:t>використовуючи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сучасні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технології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конструктори</a:t>
            </a:r>
            <a:r>
              <a:rPr lang="ru-RU" sz="3300" i="1" dirty="0" smtClean="0"/>
              <a:t> заводу приступили до </a:t>
            </a:r>
            <a:r>
              <a:rPr lang="ru-RU" sz="3300" i="1" dirty="0" err="1" smtClean="0"/>
              <a:t>проектування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нових</a:t>
            </a:r>
            <a:r>
              <a:rPr lang="ru-RU" sz="3300" i="1" dirty="0" smtClean="0"/>
              <a:t> ракет. Так </a:t>
            </a:r>
            <a:r>
              <a:rPr lang="ru-RU" sz="3300" i="1" dirty="0" err="1" smtClean="0"/>
              <a:t>з'явилася</a:t>
            </a:r>
            <a:r>
              <a:rPr lang="ru-RU" sz="3300" i="1" dirty="0" smtClean="0"/>
              <a:t> ракета 8К63 (SS-4), яка </a:t>
            </a:r>
            <a:r>
              <a:rPr lang="ru-RU" sz="3300" i="1" dirty="0" err="1" smtClean="0"/>
              <a:t>працювала</a:t>
            </a:r>
            <a:r>
              <a:rPr lang="ru-RU" sz="3300" i="1" dirty="0" smtClean="0"/>
              <a:t> на </a:t>
            </a:r>
            <a:r>
              <a:rPr lang="ru-RU" sz="3300" i="1" dirty="0" err="1" smtClean="0"/>
              <a:t>висококиплячих</a:t>
            </a:r>
            <a:r>
              <a:rPr lang="ru-RU" sz="3300" i="1" dirty="0" smtClean="0"/>
              <a:t> компонентах </a:t>
            </a:r>
            <a:r>
              <a:rPr lang="ru-RU" sz="3300" i="1" dirty="0" err="1" smtClean="0"/>
              <a:t>палива</a:t>
            </a:r>
            <a:r>
              <a:rPr lang="ru-RU" sz="3300" i="1" dirty="0" smtClean="0"/>
              <a:t>. </a:t>
            </a:r>
          </a:p>
          <a:p>
            <a:r>
              <a:rPr lang="ru-RU" sz="3300" i="1" dirty="0" smtClean="0"/>
              <a:t>В </a:t>
            </a:r>
            <a:r>
              <a:rPr lang="ru-RU" sz="3300" i="1" dirty="0" err="1" smtClean="0"/>
              <a:t>ті</a:t>
            </a:r>
            <a:r>
              <a:rPr lang="ru-RU" sz="3300" i="1" dirty="0" smtClean="0"/>
              <a:t> роки </a:t>
            </a:r>
            <a:r>
              <a:rPr lang="ru-RU" sz="3300" i="1" dirty="0" err="1" smtClean="0"/>
              <a:t>ракетобудуванням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займалися</a:t>
            </a:r>
            <a:r>
              <a:rPr lang="ru-RU" sz="3300" i="1" dirty="0" smtClean="0"/>
              <a:t> в </a:t>
            </a:r>
            <a:r>
              <a:rPr lang="ru-RU" sz="3300" i="1" dirty="0" err="1" smtClean="0"/>
              <a:t>Дніпропетровську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і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Москві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Конструктори</a:t>
            </a:r>
            <a:r>
              <a:rPr lang="ru-RU" sz="3300" i="1" dirty="0" smtClean="0"/>
              <a:t> Туполев, </a:t>
            </a:r>
            <a:r>
              <a:rPr lang="ru-RU" sz="3300" i="1" dirty="0" err="1" smtClean="0"/>
              <a:t>Янгель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Корольов</a:t>
            </a:r>
            <a:r>
              <a:rPr lang="ru-RU" sz="3300" i="1" dirty="0" smtClean="0"/>
              <a:t>, Лавочкин та </a:t>
            </a:r>
            <a:r>
              <a:rPr lang="ru-RU" sz="3300" i="1" dirty="0" err="1" smtClean="0"/>
              <a:t>інші</a:t>
            </a:r>
            <a:r>
              <a:rPr lang="ru-RU" sz="3300" i="1" dirty="0" smtClean="0"/>
              <a:t> внесли </a:t>
            </a:r>
            <a:r>
              <a:rPr lang="ru-RU" sz="3300" i="1" dirty="0" err="1" smtClean="0"/>
              <a:t>величезний</a:t>
            </a:r>
            <a:r>
              <a:rPr lang="ru-RU" sz="3300" i="1" dirty="0" smtClean="0"/>
              <a:t> вклад до </a:t>
            </a:r>
            <a:r>
              <a:rPr lang="ru-RU" sz="3300" i="1" dirty="0" err="1" smtClean="0"/>
              <a:t>розвитку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ракетобудування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нашої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колишньої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великої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країни</a:t>
            </a:r>
            <a:r>
              <a:rPr lang="ru-RU" sz="3300" i="1" dirty="0" smtClean="0"/>
              <a:t>. Але </a:t>
            </a:r>
            <a:r>
              <a:rPr lang="ru-RU" sz="3300" i="1" dirty="0" err="1" smtClean="0"/>
              <a:t>найдосконалішою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бойовою</a:t>
            </a:r>
            <a:r>
              <a:rPr lang="ru-RU" sz="3300" i="1" dirty="0" smtClean="0"/>
              <a:t> ракетою стала ракета 15А18М (SS-18), </a:t>
            </a:r>
            <a:r>
              <a:rPr lang="ru-RU" sz="3300" i="1" dirty="0" err="1" smtClean="0"/>
              <a:t>виготовлена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фахівцями</a:t>
            </a:r>
            <a:r>
              <a:rPr lang="ru-RU" sz="3300" i="1" dirty="0" smtClean="0"/>
              <a:t> «</a:t>
            </a:r>
            <a:r>
              <a:rPr lang="ru-RU" sz="3300" i="1" dirty="0" err="1" smtClean="0"/>
              <a:t>Південмашу</a:t>
            </a:r>
            <a:r>
              <a:rPr lang="ru-RU" sz="3300" i="1" dirty="0" smtClean="0"/>
              <a:t>». У 90-і роки вона </a:t>
            </a:r>
            <a:r>
              <a:rPr lang="ru-RU" sz="3300" i="1" dirty="0" err="1" smtClean="0"/>
              <a:t>була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визнана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кращою</a:t>
            </a:r>
            <a:r>
              <a:rPr lang="ru-RU" sz="3300" i="1" dirty="0" smtClean="0"/>
              <a:t> в </a:t>
            </a:r>
            <a:r>
              <a:rPr lang="ru-RU" sz="3300" i="1" dirty="0" err="1" smtClean="0"/>
              <a:t>світі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серед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міжконтинентальних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балістичних</a:t>
            </a:r>
            <a:r>
              <a:rPr lang="ru-RU" sz="3300" i="1" dirty="0" smtClean="0"/>
              <a:t> ракет. </a:t>
            </a:r>
            <a:r>
              <a:rPr lang="ru-RU" sz="3300" i="1" dirty="0" err="1" smtClean="0"/>
              <a:t>Американці</a:t>
            </a:r>
            <a:r>
              <a:rPr lang="ru-RU" sz="3300" i="1" dirty="0" smtClean="0"/>
              <a:t> дали </a:t>
            </a:r>
            <a:r>
              <a:rPr lang="ru-RU" sz="3300" i="1" dirty="0" err="1" smtClean="0"/>
              <a:t>їй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прізвисько</a:t>
            </a:r>
            <a:r>
              <a:rPr lang="ru-RU" sz="3300" i="1" dirty="0" smtClean="0"/>
              <a:t> «Сатана», а </a:t>
            </a:r>
            <a:r>
              <a:rPr lang="ru-RU" sz="3300" i="1" dirty="0" err="1" smtClean="0"/>
              <a:t>заводчани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називають</a:t>
            </a:r>
            <a:r>
              <a:rPr lang="ru-RU" sz="3300" i="1" dirty="0" smtClean="0"/>
              <a:t> «невидимкою».</a:t>
            </a:r>
            <a:endParaRPr lang="ru-RU" sz="3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-6754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Челомей</a:t>
            </a:r>
            <a:r>
              <a:rPr lang="uk-UA" dirty="0" smtClean="0"/>
              <a:t> Володимир Миколайович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4344" y="1628801"/>
            <a:ext cx="4539704" cy="4667664"/>
          </a:xfrm>
        </p:spPr>
        <p:txBody>
          <a:bodyPr>
            <a:noAutofit/>
          </a:bodyPr>
          <a:lstStyle/>
          <a:p>
            <a:r>
              <a:rPr lang="ru-RU" sz="1600" dirty="0" smtClean="0"/>
              <a:t>брав </a:t>
            </a:r>
            <a:r>
              <a:rPr lang="ru-RU" sz="1600" dirty="0" err="1" smtClean="0"/>
              <a:t>активну</a:t>
            </a:r>
            <a:r>
              <a:rPr lang="ru-RU" sz="1600" dirty="0" smtClean="0"/>
              <a:t> участь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проектах</a:t>
            </a:r>
            <a:r>
              <a:rPr lang="ru-RU" sz="1600" dirty="0" err="1" smtClean="0">
                <a:hlinkClick r:id="rId2" tooltip="Ракетобудування"/>
              </a:rPr>
              <a:t>ракетобудування</a:t>
            </a:r>
            <a:r>
              <a:rPr lang="ru-RU" sz="1600" dirty="0" smtClean="0"/>
              <a:t> в СРСР,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учених-консультантів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галузі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ракетних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двигунів</a:t>
            </a:r>
            <a:r>
              <a:rPr lang="ru-RU" sz="1600" dirty="0" smtClean="0"/>
              <a:t> для ракет та </a:t>
            </a:r>
            <a:r>
              <a:rPr lang="ru-RU" sz="1600" dirty="0" err="1" smtClean="0"/>
              <a:t>літаючих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військового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призначення</a:t>
            </a:r>
            <a:r>
              <a:rPr lang="ru-RU" sz="1600" dirty="0" smtClean="0"/>
              <a:t>. По </a:t>
            </a:r>
            <a:r>
              <a:rPr lang="ru-RU" sz="1600" dirty="0" err="1" smtClean="0"/>
              <a:t>смерті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3" tooltip="Янгель Михайло Кузьмич"/>
              </a:rPr>
              <a:t>Михайла</a:t>
            </a:r>
            <a:r>
              <a:rPr lang="ru-RU" sz="1600" dirty="0" smtClean="0">
                <a:hlinkClick r:id="rId3" tooltip="Янгель Михайло Кузьмич"/>
              </a:rPr>
              <a:t> </a:t>
            </a:r>
            <a:r>
              <a:rPr lang="ru-RU" sz="1600" dirty="0" err="1" smtClean="0">
                <a:hlinkClick r:id="rId3" tooltip="Янгель Михайло Кузьмич"/>
              </a:rPr>
              <a:t>Янгеля</a:t>
            </a:r>
            <a:r>
              <a:rPr lang="ru-RU" sz="1600" dirty="0" smtClean="0"/>
              <a:t> (</a:t>
            </a:r>
            <a:r>
              <a:rPr lang="ru-RU" sz="1600" dirty="0" smtClean="0">
                <a:hlinkClick r:id="rId4" tooltip="1971"/>
              </a:rPr>
              <a:t>1971</a:t>
            </a:r>
            <a:r>
              <a:rPr lang="ru-RU" sz="1600" dirty="0" smtClean="0"/>
              <a:t>) — </a:t>
            </a:r>
            <a:r>
              <a:rPr lang="ru-RU" sz="1600" dirty="0" err="1" smtClean="0"/>
              <a:t>головний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керівник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радянської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космічної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У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конструкторському</a:t>
            </a:r>
            <a:r>
              <a:rPr lang="ru-RU" sz="1600" dirty="0" smtClean="0"/>
              <a:t> бюро </a:t>
            </a:r>
            <a:r>
              <a:rPr lang="ru-RU" sz="1600" dirty="0" err="1" smtClean="0"/>
              <a:t>розроблено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виготовлено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крилаті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ракети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5" tooltip="10Х (ще не написана)"/>
              </a:rPr>
              <a:t>10Х</a:t>
            </a:r>
            <a:r>
              <a:rPr lang="ru-RU" sz="1600" dirty="0" smtClean="0"/>
              <a:t>Н, </a:t>
            </a:r>
            <a:r>
              <a:rPr lang="ru-RU" sz="1600" dirty="0" err="1" smtClean="0"/>
              <a:t>ракету-носій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6" tooltip="Протон (ракета-носій)"/>
              </a:rPr>
              <a:t>«Протон»</a:t>
            </a:r>
            <a:r>
              <a:rPr lang="ru-RU" sz="1600" dirty="0" smtClean="0"/>
              <a:t> (на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відправка</a:t>
            </a:r>
            <a:r>
              <a:rPr lang="ru-RU" sz="1600" dirty="0" smtClean="0"/>
              <a:t> у </a:t>
            </a:r>
            <a:r>
              <a:rPr lang="ru-RU" sz="1600" dirty="0" err="1" smtClean="0"/>
              <a:t>Всесвіт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серії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7" tooltip="Зонд (КА) (ще не написана)"/>
              </a:rPr>
              <a:t>«Зонд»</a:t>
            </a:r>
            <a:r>
              <a:rPr lang="ru-RU" sz="1600" dirty="0" smtClean="0"/>
              <a:t>,</a:t>
            </a:r>
            <a:r>
              <a:rPr lang="ru-RU" sz="1600" dirty="0" smtClean="0">
                <a:hlinkClick r:id="rId8" tooltip="Луна-1"/>
              </a:rPr>
              <a:t>«Луна»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9" tooltip="Венера-4"/>
              </a:rPr>
              <a:t>«Венера»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0" tooltip="Марс (КА) (ще не написана)"/>
              </a:rPr>
              <a:t>«Марс»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1" tooltip="Вега (КА)"/>
              </a:rPr>
              <a:t>«Вега»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орбітальних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станцій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2" tooltip="Мир"/>
              </a:rPr>
              <a:t>«Мир»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3" tooltip="Програма «Салют»"/>
              </a:rPr>
              <a:t>«Салют»</a:t>
            </a:r>
            <a:r>
              <a:rPr lang="ru-RU" sz="1600" dirty="0" smtClean="0"/>
              <a:t>), </a:t>
            </a:r>
            <a:r>
              <a:rPr lang="ru-RU" sz="1600" dirty="0" err="1" smtClean="0"/>
              <a:t>штучні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серій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4" tooltip="Політ (супутник)"/>
              </a:rPr>
              <a:t>«</a:t>
            </a:r>
            <a:r>
              <a:rPr lang="ru-RU" sz="1600" dirty="0" err="1" smtClean="0">
                <a:hlinkClick r:id="rId14" tooltip="Політ (супутник)"/>
              </a:rPr>
              <a:t>Політ</a:t>
            </a:r>
            <a:r>
              <a:rPr lang="ru-RU" sz="1600" dirty="0" smtClean="0">
                <a:hlinkClick r:id="rId14" tooltip="Політ (супутник)"/>
              </a:rPr>
              <a:t>»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5" tooltip="Космос (КА) (ще не написана)"/>
              </a:rPr>
              <a:t>«Космос»</a:t>
            </a:r>
            <a:r>
              <a:rPr lang="ru-RU" sz="1600" dirty="0" smtClean="0"/>
              <a:t>, </a:t>
            </a:r>
            <a:r>
              <a:rPr lang="ru-RU" sz="1600" dirty="0" err="1" smtClean="0"/>
              <a:t>орбітальні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станції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6" tooltip="Салют-3"/>
              </a:rPr>
              <a:t>«Салют-3»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>
                <a:hlinkClick r:id="rId17" tooltip="Салют-5"/>
              </a:rPr>
              <a:t>«Салют-5»</a:t>
            </a:r>
            <a:r>
              <a:rPr lang="ru-RU" sz="1600" dirty="0" smtClean="0"/>
              <a:t>.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В. </a:t>
            </a:r>
            <a:r>
              <a:rPr lang="ru-RU" sz="1600" dirty="0" err="1" smtClean="0"/>
              <a:t>Челомею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ідея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реалізація</a:t>
            </a:r>
            <a:r>
              <a:rPr lang="ru-RU" sz="1600" dirty="0" smtClean="0"/>
              <a:t> транспортного </a:t>
            </a:r>
            <a:r>
              <a:rPr lang="ru-RU" sz="1600" dirty="0" err="1" smtClean="0"/>
              <a:t>орбітального</a:t>
            </a:r>
            <a:r>
              <a:rPr lang="ru-RU" sz="1600" dirty="0" smtClean="0"/>
              <a:t> корабля </a:t>
            </a:r>
            <a:r>
              <a:rPr lang="ru-RU" sz="1600" dirty="0" err="1" smtClean="0"/>
              <a:t>багаторазового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.</a:t>
            </a:r>
          </a:p>
        </p:txBody>
      </p:sp>
      <p:pic>
        <p:nvPicPr>
          <p:cNvPr id="6" name="Содержимое 5" descr="Chelomey_VN.jpg"/>
          <p:cNvPicPr>
            <a:picLocks noGrp="1" noChangeAspect="1"/>
          </p:cNvPicPr>
          <p:nvPr>
            <p:ph sz="half" idx="2"/>
          </p:nvPr>
        </p:nvPicPr>
        <p:blipFill>
          <a:blip r:embed="rId18" cstate="print"/>
          <a:stretch>
            <a:fillRect/>
          </a:stretch>
        </p:blipFill>
        <p:spPr>
          <a:xfrm>
            <a:off x="5652120" y="1772816"/>
            <a:ext cx="2952328" cy="3925969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Янгель Михайло Кузьмич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38600" cy="4525963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Зусиллями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М.К.Янгеля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створена </a:t>
            </a:r>
            <a:r>
              <a:rPr lang="ru-RU" sz="1800" dirty="0" err="1" smtClean="0"/>
              <a:t>потужна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ракетобудівна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кооперація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галузей</a:t>
            </a:r>
            <a:r>
              <a:rPr lang="ru-RU" sz="1800" dirty="0" smtClean="0"/>
              <a:t> СРСР. </a:t>
            </a:r>
          </a:p>
          <a:p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керівництвом</a:t>
            </a:r>
            <a:r>
              <a:rPr lang="ru-RU" sz="1800" dirty="0" smtClean="0"/>
              <a:t> М.К. </a:t>
            </a:r>
            <a:r>
              <a:rPr lang="ru-RU" sz="1800" dirty="0" err="1" smtClean="0"/>
              <a:t>Янгеля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стратегічні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комплекси</a:t>
            </a:r>
            <a:r>
              <a:rPr lang="ru-RU" sz="1800" dirty="0" smtClean="0"/>
              <a:t> Р-36</a:t>
            </a:r>
          </a:p>
          <a:p>
            <a:r>
              <a:rPr lang="ru-RU" sz="1800" dirty="0" err="1" smtClean="0"/>
              <a:t>М.К.Янгель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розгорнув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по </a:t>
            </a:r>
            <a:r>
              <a:rPr lang="ru-RU" sz="1800" dirty="0" err="1" smtClean="0"/>
              <a:t>ракетних</a:t>
            </a:r>
            <a:r>
              <a:rPr lang="ru-RU" sz="1800" dirty="0" smtClean="0"/>
              <a:t> комплексах </a:t>
            </a:r>
            <a:r>
              <a:rPr lang="ru-RU" sz="1800" dirty="0" err="1" smtClean="0"/>
              <a:t>третього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покоління</a:t>
            </a:r>
            <a:r>
              <a:rPr lang="ru-RU" sz="1800" dirty="0" smtClean="0"/>
              <a:t> МР-УР100 (15А15), МР-УР100 УТТХ (15А16), Р-36М (15А14) – </a:t>
            </a:r>
            <a:r>
              <a:rPr lang="ru-RU" sz="1800" dirty="0" err="1" smtClean="0"/>
              <a:t>славнозвісна</a:t>
            </a:r>
            <a:r>
              <a:rPr lang="ru-RU" sz="1800" dirty="0" smtClean="0"/>
              <a:t> "Сатана", яку США включили </a:t>
            </a:r>
            <a:r>
              <a:rPr lang="ru-RU" sz="1800" dirty="0" err="1" smtClean="0"/>
              <a:t>першою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знищення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підписанні</a:t>
            </a:r>
            <a:r>
              <a:rPr lang="ru-RU" sz="1800" dirty="0" smtClean="0"/>
              <a:t> договору про </a:t>
            </a:r>
            <a:r>
              <a:rPr lang="ru-RU" sz="1800" dirty="0" err="1" smtClean="0"/>
              <a:t>роззброєння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7" name="Содержимое 6" descr="yangel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772816"/>
            <a:ext cx="3223620" cy="4525962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Каденюк Леонід Костянтинович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7" name="Содержимое 6" descr="Leonid_Kadenyu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4053" y="1770063"/>
            <a:ext cx="3620770" cy="452596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3" tooltip="19 листопада"/>
              </a:rPr>
              <a:t>19 листопада</a:t>
            </a:r>
            <a:r>
              <a:rPr lang="ru-RU" sz="1600" dirty="0" smtClean="0"/>
              <a:t> по </a:t>
            </a:r>
            <a:r>
              <a:rPr lang="ru-RU" sz="1600" dirty="0" smtClean="0">
                <a:hlinkClick r:id="rId4" tooltip="5 грудня"/>
              </a:rPr>
              <a:t>5 </a:t>
            </a:r>
            <a:r>
              <a:rPr lang="ru-RU" sz="1600" dirty="0" err="1" smtClean="0">
                <a:hlinkClick r:id="rId4" tooltip="5 грудня"/>
              </a:rPr>
              <a:t>грудня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5" tooltip="1997"/>
              </a:rPr>
              <a:t>1997</a:t>
            </a:r>
            <a:r>
              <a:rPr lang="ru-RU" sz="1600" dirty="0" smtClean="0"/>
              <a:t> року </a:t>
            </a:r>
            <a:r>
              <a:rPr lang="ru-RU" sz="1600" dirty="0" err="1" smtClean="0"/>
              <a:t>здійснив</a:t>
            </a:r>
            <a:r>
              <a:rPr lang="ru-RU" sz="1600" dirty="0" smtClean="0"/>
              <a:t> </a:t>
            </a:r>
            <a:r>
              <a:rPr lang="ru-RU" sz="1600" dirty="0" err="1" smtClean="0"/>
              <a:t>космічний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</a:t>
            </a:r>
            <a:r>
              <a:rPr lang="ru-RU" sz="1600" dirty="0" smtClean="0"/>
              <a:t> на </a:t>
            </a:r>
            <a:r>
              <a:rPr lang="ru-RU" sz="1600" dirty="0" err="1" smtClean="0"/>
              <a:t>американському</a:t>
            </a:r>
            <a:r>
              <a:rPr lang="ru-RU" sz="1600" dirty="0" smtClean="0"/>
              <a:t> БТКК </a:t>
            </a:r>
            <a:r>
              <a:rPr lang="ru-RU" sz="1600" dirty="0" smtClean="0">
                <a:hlinkClick r:id="rId6" tooltip="Колумбія (шатл)"/>
              </a:rPr>
              <a:t>«</a:t>
            </a:r>
            <a:r>
              <a:rPr lang="ru-RU" sz="1600" dirty="0" err="1" smtClean="0">
                <a:hlinkClick r:id="rId6" tooltip="Колумбія (шатл)"/>
              </a:rPr>
              <a:t>Колумбія</a:t>
            </a:r>
            <a:r>
              <a:rPr lang="ru-RU" sz="1600" dirty="0" smtClean="0">
                <a:hlinkClick r:id="rId6" tooltip="Колумбія (шатл)"/>
              </a:rPr>
              <a:t>»</a:t>
            </a:r>
            <a:r>
              <a:rPr lang="ru-RU" sz="1600" dirty="0" smtClean="0"/>
              <a:t> (</a:t>
            </a:r>
            <a:r>
              <a:rPr lang="ru-RU" sz="1600" dirty="0" smtClean="0">
                <a:hlinkClick r:id="rId7" tooltip="Англійська мова"/>
              </a:rPr>
              <a:t>англ.</a:t>
            </a:r>
            <a:r>
              <a:rPr lang="en-US" sz="1600" i="1" dirty="0" smtClean="0"/>
              <a:t>Columbia</a:t>
            </a:r>
            <a:r>
              <a:rPr lang="en-US" sz="1600" dirty="0" smtClean="0"/>
              <a:t>) </a:t>
            </a:r>
            <a:r>
              <a:rPr lang="ru-RU" sz="1600" dirty="0" err="1" smtClean="0"/>
              <a:t>місії</a:t>
            </a:r>
            <a:r>
              <a:rPr lang="ru-RU" sz="1600" dirty="0" smtClean="0"/>
              <a:t> </a:t>
            </a:r>
            <a:r>
              <a:rPr lang="en-US" sz="1600" dirty="0" smtClean="0">
                <a:hlinkClick r:id="rId8" tooltip="STS-87"/>
              </a:rPr>
              <a:t>STS-87</a:t>
            </a:r>
            <a:r>
              <a:rPr lang="en-US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польоту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експерименти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українсько-американського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трьома</a:t>
            </a:r>
            <a:r>
              <a:rPr lang="ru-RU" sz="1600" dirty="0" smtClean="0"/>
              <a:t> видами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: </a:t>
            </a:r>
            <a:r>
              <a:rPr lang="ru-RU" sz="1600" dirty="0" err="1" smtClean="0"/>
              <a:t>ріпа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9" tooltip="Соя"/>
              </a:rPr>
              <a:t>соя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0" tooltip="Мох"/>
              </a:rPr>
              <a:t>мох</a:t>
            </a:r>
            <a:r>
              <a:rPr lang="ru-RU" sz="1600" dirty="0" smtClean="0"/>
              <a:t>. </a:t>
            </a:r>
            <a:r>
              <a:rPr lang="ru-RU" sz="1600" dirty="0" err="1" smtClean="0"/>
              <a:t>Основна</a:t>
            </a:r>
            <a:r>
              <a:rPr lang="ru-RU" sz="1600" dirty="0" smtClean="0"/>
              <a:t> мета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експериментів</a:t>
            </a:r>
            <a:r>
              <a:rPr lang="ru-RU" sz="1600" dirty="0" smtClean="0"/>
              <a:t> — </a:t>
            </a:r>
            <a:r>
              <a:rPr lang="ru-RU" sz="1600" dirty="0" err="1" smtClean="0"/>
              <a:t>вивчення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стану</a:t>
            </a:r>
            <a:r>
              <a:rPr lang="ru-RU" sz="1600" dirty="0" err="1" smtClean="0">
                <a:hlinkClick r:id="rId11" tooltip="Невагомість"/>
              </a:rPr>
              <a:t>невагомості</a:t>
            </a:r>
            <a:r>
              <a:rPr lang="ru-RU" sz="1600" dirty="0" smtClean="0"/>
              <a:t> на </a:t>
            </a:r>
            <a:r>
              <a:rPr lang="ru-RU" sz="1600" dirty="0" err="1" smtClean="0">
                <a:hlinkClick r:id="rId12" tooltip="Фотосинтез"/>
              </a:rPr>
              <a:t>фотосинтетичний</a:t>
            </a:r>
            <a:r>
              <a:rPr lang="ru-RU" sz="1600" dirty="0" smtClean="0">
                <a:hlinkClick r:id="rId12" tooltip="Фотосинтез"/>
              </a:rPr>
              <a:t> </a:t>
            </a:r>
            <a:r>
              <a:rPr lang="ru-RU" sz="1600" dirty="0" err="1" smtClean="0">
                <a:hlinkClick r:id="rId12" tooltip="Фотосинтез"/>
              </a:rPr>
              <a:t>апарат</a:t>
            </a:r>
            <a:r>
              <a:rPr lang="ru-RU" sz="1600" dirty="0" smtClean="0"/>
              <a:t> 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,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запліднення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зародка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експресію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13" tooltip="Ген"/>
              </a:rPr>
              <a:t>генів</a:t>
            </a:r>
            <a:r>
              <a:rPr lang="ru-RU" sz="1600" dirty="0" smtClean="0"/>
              <a:t> у тканинах </a:t>
            </a:r>
            <a:r>
              <a:rPr lang="ru-RU" sz="1600" dirty="0" err="1" smtClean="0"/>
              <a:t>сої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ріпи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14" tooltip="Фітогормони"/>
              </a:rPr>
              <a:t>фітогормонів</a:t>
            </a:r>
            <a:r>
              <a:rPr lang="ru-RU" sz="1600" dirty="0" smtClean="0"/>
              <a:t> у </a:t>
            </a:r>
            <a:r>
              <a:rPr lang="ru-RU" sz="1600" dirty="0" err="1" smtClean="0"/>
              <a:t>рослинах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ріпи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вуглеводний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15" tooltip="Метаболізм"/>
              </a:rPr>
              <a:t>метаболізм</a:t>
            </a:r>
            <a:r>
              <a:rPr lang="ru-RU" sz="1600" dirty="0" smtClean="0"/>
              <a:t> та ультраструктуру </a:t>
            </a:r>
            <a:r>
              <a:rPr lang="ru-RU" sz="1600" dirty="0" err="1" smtClean="0">
                <a:hlinkClick r:id="rId16" tooltip="Клітина"/>
              </a:rPr>
              <a:t>клітин</a:t>
            </a:r>
            <a:r>
              <a:rPr lang="ru-RU" sz="1600" dirty="0" smtClean="0"/>
              <a:t> </a:t>
            </a:r>
            <a:r>
              <a:rPr lang="ru-RU" sz="1600" dirty="0" err="1" smtClean="0"/>
              <a:t>проростків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сої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ураження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проростків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сої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17" tooltip="Патоген"/>
              </a:rPr>
              <a:t>патогенним</a:t>
            </a:r>
            <a:r>
              <a:rPr lang="ru-RU" sz="1600" dirty="0" smtClean="0">
                <a:hlinkClick r:id="rId17" tooltip="Патоген"/>
              </a:rPr>
              <a:t> грибом</a:t>
            </a:r>
            <a:r>
              <a:rPr lang="ru-RU" sz="1600" dirty="0" smtClean="0"/>
              <a:t> </a:t>
            </a:r>
            <a:r>
              <a:rPr lang="ru-RU" sz="1600" dirty="0" err="1" smtClean="0"/>
              <a:t>фітофтори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Україна нині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нині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однією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космічних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держав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бере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участь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більш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ніж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у 100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міжнародних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космічних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проектах.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Починаючи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1990 р.,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членом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комітету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ООН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мирного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освоєння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космічного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простору. В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Україні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створено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Національне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космічне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агентство (1992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),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прийнято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дві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загальнонаціональні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програми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реалізується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третя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692480PPTS-z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9144000" cy="4005065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Дякую за увагу !!!</a:t>
            </a:r>
            <a:endParaRPr lang="ru-RU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141</TotalTime>
  <Words>171</Words>
  <Application>Microsoft Office PowerPoint</Application>
  <PresentationFormat>Екран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Calibri</vt:lpstr>
      <vt:lpstr>Consolas</vt:lpstr>
      <vt:lpstr>Corbel</vt:lpstr>
      <vt:lpstr>Wingdings</vt:lpstr>
      <vt:lpstr>Wingdings 2</vt:lpstr>
      <vt:lpstr>Wingdings 3</vt:lpstr>
      <vt:lpstr>Метро</vt:lpstr>
      <vt:lpstr>Виконала :учениця 10-б класу           Крохмальна мар’яна</vt:lpstr>
      <vt:lpstr>Україна постійно працює над розвитком своїх проектів й створює нові</vt:lpstr>
      <vt:lpstr>                       </vt:lpstr>
      <vt:lpstr>Дніпропетровськ – столиця ракетобудування</vt:lpstr>
      <vt:lpstr>Челомей Володимир Миколайович </vt:lpstr>
      <vt:lpstr>Янгель Михайло Кузьмич </vt:lpstr>
      <vt:lpstr>Каденюк Леонід Костянтинович  </vt:lpstr>
      <vt:lpstr>Україна нині </vt:lpstr>
      <vt:lpstr>Дякую за увагу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RePack by Diakov</cp:lastModifiedBy>
  <cp:revision>15</cp:revision>
  <dcterms:created xsi:type="dcterms:W3CDTF">2015-11-18T13:24:47Z</dcterms:created>
  <dcterms:modified xsi:type="dcterms:W3CDTF">2016-12-11T14:24:54Z</dcterms:modified>
</cp:coreProperties>
</file>