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7D9D9"/>
    <a:srgbClr val="56D4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2636" autoAdjust="0"/>
  </p:normalViewPr>
  <p:slideViewPr>
    <p:cSldViewPr snapToGrid="0">
      <p:cViewPr varScale="1">
        <p:scale>
          <a:sx n="47" d="100"/>
          <a:sy n="47" d="100"/>
        </p:scale>
        <p:origin x="43" y="1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A21AC7-5FF3-45C7-9FB8-ADF5754F5F39}" type="datetimeFigureOut">
              <a:rPr lang="ru-RU" smtClean="0"/>
              <a:t>20.03.2016</a:t>
            </a:fld>
            <a:endParaRPr lang="ru-RU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616604-8BC4-48AE-A25E-DBC3E5B51702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7445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616604-8BC4-48AE-A25E-DBC3E5B51702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99655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 smtClean="0"/>
              <a:t>Зразок підзаголовка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E17B7-8C3C-467C-ADCB-C587187F07CB}" type="datetimeFigureOut">
              <a:rPr lang="ru-RU" smtClean="0"/>
              <a:t>20.03.2016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DD520-555F-4AFE-AB29-91922A1C8AC9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26831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E17B7-8C3C-467C-ADCB-C587187F07CB}" type="datetimeFigureOut">
              <a:rPr lang="ru-RU" smtClean="0"/>
              <a:t>20.03.2016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DD520-555F-4AFE-AB29-91922A1C8AC9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7338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E17B7-8C3C-467C-ADCB-C587187F07CB}" type="datetimeFigureOut">
              <a:rPr lang="ru-RU" smtClean="0"/>
              <a:t>20.03.2016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DD520-555F-4AFE-AB29-91922A1C8AC9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5472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E17B7-8C3C-467C-ADCB-C587187F07CB}" type="datetimeFigureOut">
              <a:rPr lang="ru-RU" smtClean="0"/>
              <a:t>20.03.2016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DD520-555F-4AFE-AB29-91922A1C8AC9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15708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E17B7-8C3C-467C-ADCB-C587187F07CB}" type="datetimeFigureOut">
              <a:rPr lang="ru-RU" smtClean="0"/>
              <a:t>20.03.2016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DD520-555F-4AFE-AB29-91922A1C8AC9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2258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E17B7-8C3C-467C-ADCB-C587187F07CB}" type="datetimeFigureOut">
              <a:rPr lang="ru-RU" smtClean="0"/>
              <a:t>20.03.2016</a:t>
            </a:fld>
            <a:endParaRPr lang="ru-RU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DD520-555F-4AFE-AB29-91922A1C8AC9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1517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E17B7-8C3C-467C-ADCB-C587187F07CB}" type="datetimeFigureOut">
              <a:rPr lang="ru-RU" smtClean="0"/>
              <a:t>20.03.2016</a:t>
            </a:fld>
            <a:endParaRPr lang="ru-RU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DD520-555F-4AFE-AB29-91922A1C8AC9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61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E17B7-8C3C-467C-ADCB-C587187F07CB}" type="datetimeFigureOut">
              <a:rPr lang="ru-RU" smtClean="0"/>
              <a:t>20.03.2016</a:t>
            </a:fld>
            <a:endParaRPr lang="ru-RU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DD520-555F-4AFE-AB29-91922A1C8AC9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2640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E17B7-8C3C-467C-ADCB-C587187F07CB}" type="datetimeFigureOut">
              <a:rPr lang="ru-RU" smtClean="0"/>
              <a:t>20.03.2016</a:t>
            </a:fld>
            <a:endParaRPr lang="ru-RU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DD520-555F-4AFE-AB29-91922A1C8AC9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37539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E17B7-8C3C-467C-ADCB-C587187F07CB}" type="datetimeFigureOut">
              <a:rPr lang="ru-RU" smtClean="0"/>
              <a:t>20.03.2016</a:t>
            </a:fld>
            <a:endParaRPr lang="ru-RU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DD520-555F-4AFE-AB29-91922A1C8AC9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54076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E17B7-8C3C-467C-ADCB-C587187F07CB}" type="datetimeFigureOut">
              <a:rPr lang="ru-RU" smtClean="0"/>
              <a:t>20.03.2016</a:t>
            </a:fld>
            <a:endParaRPr lang="ru-RU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DD520-555F-4AFE-AB29-91922A1C8AC9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9360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7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7E17B7-8C3C-467C-ADCB-C587187F07CB}" type="datetimeFigureOut">
              <a:rPr lang="ru-RU" smtClean="0"/>
              <a:t>20.03.2016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8DD520-555F-4AFE-AB29-91922A1C8AC9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2696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hyperlink" Target="//upload.wikimedia.org/wikipedia/commons/8/8b/Fotothek_df_tg_0005668_Physik_%5e_Vakuumtechnik_%5e_Luftdruck.jpg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4488728"/>
          </a:xfrm>
        </p:spPr>
        <p:txBody>
          <a:bodyPr/>
          <a:lstStyle/>
          <a:p>
            <a:r>
              <a:rPr lang="uk-UA" b="1" dirty="0" smtClean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Впровадження дослідницької технології як засіб формування творчої особистості школяра</a:t>
            </a:r>
            <a:endParaRPr lang="ru-RU" b="1" dirty="0"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62443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>
            <a:noAutofit/>
          </a:bodyPr>
          <a:lstStyle/>
          <a:p>
            <a:r>
              <a:rPr lang="uk-UA" sz="3200" b="1" dirty="0"/>
              <a:t>Для успішного засвоєння дослідницького методу навчання бажано використовувати такі прийоми: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dirty="0"/>
              <a:t>завдання на самостійне складання нестандартних задач;</a:t>
            </a:r>
            <a:endParaRPr lang="ru-RU" dirty="0"/>
          </a:p>
          <a:p>
            <a:pPr lvl="0"/>
            <a:r>
              <a:rPr lang="uk-UA" dirty="0"/>
              <a:t>завдання з надлишковими даними або на визначення даних, яких не вистачає;</a:t>
            </a:r>
            <a:endParaRPr lang="ru-RU" dirty="0"/>
          </a:p>
          <a:p>
            <a:pPr lvl="0"/>
            <a:r>
              <a:rPr lang="uk-UA" dirty="0"/>
              <a:t>завдання на опис будь-якого об</a:t>
            </a:r>
            <a:r>
              <a:rPr lang="ru-RU" dirty="0"/>
              <a:t>’</a:t>
            </a:r>
            <a:r>
              <a:rPr lang="uk-UA" dirty="0"/>
              <a:t>єкта без використання інструкцій;</a:t>
            </a:r>
            <a:endParaRPr lang="ru-RU" dirty="0"/>
          </a:p>
          <a:p>
            <a:pPr lvl="0"/>
            <a:r>
              <a:rPr lang="uk-UA" dirty="0"/>
              <a:t>завдання на «миттєвий здогад», розуміння;</a:t>
            </a:r>
            <a:endParaRPr lang="ru-RU" dirty="0"/>
          </a:p>
          <a:p>
            <a:pPr lvl="0"/>
            <a:r>
              <a:rPr lang="uk-UA" dirty="0"/>
              <a:t>завдання на визначення меж застосованості та ступеня вірогідності отриманих результатів;</a:t>
            </a:r>
            <a:endParaRPr lang="ru-RU" dirty="0"/>
          </a:p>
          <a:p>
            <a:pPr lvl="0"/>
            <a:r>
              <a:rPr lang="uk-UA" dirty="0"/>
              <a:t>евристична бесіда.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39154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/>
              <a:t>Дослідницька робота</a:t>
            </a:r>
            <a:r>
              <a:rPr lang="uk-UA" dirty="0"/>
              <a:t> – це творча </a:t>
            </a:r>
            <a:r>
              <a:rPr lang="uk-UA" dirty="0" smtClean="0"/>
              <a:t>робота:</a:t>
            </a:r>
            <a:endParaRPr lang="ru-RU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/>
              <a:t>опис природних явищ у вигляді казок, оповідань, приказок із фізичної точки </a:t>
            </a:r>
            <a:r>
              <a:rPr lang="uk-UA" dirty="0" smtClean="0"/>
              <a:t>зору;</a:t>
            </a:r>
          </a:p>
          <a:p>
            <a:r>
              <a:rPr lang="uk-UA" dirty="0"/>
              <a:t>створення простих </a:t>
            </a:r>
            <a:r>
              <a:rPr lang="uk-UA" dirty="0" smtClean="0"/>
              <a:t>приладів;</a:t>
            </a:r>
          </a:p>
          <a:p>
            <a:r>
              <a:rPr lang="uk-UA" dirty="0"/>
              <a:t>розробка дослідницьких </a:t>
            </a:r>
            <a:r>
              <a:rPr lang="uk-UA" dirty="0" smtClean="0"/>
              <a:t>тем; </a:t>
            </a:r>
          </a:p>
          <a:p>
            <a:r>
              <a:rPr lang="uk-UA" dirty="0" smtClean="0"/>
              <a:t>створення презентацій-проектів;</a:t>
            </a:r>
          </a:p>
          <a:p>
            <a:r>
              <a:rPr lang="uk-UA" dirty="0"/>
              <a:t>підготовка учнів до написання робіт Малої Академії </a:t>
            </a:r>
            <a:r>
              <a:rPr lang="uk-UA" dirty="0" smtClean="0"/>
              <a:t>Наук.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05300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/>
              <a:t> Безперечними перевагами</a:t>
            </a:r>
            <a:r>
              <a:rPr lang="uk-UA" dirty="0"/>
              <a:t> використання дослідницької роботи </a:t>
            </a:r>
            <a:r>
              <a:rPr lang="uk-UA" dirty="0" smtClean="0"/>
              <a:t>є: </a:t>
            </a:r>
            <a:endParaRPr lang="ru-RU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/>
              <a:t>високий ступінь активності і  самостійність учнів під час виконання </a:t>
            </a:r>
            <a:r>
              <a:rPr lang="uk-UA" dirty="0" smtClean="0"/>
              <a:t>експерименту;</a:t>
            </a:r>
          </a:p>
          <a:p>
            <a:r>
              <a:rPr lang="uk-UA" dirty="0"/>
              <a:t>вироблення вмінь працювати з фізичними приладами й навичок обробляти результати спостережень і </a:t>
            </a:r>
            <a:r>
              <a:rPr lang="uk-UA" dirty="0" smtClean="0"/>
              <a:t>вимірювань;</a:t>
            </a:r>
          </a:p>
          <a:p>
            <a:r>
              <a:rPr lang="uk-UA" dirty="0"/>
              <a:t>можливість проведення експерименту або спостереження за індивідуальним </a:t>
            </a:r>
            <a:r>
              <a:rPr lang="uk-UA" dirty="0" smtClean="0"/>
              <a:t>планом; </a:t>
            </a:r>
          </a:p>
          <a:p>
            <a:r>
              <a:rPr lang="uk-UA" dirty="0" smtClean="0"/>
              <a:t>завдання </a:t>
            </a:r>
            <a:r>
              <a:rPr lang="uk-UA" dirty="0"/>
              <a:t>для учнів </a:t>
            </a:r>
            <a:r>
              <a:rPr lang="uk-UA" dirty="0" smtClean="0"/>
              <a:t>цікаві </a:t>
            </a:r>
            <a:r>
              <a:rPr lang="uk-UA" dirty="0"/>
              <a:t>й </a:t>
            </a:r>
            <a:r>
              <a:rPr lang="uk-UA" dirty="0" smtClean="0"/>
              <a:t>посильні.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45273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/>
              <a:t> Недоліки</a:t>
            </a:r>
            <a:r>
              <a:rPr lang="uk-UA" dirty="0"/>
              <a:t> дослідницького методу навчання </a:t>
            </a:r>
            <a:endParaRPr lang="ru-RU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/>
              <a:t>значні витрати часу й енергії учителів та </a:t>
            </a:r>
            <a:r>
              <a:rPr lang="uk-UA" dirty="0" smtClean="0"/>
              <a:t>учнів;</a:t>
            </a:r>
          </a:p>
          <a:p>
            <a:r>
              <a:rPr lang="uk-UA" dirty="0"/>
              <a:t>обмежена кількість дітей, охочих займатися дослідницькою діяльністю в позаурочний </a:t>
            </a:r>
            <a:r>
              <a:rPr lang="uk-UA" dirty="0" smtClean="0"/>
              <a:t>час;</a:t>
            </a:r>
          </a:p>
          <a:p>
            <a:r>
              <a:rPr lang="uk-UA" dirty="0"/>
              <a:t>Використання дослідницького методу вимагає високого рівня педагогічної кваліфікації </a:t>
            </a:r>
            <a:r>
              <a:rPr lang="uk-UA" dirty="0" smtClean="0"/>
              <a:t>вчителя; </a:t>
            </a:r>
          </a:p>
          <a:p>
            <a:r>
              <a:rPr lang="uk-UA" dirty="0" smtClean="0"/>
              <a:t>відповідна підготовка учнів;  </a:t>
            </a:r>
          </a:p>
          <a:p>
            <a:r>
              <a:rPr lang="uk-UA" dirty="0" smtClean="0"/>
              <a:t>врахування </a:t>
            </a:r>
            <a:r>
              <a:rPr lang="uk-UA" dirty="0"/>
              <a:t>психологічних </a:t>
            </a:r>
            <a:r>
              <a:rPr lang="uk-UA" dirty="0" smtClean="0"/>
              <a:t>особливостей учнів.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538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uk-UA" sz="4000" b="1" dirty="0" smtClean="0"/>
              <a:t>Фрагменти уроків-досліджень</a:t>
            </a:r>
            <a:br>
              <a:rPr lang="uk-UA" sz="4000" b="1" dirty="0" smtClean="0"/>
            </a:br>
            <a:r>
              <a:rPr lang="uk-UA" sz="3200" b="1" dirty="0"/>
              <a:t>Евристичний експеримент з фізики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838200" y="1302326"/>
            <a:ext cx="10515600" cy="5444837"/>
          </a:xfrm>
        </p:spPr>
        <p:txBody>
          <a:bodyPr>
            <a:normAutofit fontScale="85000" lnSpcReduction="20000"/>
          </a:bodyPr>
          <a:lstStyle/>
          <a:p>
            <a:r>
              <a:rPr lang="uk-UA" dirty="0"/>
              <a:t> Евристичний експеримент має надзвичайно важливе значення. Він не тільки приваблює учнів до вивчення нової теми, а й вчить основного прийому пізнавання природи</a:t>
            </a:r>
            <a:r>
              <a:rPr lang="uk-UA" dirty="0" smtClean="0"/>
              <a:t>.</a:t>
            </a:r>
          </a:p>
          <a:p>
            <a:r>
              <a:rPr lang="uk-UA" dirty="0"/>
              <a:t> Йдеться про досліди, пояснення яких розкриває найважливіші закони фізики. Такі досліди зазвичай демонструють на початку вивчення нової теми. Досліди мають викликати здивування, стати запрошенням у дивовижний світ фізики у всіх його проявах</a:t>
            </a:r>
            <a:r>
              <a:rPr lang="uk-UA" dirty="0" smtClean="0"/>
              <a:t>.</a:t>
            </a:r>
          </a:p>
          <a:p>
            <a:r>
              <a:rPr lang="uk-UA" dirty="0"/>
              <a:t> До кожного експерименту ставляться запитання, відповідь на які формує певні фізичні поняття</a:t>
            </a:r>
            <a:r>
              <a:rPr lang="uk-UA" dirty="0" smtClean="0"/>
              <a:t>.</a:t>
            </a:r>
          </a:p>
          <a:p>
            <a:r>
              <a:rPr lang="uk-UA" dirty="0"/>
              <a:t> До евристичних дослідів на уроках ставляться такі вимоги:</a:t>
            </a:r>
            <a:endParaRPr lang="ru-RU" dirty="0"/>
          </a:p>
          <a:p>
            <a:pPr lvl="0"/>
            <a:r>
              <a:rPr lang="uk-UA" dirty="0"/>
              <a:t>Дослід повинен бути справді евристичним, тобто розкривати поняття.</a:t>
            </a:r>
            <a:endParaRPr lang="ru-RU" dirty="0"/>
          </a:p>
          <a:p>
            <a:pPr lvl="0"/>
            <a:r>
              <a:rPr lang="uk-UA" dirty="0"/>
              <a:t>Дослід повинен бути наочним, добре зрозумілим, ефективним.</a:t>
            </a:r>
            <a:endParaRPr lang="ru-RU" dirty="0"/>
          </a:p>
          <a:p>
            <a:pPr lvl="0"/>
            <a:r>
              <a:rPr lang="uk-UA" dirty="0"/>
              <a:t>Для відтворення досліду використовують просте, недефіцитне і недороге обладнання, що дає змогу повторити дослід навіть у домашніх умовах для своїх товаришів, рідних.</a:t>
            </a:r>
            <a:endParaRPr lang="ru-RU" dirty="0"/>
          </a:p>
          <a:p>
            <a:pPr lvl="0"/>
            <a:r>
              <a:rPr lang="uk-UA" dirty="0"/>
              <a:t>Досліди слід відтворювати із суворим дотриманням правил безпеки. З цими правилами повинні бути обізнані учні.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34949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52293"/>
          </a:xfrm>
        </p:spPr>
        <p:txBody>
          <a:bodyPr>
            <a:noAutofit/>
          </a:bodyPr>
          <a:lstStyle/>
          <a:p>
            <a:pPr algn="ctr"/>
            <a:r>
              <a:rPr lang="uk-UA" sz="3200" b="1" dirty="0"/>
              <a:t>Дифузія.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838200" y="817418"/>
            <a:ext cx="10515600" cy="5359545"/>
          </a:xfrm>
        </p:spPr>
        <p:txBody>
          <a:bodyPr/>
          <a:lstStyle/>
          <a:p>
            <a:r>
              <a:rPr lang="uk-UA" dirty="0"/>
              <a:t>У склянку з чистою водою опускають краплю речовини, що зафарбовує воду, проникаючи між частинками води.</a:t>
            </a:r>
            <a:endParaRPr lang="ru-RU" dirty="0"/>
          </a:p>
          <a:p>
            <a:r>
              <a:rPr lang="uk-UA" dirty="0"/>
              <a:t>Ставлять запитання: Що доводить цей дослід?</a:t>
            </a:r>
            <a:endParaRPr lang="ru-RU" dirty="0"/>
          </a:p>
          <a:p>
            <a:r>
              <a:rPr lang="uk-UA" dirty="0"/>
              <a:t>Відповідають діти, а потім підсумовує вчитель у вигляді віршика:</a:t>
            </a:r>
            <a:endParaRPr lang="ru-RU" dirty="0"/>
          </a:p>
          <a:p>
            <a:pPr marL="0" indent="0">
              <a:buNone/>
            </a:pPr>
            <a:r>
              <a:rPr lang="uk-UA" dirty="0" smtClean="0"/>
              <a:t>  Склянка </a:t>
            </a:r>
            <a:r>
              <a:rPr lang="uk-UA" dirty="0"/>
              <a:t>чистої води,</a:t>
            </a:r>
            <a:endParaRPr lang="ru-RU" dirty="0"/>
          </a:p>
          <a:p>
            <a:pPr marL="0" indent="0">
              <a:buNone/>
            </a:pPr>
            <a:r>
              <a:rPr lang="uk-UA" dirty="0" smtClean="0"/>
              <a:t>  Крапнемо </a:t>
            </a:r>
            <a:r>
              <a:rPr lang="uk-UA" dirty="0"/>
              <a:t>ми щось туди,</a:t>
            </a:r>
            <a:endParaRPr lang="ru-RU" dirty="0"/>
          </a:p>
          <a:p>
            <a:pPr marL="0" indent="0">
              <a:buNone/>
            </a:pPr>
            <a:r>
              <a:rPr lang="uk-UA" dirty="0" smtClean="0"/>
              <a:t>  Щось </a:t>
            </a:r>
            <a:r>
              <a:rPr lang="uk-UA" dirty="0"/>
              <a:t>це трохи поблукає,</a:t>
            </a:r>
            <a:endParaRPr lang="ru-RU" dirty="0"/>
          </a:p>
          <a:p>
            <a:pPr marL="0" indent="0">
              <a:buNone/>
            </a:pPr>
            <a:r>
              <a:rPr lang="uk-UA" dirty="0" smtClean="0"/>
              <a:t>  Місце </a:t>
            </a:r>
            <a:r>
              <a:rPr lang="uk-UA" dirty="0"/>
              <a:t>у воді шукає,</a:t>
            </a:r>
            <a:endParaRPr lang="ru-RU" dirty="0"/>
          </a:p>
          <a:p>
            <a:pPr marL="0" indent="0">
              <a:buNone/>
            </a:pPr>
            <a:r>
              <a:rPr lang="uk-UA" dirty="0" smtClean="0"/>
              <a:t>  Місце </a:t>
            </a:r>
            <a:r>
              <a:rPr lang="uk-UA" dirty="0"/>
              <a:t>там завжди знайдеться – </a:t>
            </a:r>
            <a:endParaRPr lang="ru-RU" dirty="0"/>
          </a:p>
          <a:p>
            <a:pPr marL="0" indent="0">
              <a:buNone/>
            </a:pPr>
            <a:r>
              <a:rPr lang="uk-UA" dirty="0" smtClean="0"/>
              <a:t>  То </a:t>
            </a:r>
            <a:r>
              <a:rPr lang="uk-UA" dirty="0"/>
              <a:t>дифузією зветься!</a:t>
            </a:r>
            <a:endParaRPr lang="ru-RU" dirty="0"/>
          </a:p>
          <a:p>
            <a:endParaRPr lang="ru-RU" dirty="0"/>
          </a:p>
        </p:txBody>
      </p:sp>
      <p:pic>
        <p:nvPicPr>
          <p:cNvPr id="4" name="Рисунок 3" descr="http://www.chemistry.in.ua/wp-content/uploads/diffusion-of-copper-sulphate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7404" y="3329594"/>
            <a:ext cx="2383155" cy="21107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018669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/>
              <a:t>«Пасхальна символіка й фізичні досліди»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838200" y="1052945"/>
            <a:ext cx="10515600" cy="5124018"/>
          </a:xfrm>
        </p:spPr>
        <p:txBody>
          <a:bodyPr/>
          <a:lstStyle/>
          <a:p>
            <a:r>
              <a:rPr lang="uk-UA" dirty="0"/>
              <a:t>Заздалегідь учням можна запропонувати теми домашніх досліджень:</a:t>
            </a:r>
            <a:endParaRPr lang="ru-RU" dirty="0"/>
          </a:p>
          <a:p>
            <a:pPr lvl="0"/>
            <a:r>
              <a:rPr lang="uk-UA" dirty="0"/>
              <a:t>Як відрізнити варене яйце від сирого?</a:t>
            </a:r>
            <a:endParaRPr lang="ru-RU" dirty="0"/>
          </a:p>
          <a:p>
            <a:pPr lvl="0"/>
            <a:r>
              <a:rPr lang="uk-UA" dirty="0"/>
              <a:t>Як за допомогою яйця встановити насичений розчин солі?</a:t>
            </a:r>
            <a:endParaRPr lang="ru-RU" dirty="0"/>
          </a:p>
          <a:p>
            <a:pPr lvl="0"/>
            <a:r>
              <a:rPr lang="uk-UA" dirty="0"/>
              <a:t>Оцінити міцність шкарлупи курячого яйця.</a:t>
            </a:r>
            <a:endParaRPr lang="ru-RU" dirty="0"/>
          </a:p>
          <a:p>
            <a:pPr lvl="0"/>
            <a:r>
              <a:rPr lang="uk-UA" dirty="0"/>
              <a:t>Як за допомогою круто звареного яйця встановити існування атмосферного тиску?</a:t>
            </a:r>
            <a:endParaRPr lang="ru-RU" dirty="0"/>
          </a:p>
          <a:p>
            <a:endParaRPr lang="ru-RU" dirty="0"/>
          </a:p>
        </p:txBody>
      </p:sp>
      <p:pic>
        <p:nvPicPr>
          <p:cNvPr id="4" name="Рисунок 3" descr="http://svitppt.com.ua/images/60/59295/770/img4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3938" y="4016780"/>
            <a:ext cx="4049771" cy="26749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252533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5260" y="166255"/>
            <a:ext cx="10515600" cy="1219201"/>
          </a:xfrm>
        </p:spPr>
        <p:txBody>
          <a:bodyPr>
            <a:noAutofit/>
          </a:bodyPr>
          <a:lstStyle/>
          <a:p>
            <a:pPr algn="ctr"/>
            <a:r>
              <a:rPr lang="uk-UA" sz="3600" b="1" dirty="0"/>
              <a:t>Під час уроку можна розв</a:t>
            </a:r>
            <a:r>
              <a:rPr lang="ru-RU" sz="3600" b="1" dirty="0"/>
              <a:t>’</a:t>
            </a:r>
            <a:r>
              <a:rPr lang="uk-UA" sz="3600" b="1" dirty="0"/>
              <a:t>язати експериментальні задачі:</a:t>
            </a:r>
            <a:r>
              <a:rPr lang="ru-RU" sz="3600" b="1" dirty="0"/>
              <a:t/>
            </a:r>
            <a:br>
              <a:rPr lang="ru-RU" sz="3600" b="1" dirty="0"/>
            </a:br>
            <a:endParaRPr lang="ru-RU" sz="3600" b="1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838200" y="997528"/>
            <a:ext cx="10515600" cy="5179435"/>
          </a:xfrm>
        </p:spPr>
        <p:txBody>
          <a:bodyPr/>
          <a:lstStyle/>
          <a:p>
            <a:pPr lvl="0"/>
            <a:r>
              <a:rPr lang="uk-UA" dirty="0"/>
              <a:t>Визначити тиск паски на стіл (учні самостійно вибирають прилади, складають алгоритм вирішення задачі).</a:t>
            </a:r>
            <a:endParaRPr lang="ru-RU" dirty="0"/>
          </a:p>
          <a:p>
            <a:pPr lvl="0"/>
            <a:r>
              <a:rPr lang="uk-UA" dirty="0"/>
              <a:t>Визначити густину яйця методом гідростатичного зважування.</a:t>
            </a:r>
            <a:endParaRPr lang="ru-RU" dirty="0"/>
          </a:p>
          <a:p>
            <a:pPr lvl="0"/>
            <a:r>
              <a:rPr lang="uk-UA" dirty="0"/>
              <a:t>Визначити масу парафінового яйця й обчислити масу точної його копії з іншого матеріалу (наприклад, деревини).</a:t>
            </a:r>
            <a:endParaRPr lang="ru-RU" dirty="0"/>
          </a:p>
          <a:p>
            <a:pPr marL="0" indent="0">
              <a:buNone/>
            </a:pPr>
            <a:r>
              <a:rPr lang="uk-UA" dirty="0"/>
              <a:t> </a:t>
            </a:r>
            <a:endParaRPr lang="ru-RU" dirty="0"/>
          </a:p>
          <a:p>
            <a:endParaRPr lang="ru-RU" dirty="0"/>
          </a:p>
        </p:txBody>
      </p:sp>
      <p:pic>
        <p:nvPicPr>
          <p:cNvPr id="4" name="Рисунок 3" descr="http://xvatit.com/uploads/posts/2015-03/1426667410_f62ba5cc36a97e9c9dfaa377f1ef5504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985" y="3471141"/>
            <a:ext cx="4184996" cy="313747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relaxic.net/wp-content/uploads/2012/04/Easter-eggs_028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3060" y="3483524"/>
            <a:ext cx="4826721" cy="31250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493925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66148"/>
          </a:xfrm>
        </p:spPr>
        <p:txBody>
          <a:bodyPr>
            <a:normAutofit fontScale="90000"/>
          </a:bodyPr>
          <a:lstStyle/>
          <a:p>
            <a:r>
              <a:rPr lang="uk-UA" b="1" dirty="0"/>
              <a:t>«Виштовхувальна сила. Закон Архімеда.»</a:t>
            </a:r>
            <a:endParaRPr lang="ru-RU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838200" y="831274"/>
            <a:ext cx="10515600" cy="5345689"/>
          </a:xfrm>
        </p:spPr>
        <p:txBody>
          <a:bodyPr>
            <a:normAutofit/>
          </a:bodyPr>
          <a:lstStyle/>
          <a:p>
            <a:r>
              <a:rPr lang="uk-UA" sz="2000" b="1" dirty="0"/>
              <a:t> </a:t>
            </a:r>
            <a:r>
              <a:rPr lang="uk-UA" sz="2000" dirty="0"/>
              <a:t>Почати урок можна з біблійної легенди про те, що колись давно на Заході Азії існували два міста Содома і Гомора, Там жили дуже грішні люди, і Бог вирішив покарати їх. Він послав на міста вогонь, і вони згоріли до тла. На місці пожежі утворилося велике дуже солоне море. Пізніше його назвали «Мертве море</a:t>
            </a:r>
            <a:r>
              <a:rPr lang="uk-UA" sz="2000" dirty="0" smtClean="0"/>
              <a:t>»…</a:t>
            </a:r>
          </a:p>
          <a:p>
            <a:r>
              <a:rPr lang="uk-UA" sz="2000" dirty="0"/>
              <a:t> Через багато років відомий англійський письменник Марк Твен з гумором описує незвичайні відчуття, які виникали в нього і його товаришів, коли вони побували на Мертвому морі і купались в його водах:</a:t>
            </a:r>
            <a:endParaRPr lang="ru-RU" sz="2000" dirty="0"/>
          </a:p>
          <a:p>
            <a:r>
              <a:rPr lang="uk-UA" sz="2000" dirty="0"/>
              <a:t>      «Це було забавне купання! Ми не могли потонути! Тут можна було витягнутися на воді на всю довжину, лежачи на спині і склавши руки на грудях, причому більша частина тіла залишалася над водою!..»</a:t>
            </a:r>
            <a:endParaRPr lang="ru-RU" sz="2000" dirty="0"/>
          </a:p>
        </p:txBody>
      </p:sp>
      <p:pic>
        <p:nvPicPr>
          <p:cNvPr id="4" name="Рисунок 3" descr="http://s1.tchkcdn.com/g2-ISTiWDfPgVCX8cagk_nTCg/travel/300x225/f/0/1-1-8-9-10189/12_dead_sea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832" y="3870584"/>
            <a:ext cx="3245514" cy="287657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Мертвое море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933017"/>
            <a:ext cx="4617172" cy="28834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107608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dirty="0"/>
              <a:t> </a:t>
            </a:r>
            <a:r>
              <a:rPr lang="uk-UA" sz="3200" b="1" dirty="0"/>
              <a:t>Далі вчитель ставить проблемне питання: чому ж люди не могли потонути у водах Мертвого моря? </a:t>
            </a:r>
            <a:endParaRPr lang="ru-RU" sz="3200" b="1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5590309" cy="4351338"/>
          </a:xfrm>
        </p:spPr>
        <p:txBody>
          <a:bodyPr>
            <a:normAutofit lnSpcReduction="10000"/>
          </a:bodyPr>
          <a:lstStyle/>
          <a:p>
            <a:r>
              <a:rPr lang="uk-UA" dirty="0"/>
              <a:t> При цьому учні вживаються в роль дослідника. Демонструється звичайний дослід із розтягування пружини під дією вантажу, що перебувають спочатку в повітрі, а потім у воді. У бесіді з учнями з’ясовується існування виштовхувальної сили. Тоді пропонується перейти до серйозного наукового дослідження, з’ясувати, від чого залежить виштовхувальна сила</a:t>
            </a:r>
            <a:r>
              <a:rPr lang="uk-UA" dirty="0" smtClean="0"/>
              <a:t>.</a:t>
            </a:r>
          </a:p>
          <a:p>
            <a:endParaRPr lang="ru-RU" dirty="0"/>
          </a:p>
        </p:txBody>
      </p:sp>
      <p:sp>
        <p:nvSpPr>
          <p:cNvPr id="5" name="Місце для вмісту 4"/>
          <p:cNvSpPr>
            <a:spLocks noGrp="1"/>
          </p:cNvSpPr>
          <p:nvPr>
            <p:ph sz="half" idx="2"/>
          </p:nvPr>
        </p:nvSpPr>
        <p:spPr>
          <a:xfrm>
            <a:off x="6733308" y="1825625"/>
            <a:ext cx="4620491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 descr="http://narodna-osvita.com.ua/uploads/7_klas_fizika_sirotjuk_2015/228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2230" y="2290589"/>
            <a:ext cx="3842645" cy="30988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463678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94872"/>
            <a:ext cx="10515600" cy="2923082"/>
          </a:xfrm>
        </p:spPr>
        <p:txBody>
          <a:bodyPr>
            <a:noAutofit/>
          </a:bodyPr>
          <a:lstStyle/>
          <a:p>
            <a:pPr algn="just"/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 сучасної особистості на будь-якому етапі виховання і навчання завжди має посідати провідне місце. На цьому повинна формуватися сучасна педагогіка – педагогіка вільної й обізнаної особистості. Тому треба приділяти більше уваги розвитку талантів учнів шляхом розкриття наукового світогляду, розв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язанням проблем не тільки теоретичними знаннями, а й умінням мислити.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838200" y="3117954"/>
            <a:ext cx="10515600" cy="3567659"/>
          </a:xfrm>
        </p:spPr>
        <p:txBody>
          <a:bodyPr>
            <a:normAutofit/>
          </a:bodyPr>
          <a:lstStyle/>
          <a:p>
            <a:pPr algn="just"/>
            <a:r>
              <a:rPr lang="uk-UA" sz="2400" dirty="0"/>
              <a:t> Особливу роль дослідницької практики учнів у розвитку самостійності їхньої думки визначали відомі українські педагоги Я. Чепіга й А. Музиченко. Важливим елементом дослідницького методу фізик-методист М. І. Мєдянцев вважав проведення на уроці евристичної бесіди. Основою для неї були спостереження учнів, організовані з метою збудження сумнівів, міркувань, творчих припущень. </a:t>
            </a:r>
            <a:endParaRPr lang="uk-UA" sz="2400" dirty="0" smtClean="0"/>
          </a:p>
          <a:p>
            <a:pPr algn="just"/>
            <a:r>
              <a:rPr lang="uk-UA" sz="2400" dirty="0"/>
              <a:t>Питання, запропоновані вчителем, повинні симулювати самостійність роздумів і суджень учнів, допомагати їм самостійно просуватися до розв’язання завдання, що виникло під час їхніх спостережень або дослідів відповідно до наміченого плану дій.</a:t>
            </a:r>
            <a:endParaRPr lang="ru-RU" sz="2400" dirty="0"/>
          </a:p>
          <a:p>
            <a:pPr algn="just"/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2521825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2800" b="1" dirty="0"/>
              <a:t>Будь-яке дослідження починається зі збирання й обговорення фактів. Такі факти поступово накопичуються в ході бесіди, коли учні згадують різні явища природи й випадки зі щоденної практики. Це допомагає їм сформулювати проблему уроку й висунути гіпотезу. </a:t>
            </a:r>
            <a:endParaRPr lang="ru-RU" sz="2800" b="1" dirty="0"/>
          </a:p>
        </p:txBody>
      </p:sp>
      <p:sp>
        <p:nvSpPr>
          <p:cNvPr id="5" name="Місце для вмісту 4"/>
          <p:cNvSpPr>
            <a:spLocks noGrp="1"/>
          </p:cNvSpPr>
          <p:nvPr>
            <p:ph sz="half" idx="1"/>
          </p:nvPr>
        </p:nvSpPr>
        <p:spPr>
          <a:xfrm>
            <a:off x="838200" y="2248525"/>
            <a:ext cx="5181600" cy="4302176"/>
          </a:xfrm>
        </p:spPr>
        <p:txBody>
          <a:bodyPr/>
          <a:lstStyle/>
          <a:p>
            <a:r>
              <a:rPr lang="uk-UA" dirty="0"/>
              <a:t> Учні припускають, що виштовхувальна сила залежить від об’єму зануреного тіла, його ваги (чи маси), густини, глибини занурення, форми тіла. Вчитель не відкидає неправильні припущення: кожна з гіпотез потребує експериментальної перевірки. </a:t>
            </a:r>
            <a:endParaRPr lang="ru-RU" dirty="0"/>
          </a:p>
        </p:txBody>
      </p:sp>
      <p:sp>
        <p:nvSpPr>
          <p:cNvPr id="6" name="Місце для вмісту 5"/>
          <p:cNvSpPr>
            <a:spLocks noGrp="1"/>
          </p:cNvSpPr>
          <p:nvPr>
            <p:ph sz="half" idx="2"/>
          </p:nvPr>
        </p:nvSpPr>
        <p:spPr>
          <a:xfrm>
            <a:off x="6172200" y="2248525"/>
            <a:ext cx="5181600" cy="4302176"/>
          </a:xfrm>
        </p:spPr>
        <p:txBody>
          <a:bodyPr/>
          <a:lstStyle/>
          <a:p>
            <a:r>
              <a:rPr lang="uk-UA" dirty="0" smtClean="0"/>
              <a:t>Перевіряємо </a:t>
            </a:r>
            <a:r>
              <a:rPr lang="uk-UA" dirty="0"/>
              <a:t>всі висунуті гіпотези. При цьому учні, самостійно досліджуючи характер залежності між фізичними величинами, аналізують свої спостереження, роблять висновки, які й призводять до остаточної побудови </a:t>
            </a:r>
            <a:r>
              <a:rPr lang="uk-UA" dirty="0" smtClean="0"/>
              <a:t>теорії.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4000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66148"/>
          </a:xfrm>
        </p:spPr>
        <p:txBody>
          <a:bodyPr>
            <a:normAutofit fontScale="90000"/>
          </a:bodyPr>
          <a:lstStyle/>
          <a:p>
            <a:r>
              <a:rPr lang="uk-UA" b="1" dirty="0"/>
              <a:t>Вивчення електростатики і закону Кулона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659566"/>
            <a:ext cx="5181600" cy="6198434"/>
          </a:xfrm>
        </p:spPr>
        <p:txBody>
          <a:bodyPr>
            <a:normAutofit fontScale="55000" lnSpcReduction="20000"/>
          </a:bodyPr>
          <a:lstStyle/>
          <a:p>
            <a:pPr lvl="0"/>
            <a:r>
              <a:rPr lang="uk-UA" b="1" dirty="0"/>
              <a:t>Демонстрація дослідів.</a:t>
            </a:r>
            <a:endParaRPr lang="ru-RU" dirty="0"/>
          </a:p>
          <a:p>
            <a:r>
              <a:rPr lang="uk-UA" dirty="0"/>
              <a:t>а) Притягання наелектризованою паличкою метрової дерев</a:t>
            </a:r>
            <a:r>
              <a:rPr lang="ru-RU" dirty="0"/>
              <a:t>’</a:t>
            </a:r>
            <a:r>
              <a:rPr lang="uk-UA" dirty="0"/>
              <a:t>яної лінійки, що може легко обертатися на лампі, закріпленій на підставці;</a:t>
            </a:r>
            <a:endParaRPr lang="ru-RU" dirty="0"/>
          </a:p>
          <a:p>
            <a:r>
              <a:rPr lang="uk-UA" dirty="0"/>
              <a:t>б) притягання водяної цівки наелектризованим гребінцем;</a:t>
            </a:r>
            <a:endParaRPr lang="ru-RU" dirty="0"/>
          </a:p>
          <a:p>
            <a:r>
              <a:rPr lang="uk-UA" dirty="0"/>
              <a:t>в) взаємодія двох наелектризованих ебонітових паличок;</a:t>
            </a:r>
            <a:endParaRPr lang="ru-RU" dirty="0"/>
          </a:p>
          <a:p>
            <a:r>
              <a:rPr lang="uk-UA" dirty="0"/>
              <a:t>г) взаємодія двох наелектризованих паличок – ебонітової і скляної;</a:t>
            </a:r>
            <a:endParaRPr lang="ru-RU" dirty="0"/>
          </a:p>
          <a:p>
            <a:r>
              <a:rPr lang="uk-UA" dirty="0"/>
              <a:t>д) електризація волосся людини при дотиканні до зарядженого тіла.</a:t>
            </a:r>
            <a:endParaRPr lang="ru-RU" dirty="0"/>
          </a:p>
          <a:p>
            <a:pPr lvl="0"/>
            <a:r>
              <a:rPr lang="uk-UA" b="1" dirty="0"/>
              <a:t>Евристична бесіда за підсумками спостережень.</a:t>
            </a:r>
            <a:endParaRPr lang="ru-RU" dirty="0"/>
          </a:p>
          <a:p>
            <a:pPr lvl="0"/>
            <a:r>
              <a:rPr lang="uk-UA" dirty="0"/>
              <a:t>Про що свідчать два перші досліди?</a:t>
            </a:r>
            <a:endParaRPr lang="ru-RU" dirty="0"/>
          </a:p>
          <a:p>
            <a:pPr lvl="0"/>
            <a:r>
              <a:rPr lang="uk-UA" dirty="0"/>
              <a:t>Який висновок можна зробити з досвіду про взаємодію двох наелектризованих однойменно та різнойменно паличок?</a:t>
            </a:r>
            <a:endParaRPr lang="ru-RU" dirty="0"/>
          </a:p>
          <a:p>
            <a:r>
              <a:rPr lang="uk-UA" dirty="0"/>
              <a:t>       Учні пробують зробити загальні висновки зі всього сказаного й побаченого під час демонстрацій дослідів. Вчитель вислуховує і корегує думки учнів, висновки записують.</a:t>
            </a:r>
            <a:endParaRPr lang="ru-RU" dirty="0"/>
          </a:p>
          <a:p>
            <a:r>
              <a:rPr lang="uk-UA" dirty="0"/>
              <a:t>      В ході уроку учням ставлять запитання:</a:t>
            </a:r>
            <a:endParaRPr lang="ru-RU" dirty="0"/>
          </a:p>
          <a:p>
            <a:pPr lvl="0"/>
            <a:r>
              <a:rPr lang="uk-UA" dirty="0"/>
              <a:t>Які бувають заряди?</a:t>
            </a:r>
            <a:endParaRPr lang="ru-RU" dirty="0"/>
          </a:p>
          <a:p>
            <a:pPr lvl="0"/>
            <a:r>
              <a:rPr lang="uk-UA" dirty="0"/>
              <a:t>Як вони взаємодіють?</a:t>
            </a:r>
            <a:endParaRPr lang="ru-RU" dirty="0"/>
          </a:p>
          <a:p>
            <a:pPr lvl="0"/>
            <a:r>
              <a:rPr lang="uk-UA" dirty="0"/>
              <a:t>Які частинки несуть на собі найменший заряд?</a:t>
            </a:r>
            <a:endParaRPr lang="ru-RU" dirty="0"/>
          </a:p>
          <a:p>
            <a:pPr lvl="0"/>
            <a:r>
              <a:rPr lang="uk-UA" dirty="0"/>
              <a:t>Що саме відбувається за електризації?</a:t>
            </a:r>
            <a:endParaRPr lang="ru-RU" dirty="0"/>
          </a:p>
          <a:p>
            <a:pPr lvl="0"/>
            <a:r>
              <a:rPr lang="uk-UA" dirty="0"/>
              <a:t>Від чого залежить сила, з якою взаємодіють частинки?</a:t>
            </a:r>
            <a:endParaRPr lang="ru-RU" dirty="0"/>
          </a:p>
          <a:p>
            <a:endParaRPr lang="ru-RU" dirty="0"/>
          </a:p>
        </p:txBody>
      </p:sp>
      <p:pic>
        <p:nvPicPr>
          <p:cNvPr id="5" name="Місце для вмісту 4" descr="Фізика для дітей. Цікаві досліди з фізики - фото 3"/>
          <p:cNvPicPr>
            <a:picLocks noGrp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659566"/>
            <a:ext cx="5181600" cy="2714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://physik.ucoz.ru/_ph/13/2/938678750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0978" y="2632017"/>
            <a:ext cx="3569970" cy="42259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071580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/>
              <a:t>Струм у різних середовищах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uk-UA" dirty="0"/>
              <a:t>Можна показати учням цікаві досліди. </a:t>
            </a:r>
            <a:endParaRPr lang="ru-RU" dirty="0"/>
          </a:p>
          <a:p>
            <a:r>
              <a:rPr lang="uk-UA" dirty="0"/>
              <a:t> </a:t>
            </a:r>
            <a:endParaRPr lang="ru-RU" dirty="0"/>
          </a:p>
          <a:p>
            <a:endParaRPr lang="ru-RU" dirty="0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124262"/>
            <a:ext cx="5181600" cy="5733738"/>
          </a:xfrm>
        </p:spPr>
        <p:txBody>
          <a:bodyPr/>
          <a:lstStyle/>
          <a:p>
            <a:r>
              <a:rPr lang="uk-UA" dirty="0"/>
              <a:t> </a:t>
            </a:r>
            <a:r>
              <a:rPr lang="uk-UA" sz="2000" dirty="0"/>
              <a:t>А тепер запропонувати пояснити їх, даючи навідні питання:</a:t>
            </a:r>
            <a:endParaRPr lang="ru-RU" sz="2000" dirty="0"/>
          </a:p>
          <a:p>
            <a:pPr lvl="0"/>
            <a:r>
              <a:rPr lang="uk-UA" sz="2000" dirty="0"/>
              <a:t>Яка речовина проводить струм у даних дослідах?</a:t>
            </a:r>
            <a:endParaRPr lang="ru-RU" sz="2000" dirty="0"/>
          </a:p>
          <a:p>
            <a:pPr lvl="0"/>
            <a:r>
              <a:rPr lang="uk-UA" sz="2000" dirty="0"/>
              <a:t>Що є носіями струму в цьому випадку? Та ін</a:t>
            </a:r>
            <a:r>
              <a:rPr lang="uk-UA" sz="2000" dirty="0" smtClean="0"/>
              <a:t>.</a:t>
            </a:r>
          </a:p>
          <a:p>
            <a:pPr lvl="0"/>
            <a:endParaRPr lang="ru-RU" sz="2000" dirty="0"/>
          </a:p>
        </p:txBody>
      </p:sp>
      <p:pic>
        <p:nvPicPr>
          <p:cNvPr id="5" name="Рисунок 4" descr="Фізика для дітей. Цікаві досліди з фізики - фото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6" y="3008891"/>
            <a:ext cx="5705558" cy="316807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://www.kulturologia.ru/files/u12645/caleb-charland-back-to-light-6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5955" y="3227264"/>
            <a:ext cx="4450279" cy="35867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917224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09862"/>
            <a:ext cx="10515600" cy="419725"/>
          </a:xfrm>
        </p:spPr>
        <p:txBody>
          <a:bodyPr>
            <a:normAutofit fontScale="90000"/>
          </a:bodyPr>
          <a:lstStyle/>
          <a:p>
            <a:r>
              <a:rPr lang="uk-UA" b="1" dirty="0"/>
              <a:t>Атмосферний тиск	</a:t>
            </a:r>
            <a:endParaRPr lang="ru-RU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914400"/>
            <a:ext cx="5181600" cy="5262563"/>
          </a:xfrm>
        </p:spPr>
        <p:txBody>
          <a:bodyPr/>
          <a:lstStyle/>
          <a:p>
            <a:r>
              <a:rPr lang="uk-UA" dirty="0"/>
              <a:t>При вивченні цієї теми можна теж проводити дослідження за допомогою проведення та обговорення дослідів:</a:t>
            </a:r>
            <a:endParaRPr lang="ru-RU" dirty="0"/>
          </a:p>
          <a:p>
            <a:r>
              <a:rPr lang="uk-UA" dirty="0"/>
              <a:t>Набрати води в склянку. Щільно накрити листком паперу і, притримуючи, перевернути. </a:t>
            </a:r>
            <a:endParaRPr lang="ru-RU" dirty="0"/>
          </a:p>
          <a:p>
            <a:r>
              <a:rPr lang="uk-UA" dirty="0"/>
              <a:t>Листок прилипне і вода не буде виливатися.</a:t>
            </a:r>
            <a:endParaRPr lang="ru-RU" dirty="0"/>
          </a:p>
          <a:p>
            <a:endParaRPr lang="ru-RU" dirty="0"/>
          </a:p>
        </p:txBody>
      </p:sp>
      <p:pic>
        <p:nvPicPr>
          <p:cNvPr id="5" name="Содержимое 4" descr="PICT0165.JPG"/>
          <p:cNvPicPr>
            <a:picLocks noGrp="1"/>
          </p:cNvPicPr>
          <p:nvPr>
            <p:ph sz="half" idx="2"/>
          </p:nvPr>
        </p:nvPicPr>
        <p:blipFill>
          <a:blip r:embed="rId2" cstate="print">
            <a:lum bright="20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6424" y="209862"/>
            <a:ext cx="2817693" cy="2188564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6" name="Рисунок 5" descr="PICT0169.JPG"/>
          <p:cNvPicPr/>
          <p:nvPr/>
        </p:nvPicPr>
        <p:blipFill>
          <a:blip r:embed="rId3" cstate="print">
            <a:lum bright="20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7992" y="2285369"/>
            <a:ext cx="2764238" cy="2001818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7" name="Рисунок 6" descr="PICT0175.JPG"/>
          <p:cNvPicPr/>
          <p:nvPr/>
        </p:nvPicPr>
        <p:blipFill>
          <a:blip r:embed="rId4" cstate="print">
            <a:lum bright="3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5" t="16785" r="12589" b="6750"/>
          <a:stretch>
            <a:fillRect/>
          </a:stretch>
        </p:blipFill>
        <p:spPr bwMode="auto">
          <a:xfrm>
            <a:off x="6096000" y="4428963"/>
            <a:ext cx="2981992" cy="2001817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22330986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200" b="1" dirty="0"/>
              <a:t>Дослід «Сухим з води».</a:t>
            </a:r>
            <a:r>
              <a:rPr lang="uk-UA" sz="3200" dirty="0"/>
              <a:t> </a:t>
            </a:r>
            <a:r>
              <a:rPr lang="uk-UA" sz="2400" dirty="0"/>
              <a:t>Учням дається завдання запропонувати спосіб, щоб вийняти монету з води, не замочивши рук. Тоді демонструється дослід.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8" name="Місце для вмісту 7" descr="PICT0180.JPG"/>
          <p:cNvPicPr>
            <a:picLocks noGrp="1"/>
          </p:cNvPicPr>
          <p:nvPr>
            <p:ph sz="half" idx="1"/>
          </p:nvPr>
        </p:nvPicPr>
        <p:blipFill>
          <a:blip r:embed="rId2" cstate="print">
            <a:lum bright="30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7" t="13676" r="4262" b="6541"/>
          <a:stretch>
            <a:fillRect/>
          </a:stretch>
        </p:blipFill>
        <p:spPr bwMode="auto">
          <a:xfrm>
            <a:off x="223500" y="1802009"/>
            <a:ext cx="2624632" cy="2033709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9" name="Рисунок 8" descr="PICT0187.JPG"/>
          <p:cNvPicPr/>
          <p:nvPr/>
        </p:nvPicPr>
        <p:blipFill>
          <a:blip r:embed="rId3" cstate="print">
            <a:lum bright="20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1667" y="1690688"/>
            <a:ext cx="2811145" cy="2145030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10" name="Рисунок 9" descr="PICT0190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8719" y="1688783"/>
            <a:ext cx="2863850" cy="2146935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11" name="Рисунок 10" descr="PICT0194.JPG"/>
          <p:cNvPicPr/>
          <p:nvPr/>
        </p:nvPicPr>
        <p:blipFill>
          <a:blip r:embed="rId5" cstate="print">
            <a:lum bright="20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033" y="4418789"/>
            <a:ext cx="2791460" cy="2093595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12" name="Місце для вмісту 11" descr="PICT0195.JPG"/>
          <p:cNvPicPr>
            <a:picLocks noGrp="1"/>
          </p:cNvPicPr>
          <p:nvPr>
            <p:ph sz="half" idx="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1667" y="4418789"/>
            <a:ext cx="2701636" cy="2024149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7" name="Прямокутник 6"/>
          <p:cNvSpPr/>
          <p:nvPr/>
        </p:nvSpPr>
        <p:spPr>
          <a:xfrm>
            <a:off x="6452812" y="4617368"/>
            <a:ext cx="6096000" cy="116660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Питання для учнів:</a:t>
            </a: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uk-UA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Чому вода втягується під банку?</a:t>
            </a: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Times New Roman" panose="02020603050405020304" pitchFamily="18" charset="0"/>
              <a:buChar char="-"/>
            </a:pPr>
            <a:r>
              <a:rPr lang="uk-UA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Чому під банкою тиск менший, ніж зовні?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32222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2800" dirty="0"/>
              <a:t>Далі учням пропонується </a:t>
            </a:r>
            <a:r>
              <a:rPr lang="uk-UA" sz="2800" b="1" dirty="0"/>
              <a:t>провести аналогію</a:t>
            </a:r>
            <a:r>
              <a:rPr lang="uk-UA" sz="2800" dirty="0"/>
              <a:t> між відомим дослідом Отто фон Геріке і дослідом, виконаним в лабораторних умовах. Учні мають пояснити  дію атмосферного тиску в одному і другому випадку.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pic>
        <p:nvPicPr>
          <p:cNvPr id="5" name="Picture 4" descr="Файл:Fotothek df tg 0005668 Physik ^ Vakuumtechnik ^ Luftdruck.jpg">
            <a:hlinkClick r:id="rId2"/>
          </p:cNvPr>
          <p:cNvPicPr>
            <a:picLocks noGrp="1"/>
          </p:cNvPicPr>
          <p:nvPr>
            <p:ph sz="half" idx="1"/>
          </p:nvPr>
        </p:nvPicPr>
        <p:blipFill>
          <a:blip r:embed="rId3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9" t="3613" r="2409" b="1910"/>
          <a:stretch>
            <a:fillRect/>
          </a:stretch>
        </p:blipFill>
        <p:spPr bwMode="auto">
          <a:xfrm>
            <a:off x="509666" y="1690689"/>
            <a:ext cx="5510134" cy="4311118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6" name="Місце для вмісту 5" descr="PICT0240.JPG"/>
          <p:cNvPicPr>
            <a:picLocks noGrp="1"/>
          </p:cNvPicPr>
          <p:nvPr>
            <p:ph sz="half" idx="2"/>
          </p:nvPr>
        </p:nvPicPr>
        <p:blipFill>
          <a:blip r:embed="rId4" cstate="print">
            <a:lum bright="20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01" t="12801"/>
          <a:stretch>
            <a:fillRect/>
          </a:stretch>
        </p:blipFill>
        <p:spPr bwMode="auto">
          <a:xfrm>
            <a:off x="6019800" y="1690688"/>
            <a:ext cx="3043422" cy="2127468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7" name="Содержимое 4" descr="PICT0242.JPG"/>
          <p:cNvPicPr/>
          <p:nvPr/>
        </p:nvPicPr>
        <p:blipFill>
          <a:blip r:embed="rId5" cstate="print">
            <a:lum bright="3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3222" y="1690687"/>
            <a:ext cx="2790190" cy="2093595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8" name="Рисунок 7" descr="PICT0244.JPG"/>
          <p:cNvPicPr/>
          <p:nvPr/>
        </p:nvPicPr>
        <p:blipFill>
          <a:blip r:embed="rId6" cstate="print">
            <a:lum bright="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846248"/>
            <a:ext cx="2995930" cy="2093595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9" name="Содержимое 8" descr="PICT0249.JPG"/>
          <p:cNvPicPr/>
          <p:nvPr/>
        </p:nvPicPr>
        <p:blipFill>
          <a:blip r:embed="rId7" cstate="print">
            <a:lum bright="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5730" y="3854503"/>
            <a:ext cx="2790190" cy="2085340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19459969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228402"/>
            <a:ext cx="10515600" cy="944381"/>
          </a:xfrm>
        </p:spPr>
        <p:txBody>
          <a:bodyPr>
            <a:normAutofit fontScale="90000"/>
          </a:bodyPr>
          <a:lstStyle/>
          <a:p>
            <a:r>
              <a:rPr lang="uk-UA" sz="3200" b="1" dirty="0"/>
              <a:t>Для молодших школярів можна запропонувати підготувати міні-проекти на різноманітні теми. Наприклад:</a:t>
            </a:r>
            <a:r>
              <a:rPr lang="ru-RU" sz="3200" b="1" dirty="0"/>
              <a:t/>
            </a:r>
            <a:br>
              <a:rPr lang="ru-RU" sz="3200" b="1" dirty="0"/>
            </a:br>
            <a:endParaRPr lang="ru-RU" sz="3200" b="1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199213"/>
            <a:ext cx="5181600" cy="4977750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uk-UA" dirty="0" smtClean="0"/>
              <a:t>Видатні українські фізики.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Рисунок 4" descr="http://images.myshared.ru/1154418/slide_28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645" y="2890172"/>
            <a:ext cx="4500525" cy="328679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Місце для вмісту 5" descr="http://svitppt.com.ua/images/28/27128/770/img8.jpg"/>
          <p:cNvPicPr>
            <a:picLocks noGrp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2131" y="929390"/>
            <a:ext cx="3941705" cy="313294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://www.metod-kopilka.ru/images/doc/47/42105/img4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8807" y="3584454"/>
            <a:ext cx="4341193" cy="31321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767580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54834"/>
            <a:ext cx="10515600" cy="509664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Теми проектів для молодших учнів</a:t>
            </a:r>
            <a:endParaRPr lang="ru-RU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1108023" y="1139251"/>
            <a:ext cx="5181600" cy="5606323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uk-UA" dirty="0"/>
              <a:t>Визначення середньої швидкості руху краплі дощу</a:t>
            </a:r>
            <a:r>
              <a:rPr lang="uk-UA" dirty="0" smtClean="0"/>
              <a:t>.</a:t>
            </a:r>
          </a:p>
          <a:p>
            <a:pPr lvl="0"/>
            <a:endParaRPr lang="uk-UA" dirty="0"/>
          </a:p>
          <a:p>
            <a:pPr lvl="0"/>
            <a:endParaRPr lang="uk-UA" dirty="0" smtClean="0"/>
          </a:p>
          <a:p>
            <a:pPr lvl="0"/>
            <a:endParaRPr lang="uk-UA" dirty="0" smtClean="0"/>
          </a:p>
          <a:p>
            <a:pPr lvl="0"/>
            <a:endParaRPr lang="uk-UA" dirty="0"/>
          </a:p>
          <a:p>
            <a:pPr lvl="0"/>
            <a:endParaRPr lang="uk-UA" dirty="0" smtClean="0"/>
          </a:p>
          <a:p>
            <a:pPr lvl="0"/>
            <a:endParaRPr lang="ru-RU" dirty="0"/>
          </a:p>
          <a:p>
            <a:r>
              <a:rPr lang="ru-RU" dirty="0"/>
              <a:t> </a:t>
            </a:r>
            <a:r>
              <a:rPr lang="uk-UA" dirty="0"/>
              <a:t>Також учні можуть складати оповідання та казки на фізичні теми. Це заставить їх мислити, обдумувати та аналізувати, що і є основою винахідницької діяльності.</a:t>
            </a:r>
            <a:endParaRPr lang="ru-RU" dirty="0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139251"/>
            <a:ext cx="5181600" cy="5037712"/>
          </a:xfrm>
        </p:spPr>
        <p:txBody>
          <a:bodyPr>
            <a:normAutofit fontScale="92500" lnSpcReduction="10000"/>
          </a:bodyPr>
          <a:lstStyle/>
          <a:p>
            <a:r>
              <a:rPr lang="uk-UA" dirty="0"/>
              <a:t>Визначення середньої швидкості росту квітки у вазоні</a:t>
            </a:r>
            <a:r>
              <a:rPr lang="uk-UA" dirty="0" smtClean="0"/>
              <a:t>.</a:t>
            </a:r>
          </a:p>
          <a:p>
            <a:endParaRPr lang="ru-RU" dirty="0"/>
          </a:p>
        </p:txBody>
      </p:sp>
      <p:pic>
        <p:nvPicPr>
          <p:cNvPr id="5" name="Рисунок 4" descr="http://vkurse.ua/i/2008-01/vyrabotka-elektrichestva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7631" y="2013923"/>
            <a:ext cx="3493958" cy="232005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://i6.pixs.ru/storage/1/3/4/SAM0829JPG_2142037_12744134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1501" y="2850752"/>
            <a:ext cx="4362299" cy="29664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16652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69561" y="170461"/>
            <a:ext cx="9144000" cy="834427"/>
          </a:xfrm>
        </p:spPr>
        <p:txBody>
          <a:bodyPr>
            <a:normAutofit fontScale="90000"/>
          </a:bodyPr>
          <a:lstStyle/>
          <a:p>
            <a:r>
              <a:rPr lang="uk-UA" sz="2800" b="1" dirty="0"/>
              <a:t>У старших класах доцільно готувати об</a:t>
            </a:r>
            <a:r>
              <a:rPr lang="ru-RU" sz="2800" b="1" dirty="0"/>
              <a:t>’</a:t>
            </a:r>
            <a:r>
              <a:rPr lang="uk-UA" sz="2800" b="1" dirty="0"/>
              <a:t>ємні наукові </a:t>
            </a:r>
            <a:r>
              <a:rPr lang="uk-UA" sz="2800" b="1" dirty="0" smtClean="0"/>
              <a:t>презентації </a:t>
            </a:r>
            <a:r>
              <a:rPr lang="uk-UA" sz="2800" b="1" dirty="0"/>
              <a:t>і виступати з ними, залучаючи інших до дискусії чи обговорення. </a:t>
            </a:r>
            <a:endParaRPr lang="ru-RU" sz="2800" b="1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type="subTitle" idx="1"/>
          </p:nvPr>
        </p:nvSpPr>
        <p:spPr>
          <a:xfrm>
            <a:off x="669560" y="1364105"/>
            <a:ext cx="5266545" cy="704537"/>
          </a:xfrm>
        </p:spPr>
        <p:txBody>
          <a:bodyPr>
            <a:normAutofit fontScale="92500"/>
          </a:bodyPr>
          <a:lstStyle/>
          <a:p>
            <a:pPr lvl="0"/>
            <a:r>
              <a:rPr lang="uk-UA" sz="2800" dirty="0"/>
              <a:t>Оптичні прилади та їх застосування.</a:t>
            </a:r>
            <a:endParaRPr lang="ru-RU" sz="2800" dirty="0"/>
          </a:p>
          <a:p>
            <a:endParaRPr lang="ru-RU" dirty="0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4294967295"/>
          </p:nvPr>
        </p:nvSpPr>
        <p:spPr>
          <a:xfrm>
            <a:off x="7010400" y="1004888"/>
            <a:ext cx="5181600" cy="5651500"/>
          </a:xfrm>
        </p:spPr>
        <p:txBody>
          <a:bodyPr>
            <a:normAutofit/>
          </a:bodyPr>
          <a:lstStyle/>
          <a:p>
            <a:pPr lvl="0"/>
            <a:r>
              <a:rPr lang="uk-UA" dirty="0"/>
              <a:t>Вплив електромагнітного поля на живі організми</a:t>
            </a:r>
            <a:r>
              <a:rPr lang="uk-UA" dirty="0" smtClean="0"/>
              <a:t>.</a:t>
            </a:r>
          </a:p>
          <a:p>
            <a:pPr lvl="0"/>
            <a:endParaRPr lang="uk-UA" dirty="0"/>
          </a:p>
          <a:p>
            <a:pPr lvl="0"/>
            <a:endParaRPr lang="uk-UA" dirty="0" smtClean="0"/>
          </a:p>
          <a:p>
            <a:pPr lvl="0"/>
            <a:endParaRPr lang="uk-UA" dirty="0"/>
          </a:p>
          <a:p>
            <a:pPr lvl="0"/>
            <a:endParaRPr lang="uk-UA" dirty="0" smtClean="0"/>
          </a:p>
          <a:p>
            <a:pPr lvl="0"/>
            <a:endParaRPr lang="uk-UA" dirty="0"/>
          </a:p>
          <a:p>
            <a:pPr lvl="0"/>
            <a:endParaRPr lang="ru-RU" dirty="0"/>
          </a:p>
          <a:p>
            <a:r>
              <a:rPr lang="uk-UA" dirty="0"/>
              <a:t> Учні також можуть самі виготовляти фізичні прилади та макети і проводити з ними експерименти.</a:t>
            </a:r>
            <a:endParaRPr lang="ru-RU" dirty="0"/>
          </a:p>
        </p:txBody>
      </p:sp>
      <p:pic>
        <p:nvPicPr>
          <p:cNvPr id="5" name="Рисунок 4" descr="http://svitppt.com.ua/images/60/59017/960/img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471103"/>
            <a:ext cx="4941570" cy="370586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://www.bsmu.edu.ua/media/k2/items/cache/de419eebc85959410ee19fa8f0a00919_XL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9099" y="2068642"/>
            <a:ext cx="3498215" cy="27235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25194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4127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600" b="1" dirty="0"/>
              <a:t>Висновки.</a:t>
            </a:r>
            <a:r>
              <a:rPr lang="ru-RU" sz="3600" b="1" dirty="0"/>
              <a:t/>
            </a:r>
            <a:br>
              <a:rPr lang="ru-RU" sz="3600" b="1" dirty="0"/>
            </a:br>
            <a:endParaRPr lang="ru-RU" sz="3600" b="1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838200" y="824459"/>
            <a:ext cx="10515600" cy="5696262"/>
          </a:xfrm>
        </p:spPr>
        <p:txBody>
          <a:bodyPr>
            <a:normAutofit/>
          </a:bodyPr>
          <a:lstStyle/>
          <a:p>
            <a:r>
              <a:rPr lang="uk-UA" dirty="0"/>
              <a:t>Проводячи дослідження самостійно, учні вчаться підбирати науковий матеріал, аналізують, роблять висновки. Це прищеплює дітям інтерес до навчальних і наукових досліджень; формує в них розуміння того, що їхнє навчання наближається до наукового пізнання; збагачує творчі здібності; впливає на їх інтелектуальний розвиток. При використанні дослідницьких технологій проявляється високий ступінь активності і самостійності учнів під час виконання експерименту, вироблення вмінь працювати з фізичними приладами й навичок обробляти результати спостережень і вимірювань, можливість проведення експерименту або спостереження за індивідуальним планом і в темпі, який визначають самі учні. У розпорядженні вчителя багато методів, головне – не відштовхнути дітей складністю завдань, забезпечити розуміння учнями виконуваної діяльності.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37168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3200" b="1" dirty="0"/>
              <a:t> Метою дослідницької технології є набуття учнями навичок дослідницької роботи, формування активної, творчої особистості</a:t>
            </a:r>
            <a:r>
              <a:rPr lang="uk-UA" sz="3200" b="1" dirty="0" smtClean="0"/>
              <a:t>.</a:t>
            </a:r>
            <a:br>
              <a:rPr lang="uk-UA" sz="3200" b="1" dirty="0" smtClean="0"/>
            </a:br>
            <a:r>
              <a:rPr lang="uk-UA" sz="3200" b="1" dirty="0"/>
              <a:t> Цілі проведення наукового дослідження:</a:t>
            </a:r>
            <a:endParaRPr lang="ru-RU" sz="3200" b="1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dirty="0"/>
              <a:t>Залучити учнів до процесу набуття нових знань;</a:t>
            </a:r>
            <a:endParaRPr lang="ru-RU" dirty="0"/>
          </a:p>
          <a:p>
            <a:pPr lvl="0"/>
            <a:r>
              <a:rPr lang="uk-UA" dirty="0"/>
              <a:t>Засвоїти один із нестандартних видів пізнавальної діяльності;</a:t>
            </a:r>
            <a:endParaRPr lang="ru-RU" dirty="0"/>
          </a:p>
          <a:p>
            <a:pPr lvl="0"/>
            <a:r>
              <a:rPr lang="uk-UA" dirty="0"/>
              <a:t>Навчити користуватися нормативною, навчальною літературою, статистичними даними, інформаційною системою Інтернет;</a:t>
            </a:r>
            <a:endParaRPr lang="ru-RU" dirty="0"/>
          </a:p>
          <a:p>
            <a:pPr lvl="0"/>
            <a:r>
              <a:rPr lang="uk-UA" dirty="0"/>
              <a:t>Виробити вміння працювати з основними комп</a:t>
            </a:r>
            <a:r>
              <a:rPr lang="ru-RU" dirty="0"/>
              <a:t>’</a:t>
            </a:r>
            <a:r>
              <a:rPr lang="uk-UA" dirty="0"/>
              <a:t>ютерними програмами;</a:t>
            </a:r>
            <a:endParaRPr lang="ru-RU" dirty="0"/>
          </a:p>
          <a:p>
            <a:pPr lvl="0"/>
            <a:r>
              <a:rPr lang="uk-UA" dirty="0"/>
              <a:t>Надати можливість виступити публічно, провести полеміку, донести до слухачів свою точку зору, </a:t>
            </a:r>
            <a:r>
              <a:rPr lang="uk-UA" dirty="0" smtClean="0"/>
              <a:t>обґрунтувати </a:t>
            </a:r>
            <a:r>
              <a:rPr lang="uk-UA" dirty="0"/>
              <a:t>її, схилити аудиторію до втілення своїх ідей.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68638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743551"/>
          </a:xfrm>
        </p:spPr>
        <p:txBody>
          <a:bodyPr>
            <a:normAutofit/>
          </a:bodyPr>
          <a:lstStyle/>
          <a:p>
            <a:r>
              <a:rPr lang="uk-UA" sz="9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Дякую </a:t>
            </a:r>
            <a:br>
              <a:rPr lang="uk-UA" sz="9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9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увагу</a:t>
            </a:r>
            <a:endParaRPr lang="ru-RU" sz="9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7425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/>
              <a:t>Завдання</a:t>
            </a:r>
            <a:r>
              <a:rPr lang="uk-UA" dirty="0"/>
              <a:t>, які вирішують під час застосування дослідницьких технологій: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838200" y="1334125"/>
            <a:ext cx="10515600" cy="5306518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uk-UA" dirty="0"/>
              <a:t>Використати дослідницькі методи у вивченні учнями предметів шкільної програми;</a:t>
            </a:r>
            <a:endParaRPr lang="ru-RU" dirty="0"/>
          </a:p>
          <a:p>
            <a:pPr lvl="0"/>
            <a:r>
              <a:rPr lang="uk-UA" dirty="0"/>
              <a:t>Застосувати дослідження під час  ознайомлення школярів з окремими явищами, процесами, фактами;</a:t>
            </a:r>
            <a:endParaRPr lang="ru-RU" dirty="0"/>
          </a:p>
          <a:p>
            <a:pPr lvl="0"/>
            <a:r>
              <a:rPr lang="uk-UA" dirty="0"/>
              <a:t>Допомогти учням у засвоєнні комплексу дослідницьких заходів, формувати їхні дослідницькі вміння та навички;</a:t>
            </a:r>
            <a:endParaRPr lang="ru-RU" dirty="0"/>
          </a:p>
          <a:p>
            <a:pPr lvl="0"/>
            <a:r>
              <a:rPr lang="uk-UA" dirty="0"/>
              <a:t>Прищеплювати учням інтерес до навчальних і наукових досліджень;</a:t>
            </a:r>
            <a:endParaRPr lang="ru-RU" dirty="0"/>
          </a:p>
          <a:p>
            <a:pPr lvl="0"/>
            <a:r>
              <a:rPr lang="uk-UA" dirty="0"/>
              <a:t>Формувати в школярів розуміння того, що їхнє навчання наближається до наукового пізнання;</a:t>
            </a:r>
            <a:endParaRPr lang="ru-RU" dirty="0"/>
          </a:p>
          <a:p>
            <a:pPr lvl="0"/>
            <a:r>
              <a:rPr lang="uk-UA" dirty="0"/>
              <a:t>Збагачувати творчі здібності учнів на основі формування їхнього дослідницького досвіду;</a:t>
            </a:r>
            <a:endParaRPr lang="ru-RU" dirty="0"/>
          </a:p>
          <a:p>
            <a:pPr lvl="0"/>
            <a:r>
              <a:rPr lang="uk-UA" dirty="0"/>
              <a:t>Вивчати й аналізувати індивідуальні особливості формування дослідницького досвіду учнів, його впливів на їхній інтелектуальний розвиток і виховання.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71647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39843"/>
            <a:ext cx="10515600" cy="3822490"/>
          </a:xfrm>
        </p:spPr>
        <p:txBody>
          <a:bodyPr>
            <a:noAutofit/>
          </a:bodyPr>
          <a:lstStyle/>
          <a:p>
            <a:r>
              <a:rPr lang="uk-UA" sz="2000" b="1" dirty="0"/>
              <a:t> </a:t>
            </a:r>
            <a:r>
              <a:rPr lang="uk-UA" sz="2800" b="1" dirty="0"/>
              <a:t>Основна ідея дослідницького методу</a:t>
            </a:r>
            <a:r>
              <a:rPr lang="uk-UA" sz="2800" dirty="0"/>
              <a:t> полягає у використанні наукового підходу до вирішення того чи іншого навчального завдання. Робота учнів у цьому випадку будується за логікою проведення класичного наукового дослідження з використанням усіх методів і прийомів наукового дослідження, характерних для діяльності науковців.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uk-UA" sz="2800" b="1" dirty="0"/>
              <a:t>      Основна роль</a:t>
            </a:r>
            <a:r>
              <a:rPr lang="uk-UA" sz="2800" dirty="0"/>
              <a:t> у процесі застосування дослідницьких методів навчання ілюструється в:</a:t>
            </a:r>
            <a:endParaRPr lang="ru-RU" sz="2800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838200" y="4062333"/>
            <a:ext cx="10515600" cy="2114629"/>
          </a:xfrm>
        </p:spPr>
        <p:txBody>
          <a:bodyPr/>
          <a:lstStyle/>
          <a:p>
            <a:r>
              <a:rPr lang="uk-UA" dirty="0"/>
              <a:t>а) спрямуванні учнів на осмислення проблеми в цілому;</a:t>
            </a:r>
            <a:endParaRPr lang="ru-RU" dirty="0"/>
          </a:p>
          <a:p>
            <a:r>
              <a:rPr lang="uk-UA" dirty="0"/>
              <a:t>б) створенні умов для пошукової творчої діяльності;</a:t>
            </a:r>
            <a:endParaRPr lang="ru-RU" dirty="0"/>
          </a:p>
          <a:p>
            <a:r>
              <a:rPr lang="uk-UA" dirty="0"/>
              <a:t>в) організації самостійної пошукової діяльності.</a:t>
            </a:r>
            <a:endParaRPr lang="ru-RU" dirty="0"/>
          </a:p>
          <a:p>
            <a:r>
              <a:rPr lang="uk-UA" dirty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71387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92834"/>
            <a:ext cx="10515600" cy="1325563"/>
          </a:xfrm>
        </p:spPr>
        <p:txBody>
          <a:bodyPr>
            <a:noAutofit/>
          </a:bodyPr>
          <a:lstStyle/>
          <a:p>
            <a:r>
              <a:rPr lang="uk-UA" sz="4000" b="1" dirty="0"/>
              <a:t>Дослідницька діяльність під керівництвом педагога дозволяє учням:</a:t>
            </a:r>
            <a:r>
              <a:rPr lang="ru-RU" sz="4000" b="1" dirty="0"/>
              <a:t/>
            </a:r>
            <a:br>
              <a:rPr lang="ru-RU" sz="4000" b="1" dirty="0"/>
            </a:br>
            <a:endParaRPr lang="ru-RU" sz="4000" b="1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dirty="0"/>
              <a:t>самостійно визначити проблемні ситуації, знайти шляхи для їх розв</a:t>
            </a:r>
            <a:r>
              <a:rPr lang="ru-RU" dirty="0"/>
              <a:t>’</a:t>
            </a:r>
            <a:r>
              <a:rPr lang="uk-UA" dirty="0"/>
              <a:t>язання;</a:t>
            </a:r>
            <a:endParaRPr lang="ru-RU" dirty="0"/>
          </a:p>
          <a:p>
            <a:pPr lvl="0"/>
            <a:r>
              <a:rPr lang="uk-UA" dirty="0"/>
              <a:t>точно описати факти, явища із застосуванням загальновизнаної технології;</a:t>
            </a:r>
            <a:endParaRPr lang="ru-RU" dirty="0"/>
          </a:p>
          <a:p>
            <a:pPr lvl="0"/>
            <a:r>
              <a:rPr lang="uk-UA" dirty="0"/>
              <a:t>згрупувати факти, ознаки відповідно до загальнонаукових правил;</a:t>
            </a:r>
            <a:endParaRPr lang="ru-RU" dirty="0"/>
          </a:p>
          <a:p>
            <a:pPr lvl="0"/>
            <a:r>
              <a:rPr lang="uk-UA" dirty="0"/>
              <a:t>проаналізувати факти та явища, виділити з них загальне і єдине, випадкове і закономірне;</a:t>
            </a:r>
            <a:endParaRPr lang="ru-RU" dirty="0"/>
          </a:p>
          <a:p>
            <a:pPr lvl="0"/>
            <a:r>
              <a:rPr lang="uk-UA" dirty="0"/>
              <a:t>збудувати доказ і дати спростування.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73598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200" b="1" dirty="0"/>
              <a:t>Під час проведення дослідницької роботи в молодих людей розвиваються вміння: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uk-UA" dirty="0"/>
              <a:t>аналізувати, систематизувати ( аналіз – це спосіб пізнання об</a:t>
            </a:r>
            <a:r>
              <a:rPr lang="ru-RU" dirty="0"/>
              <a:t>’</a:t>
            </a:r>
            <a:r>
              <a:rPr lang="uk-UA" dirty="0"/>
              <a:t>єкта за допомогою вивчення його  частин і властивостей);</a:t>
            </a:r>
            <a:endParaRPr lang="ru-RU" dirty="0"/>
          </a:p>
          <a:p>
            <a:pPr lvl="0"/>
            <a:r>
              <a:rPr lang="uk-UA" dirty="0"/>
              <a:t>порівнювати ( порівняння – це спосіб пізнання за допомогою встановлення спільного і відмінностей);</a:t>
            </a:r>
            <a:endParaRPr lang="ru-RU" dirty="0"/>
          </a:p>
          <a:p>
            <a:pPr lvl="0"/>
            <a:r>
              <a:rPr lang="uk-UA" dirty="0"/>
              <a:t>узагальнювати й класифікувати ( узагальнення – це спосіб пізнання з визначенням загальних істотних ознак);</a:t>
            </a:r>
            <a:endParaRPr lang="ru-RU" dirty="0"/>
          </a:p>
          <a:p>
            <a:pPr lvl="0"/>
            <a:r>
              <a:rPr lang="uk-UA" dirty="0"/>
              <a:t>визначати поняття ( поняття – це слово або словосполучення, що позначає окремий об</a:t>
            </a:r>
            <a:r>
              <a:rPr lang="ru-RU" dirty="0"/>
              <a:t>’</a:t>
            </a:r>
            <a:r>
              <a:rPr lang="uk-UA" dirty="0"/>
              <a:t>єкт або сукупність об</a:t>
            </a:r>
            <a:r>
              <a:rPr lang="ru-RU" dirty="0"/>
              <a:t>’</a:t>
            </a:r>
            <a:r>
              <a:rPr lang="uk-UA" dirty="0"/>
              <a:t>єктів і їхні істотні ознаки);</a:t>
            </a:r>
            <a:endParaRPr lang="ru-RU" dirty="0"/>
          </a:p>
          <a:p>
            <a:pPr lvl="0"/>
            <a:r>
              <a:rPr lang="uk-UA" dirty="0"/>
              <a:t>доводити й спростовувати ( доказ – це міркування, що означає істинність якого-небудь твердження шляхом приведення доведених раніше тверджень. Спростування – це міркування, спрямоване на встановлення помилковості висунутого твердження).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61756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200" b="1" dirty="0" smtClean="0"/>
              <a:t>Основні етапи </a:t>
            </a:r>
            <a:r>
              <a:rPr lang="uk-UA" sz="3200" b="1" dirty="0"/>
              <a:t>організації навчальної діяльності за </a:t>
            </a:r>
            <a:r>
              <a:rPr lang="uk-UA" sz="3200" b="1" dirty="0" smtClean="0"/>
              <a:t>використання </a:t>
            </a:r>
            <a:r>
              <a:rPr lang="uk-UA" sz="3200" b="1" dirty="0"/>
              <a:t>дослідницького методу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uk-UA" b="1" dirty="0"/>
              <a:t>Визначення загальної теми дослідження, предмета й об</a:t>
            </a:r>
            <a:r>
              <a:rPr lang="ru-RU" b="1" dirty="0"/>
              <a:t>’</a:t>
            </a:r>
            <a:r>
              <a:rPr lang="uk-UA" b="1" dirty="0"/>
              <a:t>єкта дослідження.</a:t>
            </a:r>
            <a:endParaRPr lang="ru-RU" dirty="0"/>
          </a:p>
          <a:p>
            <a:pPr lvl="0"/>
            <a:r>
              <a:rPr lang="uk-UA" b="1" dirty="0"/>
              <a:t>Виявлення й формулювання загальної проблеми.</a:t>
            </a:r>
            <a:endParaRPr lang="ru-RU" dirty="0"/>
          </a:p>
          <a:p>
            <a:pPr lvl="0"/>
            <a:r>
              <a:rPr lang="uk-UA" b="1" dirty="0"/>
              <a:t>Формулювання гіпотез.</a:t>
            </a:r>
            <a:endParaRPr lang="ru-RU" dirty="0"/>
          </a:p>
          <a:p>
            <a:pPr lvl="0"/>
            <a:r>
              <a:rPr lang="uk-UA" b="1" dirty="0"/>
              <a:t>Визначення методів збирання й обробки даних на підтвердження висунутих гіпотез.</a:t>
            </a:r>
            <a:endParaRPr lang="ru-RU" dirty="0"/>
          </a:p>
          <a:p>
            <a:pPr lvl="0"/>
            <a:r>
              <a:rPr lang="uk-UA" b="1" dirty="0"/>
              <a:t>Збирання даних.</a:t>
            </a:r>
            <a:endParaRPr lang="ru-RU" dirty="0"/>
          </a:p>
          <a:p>
            <a:pPr lvl="0"/>
            <a:r>
              <a:rPr lang="uk-UA" b="1" dirty="0"/>
              <a:t>Обговорення отриманих даних.</a:t>
            </a:r>
            <a:endParaRPr lang="ru-RU" dirty="0"/>
          </a:p>
          <a:p>
            <a:pPr lvl="0"/>
            <a:r>
              <a:rPr lang="uk-UA" b="1" dirty="0"/>
              <a:t>Перевірка гіпотез.</a:t>
            </a:r>
            <a:endParaRPr lang="ru-RU" dirty="0"/>
          </a:p>
          <a:p>
            <a:pPr lvl="0"/>
            <a:r>
              <a:rPr lang="uk-UA" b="1" dirty="0"/>
              <a:t>Формулювання понять, узагальнень, висновків.</a:t>
            </a:r>
            <a:endParaRPr lang="ru-RU" dirty="0"/>
          </a:p>
          <a:p>
            <a:pPr lvl="0"/>
            <a:r>
              <a:rPr lang="uk-UA" b="1" dirty="0"/>
              <a:t>Застосування висновків.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45199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/>
              <a:t>Узагальнена модель навчання дослідження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/>
              <a:t>Зіткнення з </a:t>
            </a:r>
            <a:r>
              <a:rPr lang="uk-UA" dirty="0" smtClean="0"/>
              <a:t>проблемою</a:t>
            </a:r>
          </a:p>
          <a:p>
            <a:r>
              <a:rPr lang="uk-UA" dirty="0"/>
              <a:t>Збирання </a:t>
            </a:r>
            <a:r>
              <a:rPr lang="uk-UA" dirty="0" smtClean="0"/>
              <a:t>даних</a:t>
            </a:r>
          </a:p>
          <a:p>
            <a:r>
              <a:rPr lang="uk-UA" dirty="0"/>
              <a:t>Збирання даних </a:t>
            </a:r>
            <a:r>
              <a:rPr lang="uk-UA" dirty="0" smtClean="0"/>
              <a:t>експерименту</a:t>
            </a:r>
          </a:p>
          <a:p>
            <a:r>
              <a:rPr lang="uk-UA" dirty="0"/>
              <a:t>Побудова </a:t>
            </a:r>
            <a:r>
              <a:rPr lang="uk-UA" dirty="0" smtClean="0"/>
              <a:t>пояснення</a:t>
            </a:r>
          </a:p>
          <a:p>
            <a:r>
              <a:rPr lang="uk-UA" dirty="0"/>
              <a:t>Аналіз ходу </a:t>
            </a:r>
            <a:r>
              <a:rPr lang="uk-UA" dirty="0" smtClean="0"/>
              <a:t>дослідження</a:t>
            </a:r>
          </a:p>
          <a:p>
            <a:r>
              <a:rPr lang="uk-UA" dirty="0"/>
              <a:t>Висновки</a:t>
            </a:r>
            <a:endParaRPr lang="uk-UA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163730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</TotalTime>
  <Words>2078</Words>
  <Application>Microsoft Office PowerPoint</Application>
  <PresentationFormat>Широкий екран</PresentationFormat>
  <Paragraphs>173</Paragraphs>
  <Slides>30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30</vt:i4>
      </vt:variant>
    </vt:vector>
  </HeadingPairs>
  <TitlesOfParts>
    <vt:vector size="36" baseType="lpstr">
      <vt:lpstr>Arial Unicode MS</vt:lpstr>
      <vt:lpstr>Arial</vt:lpstr>
      <vt:lpstr>Calibri</vt:lpstr>
      <vt:lpstr>Calibri Light</vt:lpstr>
      <vt:lpstr>Times New Roman</vt:lpstr>
      <vt:lpstr>Тема Office</vt:lpstr>
      <vt:lpstr>Впровадження дослідницької технології як засіб формування творчої особистості школяра</vt:lpstr>
      <vt:lpstr>Формування сучасної особистості на будь-якому етапі виховання і навчання завжди має посідати провідне місце. На цьому повинна формуватися сучасна педагогіка – педагогіка вільної й обізнаної особистості. Тому треба приділяти більше уваги розвитку талантів учнів шляхом розкриття наукового світогляду, розв’язанням проблем не тільки теоретичними знаннями, а й умінням мислити. </vt:lpstr>
      <vt:lpstr> Метою дослідницької технології є набуття учнями навичок дослідницької роботи, формування активної, творчої особистості.  Цілі проведення наукового дослідження:</vt:lpstr>
      <vt:lpstr>Завдання, які вирішують під час застосування дослідницьких технологій: </vt:lpstr>
      <vt:lpstr> Основна ідея дослідницького методу полягає у використанні наукового підходу до вирішення того чи іншого навчального завдання. Робота учнів у цьому випадку будується за логікою проведення класичного наукового дослідження з використанням усіх методів і прийомів наукового дослідження, характерних для діяльності науковців.       Основна роль у процесі застосування дослідницьких методів навчання ілюструється в:</vt:lpstr>
      <vt:lpstr>Дослідницька діяльність під керівництвом педагога дозволяє учням: </vt:lpstr>
      <vt:lpstr>Під час проведення дослідницької роботи в молодих людей розвиваються вміння: </vt:lpstr>
      <vt:lpstr>Основні етапи організації навчальної діяльності за використання дослідницького методу </vt:lpstr>
      <vt:lpstr>Узагальнена модель навчання дослідження </vt:lpstr>
      <vt:lpstr>Для успішного засвоєння дослідницького методу навчання бажано використовувати такі прийоми: </vt:lpstr>
      <vt:lpstr>Дослідницька робота – це творча робота:</vt:lpstr>
      <vt:lpstr> Безперечними перевагами використання дослідницької роботи є: </vt:lpstr>
      <vt:lpstr> Недоліки дослідницького методу навчання </vt:lpstr>
      <vt:lpstr> Фрагменти уроків-досліджень Евристичний експеримент з фізики  </vt:lpstr>
      <vt:lpstr>Дифузія. </vt:lpstr>
      <vt:lpstr>«Пасхальна символіка й фізичні досліди» </vt:lpstr>
      <vt:lpstr>Під час уроку можна розв’язати експериментальні задачі: </vt:lpstr>
      <vt:lpstr>«Виштовхувальна сила. Закон Архімеда.»</vt:lpstr>
      <vt:lpstr> Далі вчитель ставить проблемне питання: чому ж люди не могли потонути у водах Мертвого моря? </vt:lpstr>
      <vt:lpstr>Будь-яке дослідження починається зі збирання й обговорення фактів. Такі факти поступово накопичуються в ході бесіди, коли учні згадують різні явища природи й випадки зі щоденної практики. Це допомагає їм сформулювати проблему уроку й висунути гіпотезу. </vt:lpstr>
      <vt:lpstr>Вивчення електростатики і закону Кулона  </vt:lpstr>
      <vt:lpstr>Струм у різних середовищах </vt:lpstr>
      <vt:lpstr>Атмосферний тиск </vt:lpstr>
      <vt:lpstr>Дослід «Сухим з води». Учням дається завдання запропонувати спосіб, щоб вийняти монету з води, не замочивши рук. Тоді демонструється дослід. </vt:lpstr>
      <vt:lpstr>Далі учням пропонується провести аналогію між відомим дослідом Отто фон Геріке і дослідом, виконаним в лабораторних умовах. Учні мають пояснити  дію атмосферного тиску в одному і другому випадку. </vt:lpstr>
      <vt:lpstr>Для молодших школярів можна запропонувати підготувати міні-проекти на різноманітні теми. Наприклад: </vt:lpstr>
      <vt:lpstr>Теми проектів для молодших учнів</vt:lpstr>
      <vt:lpstr>У старших класах доцільно готувати об’ємні наукові презентації і виступати з ними, залучаючи інших до дискусії чи обговорення. </vt:lpstr>
      <vt:lpstr>Висновки. </vt:lpstr>
      <vt:lpstr>Дякую  за увагу</vt:lpstr>
    </vt:vector>
  </TitlesOfParts>
  <Company>diakov.net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Впровадження дослідницької технології як засіб формування творчої особистості школяра</dc:title>
  <dc:creator>RePack by Diakov</dc:creator>
  <cp:lastModifiedBy>RePack by Diakov</cp:lastModifiedBy>
  <cp:revision>39</cp:revision>
  <dcterms:created xsi:type="dcterms:W3CDTF">2016-03-18T18:15:02Z</dcterms:created>
  <dcterms:modified xsi:type="dcterms:W3CDTF">2016-03-20T19:57:21Z</dcterms:modified>
</cp:coreProperties>
</file>