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3" d="100"/>
          <a:sy n="53" d="100"/>
        </p:scale>
        <p:origin x="8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ru-RU"/>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Зразок підзаголовка</a:t>
            </a:r>
            <a:endParaRPr lang="ru-RU"/>
          </a:p>
        </p:txBody>
      </p:sp>
      <p:sp>
        <p:nvSpPr>
          <p:cNvPr id="4" name="Місце для дати 3"/>
          <p:cNvSpPr>
            <a:spLocks noGrp="1"/>
          </p:cNvSpPr>
          <p:nvPr>
            <p:ph type="dt" sz="half" idx="10"/>
          </p:nvPr>
        </p:nvSpPr>
        <p:spPr/>
        <p:txBody>
          <a:bodyPr/>
          <a:lstStyle/>
          <a:p>
            <a:fld id="{C9896CAC-BE41-4473-92F8-D0B1D8FDCDCF}" type="datetimeFigureOut">
              <a:rPr lang="ru-RU" smtClean="0"/>
              <a:t>16.10.2016</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1656034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C9896CAC-BE41-4473-92F8-D0B1D8FDCDCF}" type="datetimeFigureOut">
              <a:rPr lang="ru-RU" smtClean="0"/>
              <a:t>16.10.2016</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34713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C9896CAC-BE41-4473-92F8-D0B1D8FDCDCF}" type="datetimeFigureOut">
              <a:rPr lang="ru-RU" smtClean="0"/>
              <a:t>16.10.2016</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3430790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C9896CAC-BE41-4473-92F8-D0B1D8FDCDCF}" type="datetimeFigureOut">
              <a:rPr lang="ru-RU" smtClean="0"/>
              <a:t>16.10.2016</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1404234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ru-RU"/>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C9896CAC-BE41-4473-92F8-D0B1D8FDCDCF}" type="datetimeFigureOut">
              <a:rPr lang="ru-RU" smtClean="0"/>
              <a:t>16.10.2016</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1843797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дати 4"/>
          <p:cNvSpPr>
            <a:spLocks noGrp="1"/>
          </p:cNvSpPr>
          <p:nvPr>
            <p:ph type="dt" sz="half" idx="10"/>
          </p:nvPr>
        </p:nvSpPr>
        <p:spPr/>
        <p:txBody>
          <a:bodyPr/>
          <a:lstStyle/>
          <a:p>
            <a:fld id="{C9896CAC-BE41-4473-92F8-D0B1D8FDCDCF}" type="datetimeFigureOut">
              <a:rPr lang="ru-RU" smtClean="0"/>
              <a:t>16.10.2016</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2558257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ru-RU"/>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7" name="Місце для дати 6"/>
          <p:cNvSpPr>
            <a:spLocks noGrp="1"/>
          </p:cNvSpPr>
          <p:nvPr>
            <p:ph type="dt" sz="half" idx="10"/>
          </p:nvPr>
        </p:nvSpPr>
        <p:spPr/>
        <p:txBody>
          <a:bodyPr/>
          <a:lstStyle/>
          <a:p>
            <a:fld id="{C9896CAC-BE41-4473-92F8-D0B1D8FDCDCF}" type="datetimeFigureOut">
              <a:rPr lang="ru-RU" smtClean="0"/>
              <a:t>16.10.2016</a:t>
            </a:fld>
            <a:endParaRPr lang="ru-RU"/>
          </a:p>
        </p:txBody>
      </p:sp>
      <p:sp>
        <p:nvSpPr>
          <p:cNvPr id="8" name="Місце для нижнього колонтитула 7"/>
          <p:cNvSpPr>
            <a:spLocks noGrp="1"/>
          </p:cNvSpPr>
          <p:nvPr>
            <p:ph type="ftr" sz="quarter" idx="11"/>
          </p:nvPr>
        </p:nvSpPr>
        <p:spPr/>
        <p:txBody>
          <a:bodyPr/>
          <a:lstStyle/>
          <a:p>
            <a:endParaRPr lang="ru-RU"/>
          </a:p>
        </p:txBody>
      </p:sp>
      <p:sp>
        <p:nvSpPr>
          <p:cNvPr id="9" name="Місце для номера слайда 8"/>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2769236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дати 2"/>
          <p:cNvSpPr>
            <a:spLocks noGrp="1"/>
          </p:cNvSpPr>
          <p:nvPr>
            <p:ph type="dt" sz="half" idx="10"/>
          </p:nvPr>
        </p:nvSpPr>
        <p:spPr/>
        <p:txBody>
          <a:bodyPr/>
          <a:lstStyle/>
          <a:p>
            <a:fld id="{C9896CAC-BE41-4473-92F8-D0B1D8FDCDCF}" type="datetimeFigureOut">
              <a:rPr lang="ru-RU" smtClean="0"/>
              <a:t>16.10.2016</a:t>
            </a:fld>
            <a:endParaRPr lang="ru-RU"/>
          </a:p>
        </p:txBody>
      </p:sp>
      <p:sp>
        <p:nvSpPr>
          <p:cNvPr id="4" name="Місце для нижнього колонтитула 3"/>
          <p:cNvSpPr>
            <a:spLocks noGrp="1"/>
          </p:cNvSpPr>
          <p:nvPr>
            <p:ph type="ftr" sz="quarter" idx="11"/>
          </p:nvPr>
        </p:nvSpPr>
        <p:spPr/>
        <p:txBody>
          <a:bodyPr/>
          <a:lstStyle/>
          <a:p>
            <a:endParaRPr lang="ru-RU"/>
          </a:p>
        </p:txBody>
      </p:sp>
      <p:sp>
        <p:nvSpPr>
          <p:cNvPr id="5" name="Місце для номера слайда 4"/>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2772244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C9896CAC-BE41-4473-92F8-D0B1D8FDCDCF}" type="datetimeFigureOut">
              <a:rPr lang="ru-RU" smtClean="0"/>
              <a:t>16.10.2016</a:t>
            </a:fld>
            <a:endParaRPr lang="ru-RU"/>
          </a:p>
        </p:txBody>
      </p:sp>
      <p:sp>
        <p:nvSpPr>
          <p:cNvPr id="3" name="Місце для нижнього колонтитула 2"/>
          <p:cNvSpPr>
            <a:spLocks noGrp="1"/>
          </p:cNvSpPr>
          <p:nvPr>
            <p:ph type="ftr" sz="quarter" idx="11"/>
          </p:nvPr>
        </p:nvSpPr>
        <p:spPr/>
        <p:txBody>
          <a:bodyPr/>
          <a:lstStyle/>
          <a:p>
            <a:endParaRPr lang="ru-RU"/>
          </a:p>
        </p:txBody>
      </p:sp>
      <p:sp>
        <p:nvSpPr>
          <p:cNvPr id="4" name="Місце для номера слайда 3"/>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2695647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ru-RU"/>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C9896CAC-BE41-4473-92F8-D0B1D8FDCDCF}" type="datetimeFigureOut">
              <a:rPr lang="ru-RU" smtClean="0"/>
              <a:t>16.10.2016</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3654903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ru-RU"/>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C9896CAC-BE41-4473-92F8-D0B1D8FDCDCF}" type="datetimeFigureOut">
              <a:rPr lang="ru-RU" smtClean="0"/>
              <a:t>16.10.2016</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14209105-5E29-4DEC-BC16-80D85786EA78}" type="slidenum">
              <a:rPr lang="ru-RU" smtClean="0"/>
              <a:t>‹№›</a:t>
            </a:fld>
            <a:endParaRPr lang="ru-RU"/>
          </a:p>
        </p:txBody>
      </p:sp>
    </p:spTree>
    <p:extLst>
      <p:ext uri="{BB962C8B-B14F-4D97-AF65-F5344CB8AC3E}">
        <p14:creationId xmlns:p14="http://schemas.microsoft.com/office/powerpoint/2010/main" val="922737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8000">
              <a:srgbClr val="FFC000"/>
            </a:gs>
            <a:gs pos="96000">
              <a:srgbClr val="FFFF00"/>
            </a:gs>
            <a:gs pos="83000">
              <a:srgbClr val="FFFF00"/>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ru-RU"/>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96CAC-BE41-4473-92F8-D0B1D8FDCDCF}" type="datetimeFigureOut">
              <a:rPr lang="ru-RU" smtClean="0"/>
              <a:t>16.10.2016</a:t>
            </a:fld>
            <a:endParaRPr lang="ru-RU"/>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209105-5E29-4DEC-BC16-80D85786EA78}" type="slidenum">
              <a:rPr lang="ru-RU" smtClean="0"/>
              <a:t>‹№›</a:t>
            </a:fld>
            <a:endParaRPr lang="ru-RU"/>
          </a:p>
        </p:txBody>
      </p:sp>
    </p:spTree>
    <p:extLst>
      <p:ext uri="{BB962C8B-B14F-4D97-AF65-F5344CB8AC3E}">
        <p14:creationId xmlns:p14="http://schemas.microsoft.com/office/powerpoint/2010/main" val="2047660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365125"/>
            <a:ext cx="10515600" cy="5661602"/>
          </a:xfrm>
        </p:spPr>
        <p:txBody>
          <a:bodyPr>
            <a:normAutofit fontScale="90000"/>
          </a:bodyPr>
          <a:lstStyle/>
          <a:p>
            <a:pPr algn="ctr"/>
            <a:r>
              <a:rPr lang="en-US" b="1" dirty="0" smtClean="0"/>
              <a:t/>
            </a:r>
            <a:br>
              <a:rPr lang="en-US" b="1" dirty="0" smtClean="0"/>
            </a:br>
            <a:r>
              <a:rPr lang="en-US" b="1" dirty="0"/>
              <a:t/>
            </a:r>
            <a:br>
              <a:rPr lang="en-US" b="1" dirty="0"/>
            </a:br>
            <a:r>
              <a:rPr lang="en-US" b="1" dirty="0" smtClean="0"/>
              <a:t/>
            </a:r>
            <a:br>
              <a:rPr lang="en-US" b="1" dirty="0" smtClean="0"/>
            </a:br>
            <a:r>
              <a:rPr lang="uk-UA" sz="6700" b="1" dirty="0" smtClean="0"/>
              <a:t>Методичні </a:t>
            </a:r>
            <a:r>
              <a:rPr lang="uk-UA" sz="6700" b="1" dirty="0"/>
              <a:t>аспекти проведення навчальних проектів з фізики для учнів 8 класу </a:t>
            </a:r>
            <a:r>
              <a:rPr lang="ru-RU" sz="6700" b="1" dirty="0"/>
              <a:t/>
            </a:r>
            <a:br>
              <a:rPr lang="ru-RU" sz="6700" b="1" dirty="0"/>
            </a:br>
            <a:r>
              <a:rPr lang="uk-UA" sz="6700" b="1" dirty="0"/>
              <a:t>(методичний калейдоскоп)</a:t>
            </a:r>
            <a:r>
              <a:rPr lang="ru-RU" sz="6700" b="1" dirty="0"/>
              <a:t/>
            </a:r>
            <a:br>
              <a:rPr lang="ru-RU" sz="6700" b="1" dirty="0"/>
            </a:br>
            <a:r>
              <a:rPr lang="uk-UA" sz="6700" dirty="0"/>
              <a:t> </a:t>
            </a:r>
            <a:r>
              <a:rPr lang="ru-RU" sz="6700" b="1" dirty="0"/>
              <a:t/>
            </a:r>
            <a:br>
              <a:rPr lang="ru-RU" sz="6700" b="1" dirty="0"/>
            </a:br>
            <a:r>
              <a:rPr lang="uk-UA" dirty="0"/>
              <a:t> </a:t>
            </a:r>
            <a:r>
              <a:rPr lang="ru-RU" b="1" dirty="0"/>
              <a:t/>
            </a:r>
            <a:br>
              <a:rPr lang="ru-RU" b="1" dirty="0"/>
            </a:br>
            <a:endParaRPr lang="ru-RU" dirty="0"/>
          </a:p>
        </p:txBody>
      </p:sp>
    </p:spTree>
    <p:extLst>
      <p:ext uri="{BB962C8B-B14F-4D97-AF65-F5344CB8AC3E}">
        <p14:creationId xmlns:p14="http://schemas.microsoft.com/office/powerpoint/2010/main" val="1024167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96323" y="96982"/>
            <a:ext cx="10515600" cy="1427018"/>
          </a:xfrm>
        </p:spPr>
        <p:txBody>
          <a:bodyPr>
            <a:normAutofit/>
          </a:bodyPr>
          <a:lstStyle/>
          <a:p>
            <a:pPr algn="ctr"/>
            <a:r>
              <a:rPr lang="uk-UA" sz="4000" b="1" dirty="0"/>
              <a:t>Приклад реалізації проекту</a:t>
            </a:r>
            <a:r>
              <a:rPr lang="ru-RU" sz="4000" b="1" dirty="0"/>
              <a:t/>
            </a:r>
            <a:br>
              <a:rPr lang="ru-RU" sz="4000" b="1" dirty="0"/>
            </a:br>
            <a:endParaRPr lang="ru-RU" sz="4000" dirty="0"/>
          </a:p>
        </p:txBody>
      </p:sp>
      <p:sp>
        <p:nvSpPr>
          <p:cNvPr id="4" name="Місце для тексту 3"/>
          <p:cNvSpPr>
            <a:spLocks noGrp="1"/>
          </p:cNvSpPr>
          <p:nvPr>
            <p:ph type="body" idx="1"/>
          </p:nvPr>
        </p:nvSpPr>
        <p:spPr>
          <a:xfrm>
            <a:off x="942687" y="1828800"/>
            <a:ext cx="10515600" cy="4724399"/>
          </a:xfrm>
        </p:spPr>
        <p:txBody>
          <a:bodyPr>
            <a:normAutofit/>
          </a:bodyPr>
          <a:lstStyle/>
          <a:p>
            <a:r>
              <a:rPr lang="uk-UA" dirty="0"/>
              <a:t>Г</a:t>
            </a:r>
            <a:r>
              <a:rPr lang="uk-UA" b="1" i="1" dirty="0"/>
              <a:t>рупа 1.</a:t>
            </a:r>
            <a:r>
              <a:rPr lang="uk-UA" dirty="0"/>
              <a:t> </a:t>
            </a:r>
            <a:r>
              <a:rPr lang="uk-UA" b="1" i="1" dirty="0"/>
              <a:t>«Альтернативна енергетика»</a:t>
            </a:r>
            <a:endParaRPr lang="ru-RU" b="1" i="1" dirty="0"/>
          </a:p>
          <a:p>
            <a:r>
              <a:rPr lang="uk-UA" dirty="0"/>
              <a:t>Розкрити поняття про види альтернативних джерел енергії, які існують або з’являються в навколишньому природному середовищі. Необхідно виконати дослідження щодо використання альтернативної енергетики у вашому регіоні.</a:t>
            </a:r>
            <a:endParaRPr lang="ru-RU" b="1" dirty="0"/>
          </a:p>
          <a:p>
            <a:r>
              <a:rPr lang="uk-UA" b="1" dirty="0"/>
              <a:t> </a:t>
            </a:r>
            <a:endParaRPr lang="ru-RU" b="1" dirty="0"/>
          </a:p>
          <a:p>
            <a:pPr lvl="0"/>
            <a:r>
              <a:rPr lang="uk-UA" dirty="0"/>
              <a:t>Які види альтернативних джерел енергії використовують для місцевих потреб у побуті, транспорті, виробництві та сільському господарстві?</a:t>
            </a:r>
            <a:endParaRPr lang="ru-RU" b="1" dirty="0"/>
          </a:p>
          <a:p>
            <a:pPr lvl="0"/>
            <a:r>
              <a:rPr lang="uk-UA" dirty="0"/>
              <a:t>Яке ваше бачення перспектив використання альтернативної енергетики?</a:t>
            </a:r>
            <a:endParaRPr lang="ru-RU" b="1" dirty="0"/>
          </a:p>
          <a:p>
            <a:r>
              <a:rPr lang="uk-UA" dirty="0"/>
              <a:t>Бажано зробити порівняльний аналіз (переваги, недоліки) альтернативних джерел енергії.</a:t>
            </a:r>
            <a:endParaRPr lang="ru-RU" b="1" dirty="0"/>
          </a:p>
          <a:p>
            <a:endParaRPr lang="ru-RU" dirty="0"/>
          </a:p>
        </p:txBody>
      </p:sp>
    </p:spTree>
    <p:extLst>
      <p:ext uri="{BB962C8B-B14F-4D97-AF65-F5344CB8AC3E}">
        <p14:creationId xmlns:p14="http://schemas.microsoft.com/office/powerpoint/2010/main" val="2116004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403452"/>
            <a:ext cx="10515600" cy="714148"/>
          </a:xfrm>
        </p:spPr>
        <p:txBody>
          <a:bodyPr>
            <a:normAutofit fontScale="90000"/>
          </a:bodyPr>
          <a:lstStyle/>
          <a:p>
            <a:pPr algn="ctr"/>
            <a:r>
              <a:rPr lang="uk-UA" sz="4000" b="1" dirty="0" smtClean="0"/>
              <a:t/>
            </a:r>
            <a:br>
              <a:rPr lang="uk-UA" sz="4000" b="1" dirty="0" smtClean="0"/>
            </a:br>
            <a:r>
              <a:rPr lang="uk-UA" sz="4000" b="1" dirty="0"/>
              <a:t/>
            </a:r>
            <a:br>
              <a:rPr lang="uk-UA" sz="4000" b="1" dirty="0"/>
            </a:br>
            <a:r>
              <a:rPr lang="uk-UA" sz="4400" b="1" dirty="0" smtClean="0"/>
              <a:t>Приклад реалізації проекту</a:t>
            </a:r>
            <a:endParaRPr lang="ru-RU" sz="4400" dirty="0"/>
          </a:p>
        </p:txBody>
      </p:sp>
      <p:sp>
        <p:nvSpPr>
          <p:cNvPr id="3" name="Місце для тексту 2"/>
          <p:cNvSpPr>
            <a:spLocks noGrp="1"/>
          </p:cNvSpPr>
          <p:nvPr>
            <p:ph type="body" idx="1"/>
          </p:nvPr>
        </p:nvSpPr>
        <p:spPr>
          <a:xfrm>
            <a:off x="831850" y="1538515"/>
            <a:ext cx="10515600" cy="4551136"/>
          </a:xfrm>
        </p:spPr>
        <p:txBody>
          <a:bodyPr/>
          <a:lstStyle/>
          <a:p>
            <a:r>
              <a:rPr lang="uk-UA" b="1" i="1" dirty="0"/>
              <a:t>Група 2.</a:t>
            </a:r>
            <a:r>
              <a:rPr lang="uk-UA" dirty="0"/>
              <a:t> </a:t>
            </a:r>
            <a:r>
              <a:rPr lang="uk-UA" b="1" i="1" dirty="0"/>
              <a:t>«Енергозбереження в побуті та навчальному закладі. Екобудинок»</a:t>
            </a:r>
            <a:endParaRPr lang="ru-RU" b="1" i="1" dirty="0"/>
          </a:p>
          <a:p>
            <a:r>
              <a:rPr lang="uk-UA" dirty="0"/>
              <a:t>Передбачає оцінку всіх заходів з енергозбереження, які можна здійснити для покращення власного побуту: заощадження ресурсів; утеплення приміщення; встановлення приладів обліку; перехід на сучасні енергозберігаючі й альтернативні джерела енергії та системи комунікацій. Здійснити за можливості розрахунок енергоефективності квартири, будинку або школи після впровадження енергозберігаючих заходів. Організація енергетичного менеджменту в навчальному закладі.</a:t>
            </a:r>
            <a:endParaRPr lang="ru-RU" b="1" dirty="0"/>
          </a:p>
          <a:p>
            <a:pPr lvl="0"/>
            <a:r>
              <a:rPr lang="uk-UA" dirty="0"/>
              <a:t>Який будинок називають екологічним? Чи використовують технології будівництва такого житла в Україні? </a:t>
            </a:r>
            <a:endParaRPr lang="ru-RU" b="1" dirty="0"/>
          </a:p>
          <a:p>
            <a:endParaRPr lang="ru-RU" dirty="0"/>
          </a:p>
        </p:txBody>
      </p:sp>
    </p:spTree>
    <p:extLst>
      <p:ext uri="{BB962C8B-B14F-4D97-AF65-F5344CB8AC3E}">
        <p14:creationId xmlns:p14="http://schemas.microsoft.com/office/powerpoint/2010/main" val="1970641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287339"/>
            <a:ext cx="10515600" cy="946376"/>
          </a:xfrm>
        </p:spPr>
        <p:txBody>
          <a:bodyPr>
            <a:normAutofit/>
          </a:bodyPr>
          <a:lstStyle/>
          <a:p>
            <a:pPr algn="ctr"/>
            <a:r>
              <a:rPr lang="uk-UA" sz="4000" dirty="0" smtClean="0"/>
              <a:t>Приклад реалізації проекту</a:t>
            </a:r>
            <a:endParaRPr lang="ru-RU" sz="4000" dirty="0"/>
          </a:p>
        </p:txBody>
      </p:sp>
      <p:sp>
        <p:nvSpPr>
          <p:cNvPr id="3" name="Місце для тексту 2"/>
          <p:cNvSpPr>
            <a:spLocks noGrp="1"/>
          </p:cNvSpPr>
          <p:nvPr>
            <p:ph type="body" idx="1"/>
          </p:nvPr>
        </p:nvSpPr>
        <p:spPr>
          <a:xfrm>
            <a:off x="831850" y="1393371"/>
            <a:ext cx="10515600" cy="4696279"/>
          </a:xfrm>
        </p:spPr>
        <p:txBody>
          <a:bodyPr/>
          <a:lstStyle/>
          <a:p>
            <a:r>
              <a:rPr lang="uk-UA" b="1" i="1" dirty="0"/>
              <a:t>Група </a:t>
            </a:r>
            <a:r>
              <a:rPr lang="ru-RU" b="1" i="1" dirty="0"/>
              <a:t>3</a:t>
            </a:r>
            <a:r>
              <a:rPr lang="ru-RU" dirty="0"/>
              <a:t> </a:t>
            </a:r>
            <a:r>
              <a:rPr lang="uk-UA" b="1" i="1" dirty="0"/>
              <a:t>«Енергія та довкілля</a:t>
            </a:r>
            <a:r>
              <a:rPr lang="uk-UA" dirty="0"/>
              <a:t>»</a:t>
            </a:r>
            <a:endParaRPr lang="ru-RU" b="1" i="1" dirty="0"/>
          </a:p>
          <a:p>
            <a:r>
              <a:rPr lang="uk-UA" dirty="0"/>
              <a:t>Необхідно здійснити дослідження наслідків неконтрольованого та нераціонального енергоспоживання для навколишнього середовища вашої області. Чи впливають тепло-, гідроелектростанції на кліматичні умови в районі їх розташування? Спробуйте оцінити та класифікувати ступінь техногенного впливу на флору та фауну вашої місцевості. Чи можливо в сучасних умовах зменшити забруднення довкілля й призупинити глобальне потепління? </a:t>
            </a:r>
            <a:endParaRPr lang="ru-RU" b="1" dirty="0"/>
          </a:p>
          <a:p>
            <a:endParaRPr lang="ru-RU" dirty="0"/>
          </a:p>
        </p:txBody>
      </p:sp>
    </p:spTree>
    <p:extLst>
      <p:ext uri="{BB962C8B-B14F-4D97-AF65-F5344CB8AC3E}">
        <p14:creationId xmlns:p14="http://schemas.microsoft.com/office/powerpoint/2010/main" val="2620003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432483"/>
            <a:ext cx="10515600" cy="627062"/>
          </a:xfrm>
        </p:spPr>
        <p:txBody>
          <a:bodyPr>
            <a:noAutofit/>
          </a:bodyPr>
          <a:lstStyle/>
          <a:p>
            <a:pPr algn="ctr"/>
            <a:r>
              <a:rPr lang="uk-UA" sz="4000" dirty="0" smtClean="0"/>
              <a:t>Приклад реалізації проекту</a:t>
            </a:r>
            <a:endParaRPr lang="ru-RU" sz="4000" dirty="0"/>
          </a:p>
        </p:txBody>
      </p:sp>
      <p:sp>
        <p:nvSpPr>
          <p:cNvPr id="3" name="Місце для тексту 2"/>
          <p:cNvSpPr>
            <a:spLocks noGrp="1"/>
          </p:cNvSpPr>
          <p:nvPr>
            <p:ph type="body" idx="1"/>
          </p:nvPr>
        </p:nvSpPr>
        <p:spPr>
          <a:xfrm>
            <a:off x="831850" y="1291771"/>
            <a:ext cx="10515600" cy="4797879"/>
          </a:xfrm>
        </p:spPr>
        <p:txBody>
          <a:bodyPr/>
          <a:lstStyle/>
          <a:p>
            <a:r>
              <a:rPr lang="uk-UA" b="1" i="1" dirty="0"/>
              <a:t>Група 4.</a:t>
            </a:r>
            <a:r>
              <a:rPr lang="uk-UA" dirty="0"/>
              <a:t> </a:t>
            </a:r>
            <a:r>
              <a:rPr lang="uk-UA" b="1" i="1" dirty="0"/>
              <a:t>«Популяризація енергозберігаючого способу життя</a:t>
            </a:r>
            <a:r>
              <a:rPr lang="uk-UA" dirty="0"/>
              <a:t>»</a:t>
            </a:r>
            <a:endParaRPr lang="ru-RU" b="1" i="1" dirty="0"/>
          </a:p>
          <a:p>
            <a:r>
              <a:rPr lang="uk-UA" dirty="0"/>
              <a:t>Включає огляд уже наявних засобів популяризації енергозберігаючого способу життя та організації енергоефективного господарства. Необхідно розробити комплекс маркетингових комунікацій у побуті та виробництві, пов’язаних з енергозберігаючим способом життя, у який входять реклама, відносини з громадськістю, масові заходи, корпоративні сайти, логотипи, символіка тощо. Спробуйте розробити та сформулювати умови здійснення програми впровадження енергозберігаючого способу життя у вашому регіоні. </a:t>
            </a:r>
            <a:endParaRPr lang="ru-RU" b="1" dirty="0"/>
          </a:p>
          <a:p>
            <a:r>
              <a:rPr lang="uk-UA" b="1" i="1" dirty="0"/>
              <a:t>Енергозбереження</a:t>
            </a:r>
            <a:r>
              <a:rPr lang="uk-UA" b="1" dirty="0"/>
              <a:t> — </a:t>
            </a:r>
            <a:r>
              <a:rPr lang="uk-UA" b="1" i="1" dirty="0"/>
              <a:t>найдешевше й екологічно найчистіше «джерело» енергії</a:t>
            </a:r>
            <a:r>
              <a:rPr lang="uk-UA" b="1" i="1" dirty="0" smtClean="0"/>
              <a:t>.</a:t>
            </a:r>
          </a:p>
          <a:p>
            <a:r>
              <a:rPr lang="uk-UA" b="1" dirty="0"/>
              <a:t>Проект представлений у вигляді стікерів</a:t>
            </a:r>
            <a:r>
              <a:rPr lang="uk-UA" dirty="0"/>
              <a:t>, на яких написані варіанти заощадження енергії в побуті</a:t>
            </a:r>
            <a:r>
              <a:rPr lang="uk-UA" i="1" dirty="0"/>
              <a:t>. </a:t>
            </a:r>
            <a:endParaRPr lang="ru-RU" b="1" dirty="0"/>
          </a:p>
          <a:p>
            <a:endParaRPr lang="ru-RU" dirty="0"/>
          </a:p>
        </p:txBody>
      </p:sp>
    </p:spTree>
    <p:extLst>
      <p:ext uri="{BB962C8B-B14F-4D97-AF65-F5344CB8AC3E}">
        <p14:creationId xmlns:p14="http://schemas.microsoft.com/office/powerpoint/2010/main" val="1294762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365125"/>
            <a:ext cx="10515600" cy="5658304"/>
          </a:xfrm>
        </p:spPr>
        <p:txBody>
          <a:bodyPr>
            <a:normAutofit/>
          </a:bodyPr>
          <a:lstStyle/>
          <a:p>
            <a:pPr algn="ctr"/>
            <a:r>
              <a:rPr lang="uk-UA" sz="9600" b="1" dirty="0" smtClean="0"/>
              <a:t>Способи заощадження енергії</a:t>
            </a:r>
            <a:endParaRPr lang="ru-RU" sz="9600" b="1" dirty="0"/>
          </a:p>
        </p:txBody>
      </p:sp>
    </p:spTree>
    <p:extLst>
      <p:ext uri="{BB962C8B-B14F-4D97-AF65-F5344CB8AC3E}">
        <p14:creationId xmlns:p14="http://schemas.microsoft.com/office/powerpoint/2010/main" val="3306128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31850" y="301854"/>
            <a:ext cx="10515600" cy="714148"/>
          </a:xfrm>
        </p:spPr>
        <p:txBody>
          <a:bodyPr>
            <a:normAutofit/>
          </a:bodyPr>
          <a:lstStyle/>
          <a:p>
            <a:r>
              <a:rPr lang="uk-UA" sz="4000" dirty="0" smtClean="0"/>
              <a:t>У своєму житлі:</a:t>
            </a:r>
            <a:endParaRPr lang="ru-RU" sz="4000" dirty="0"/>
          </a:p>
        </p:txBody>
      </p:sp>
      <p:sp>
        <p:nvSpPr>
          <p:cNvPr id="4" name="Місце для тексту 3"/>
          <p:cNvSpPr>
            <a:spLocks noGrp="1"/>
          </p:cNvSpPr>
          <p:nvPr>
            <p:ph type="body" idx="1"/>
          </p:nvPr>
        </p:nvSpPr>
        <p:spPr>
          <a:xfrm>
            <a:off x="831850" y="1248229"/>
            <a:ext cx="10515600" cy="4841421"/>
          </a:xfrm>
        </p:spPr>
        <p:txBody>
          <a:bodyPr/>
          <a:lstStyle/>
          <a:p>
            <a:r>
              <a:rPr lang="uk-UA" b="1" dirty="0"/>
              <a:t>Установіть регулятори тепла для батарей.</a:t>
            </a:r>
            <a:endParaRPr lang="ru-RU" dirty="0"/>
          </a:p>
          <a:p>
            <a:r>
              <a:rPr lang="uk-UA" b="1" dirty="0"/>
              <a:t>Установіть лічильник для економнішого тарифу електроенергії.</a:t>
            </a:r>
            <a:endParaRPr lang="ru-RU" dirty="0"/>
          </a:p>
          <a:p>
            <a:r>
              <a:rPr lang="uk-UA" b="1" dirty="0"/>
              <a:t>Установіть у своїй квартирі прилади обліку гарячої й холодної води.</a:t>
            </a:r>
            <a:endParaRPr lang="ru-RU" dirty="0"/>
          </a:p>
          <a:p>
            <a:r>
              <a:rPr lang="uk-UA" b="1" dirty="0"/>
              <a:t>Розведіть власний садок — у квартирі або на дачі — і створіть «дику природу» навколо себе!</a:t>
            </a:r>
            <a:endParaRPr lang="ru-RU" dirty="0"/>
          </a:p>
          <a:p>
            <a:r>
              <a:rPr lang="uk-UA" b="1" dirty="0"/>
              <a:t>Поставте лічильник води.</a:t>
            </a:r>
            <a:endParaRPr lang="ru-RU" dirty="0"/>
          </a:p>
          <a:p>
            <a:r>
              <a:rPr lang="uk-UA" b="1" dirty="0"/>
              <a:t>Перевірте, чи добре утеплені вікна і двері у вас удома.</a:t>
            </a:r>
            <a:endParaRPr lang="ru-RU" dirty="0"/>
          </a:p>
          <a:p>
            <a:r>
              <a:rPr lang="uk-UA" b="1" dirty="0"/>
              <a:t>Регулярно розморожуйте холодильник.</a:t>
            </a:r>
            <a:endParaRPr lang="ru-RU" dirty="0"/>
          </a:p>
          <a:p>
            <a:endParaRPr lang="ru-RU" dirty="0"/>
          </a:p>
        </p:txBody>
      </p:sp>
    </p:spTree>
    <p:extLst>
      <p:ext uri="{BB962C8B-B14F-4D97-AF65-F5344CB8AC3E}">
        <p14:creationId xmlns:p14="http://schemas.microsoft.com/office/powerpoint/2010/main" val="3115043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229282"/>
            <a:ext cx="10515600" cy="641576"/>
          </a:xfrm>
        </p:spPr>
        <p:txBody>
          <a:bodyPr>
            <a:normAutofit/>
          </a:bodyPr>
          <a:lstStyle/>
          <a:p>
            <a:pPr algn="ctr"/>
            <a:r>
              <a:rPr lang="uk-UA" sz="4000" dirty="0" smtClean="0"/>
              <a:t>Заощаджуємо електроенергію:</a:t>
            </a:r>
            <a:endParaRPr lang="ru-RU" sz="4000" dirty="0"/>
          </a:p>
        </p:txBody>
      </p:sp>
      <p:sp>
        <p:nvSpPr>
          <p:cNvPr id="3" name="Місце для тексту 2"/>
          <p:cNvSpPr>
            <a:spLocks noGrp="1"/>
          </p:cNvSpPr>
          <p:nvPr>
            <p:ph type="body" idx="1"/>
          </p:nvPr>
        </p:nvSpPr>
        <p:spPr>
          <a:xfrm>
            <a:off x="831850" y="870859"/>
            <a:ext cx="10515600" cy="5218792"/>
          </a:xfrm>
        </p:spPr>
        <p:txBody>
          <a:bodyPr/>
          <a:lstStyle/>
          <a:p>
            <a:r>
              <a:rPr lang="uk-UA" b="1" dirty="0"/>
              <a:t>Тримайте опалювальні батареї чистими і зовні, і всередині.</a:t>
            </a:r>
            <a:endParaRPr lang="ru-RU" dirty="0"/>
          </a:p>
          <a:p>
            <a:r>
              <a:rPr lang="uk-UA" b="1" dirty="0"/>
              <a:t>Установіть лічильник для економнішого тарифу електроенергії.</a:t>
            </a:r>
            <a:endParaRPr lang="ru-RU" dirty="0"/>
          </a:p>
          <a:p>
            <a:r>
              <a:rPr lang="uk-UA" b="1" dirty="0"/>
              <a:t>Економте електроенергію під час прання, встановлюючи нижчу температуру на пральній машинці – це може скоротити споживання електроенергії на 80%.</a:t>
            </a:r>
            <a:endParaRPr lang="ru-RU" dirty="0"/>
          </a:p>
          <a:p>
            <a:r>
              <a:rPr lang="uk-UA" b="1" dirty="0"/>
              <a:t>Не залишайте увімкненими зарядні пристрої після закінчення заряджання.</a:t>
            </a:r>
            <a:endParaRPr lang="ru-RU" dirty="0"/>
          </a:p>
          <a:p>
            <a:r>
              <a:rPr lang="uk-UA" b="1" dirty="0"/>
              <a:t>Максимально використайте природне освітлення</a:t>
            </a:r>
            <a:r>
              <a:rPr lang="uk-UA" dirty="0"/>
              <a:t> </a:t>
            </a:r>
            <a:endParaRPr lang="uk-UA" dirty="0" smtClean="0"/>
          </a:p>
          <a:p>
            <a:r>
              <a:rPr lang="uk-UA" b="1" dirty="0"/>
              <a:t>Частіше протирайте лампочки</a:t>
            </a:r>
            <a:r>
              <a:rPr lang="uk-UA" dirty="0"/>
              <a:t> </a:t>
            </a:r>
            <a:endParaRPr lang="uk-UA" dirty="0" smtClean="0"/>
          </a:p>
          <a:p>
            <a:r>
              <a:rPr lang="uk-UA" b="1" dirty="0"/>
              <a:t>Телевізори, відеомагнітофони, комп’ютери й деякі інші прилади споживають електроенергію навіть у «сплячому» режимі.</a:t>
            </a:r>
            <a:endParaRPr lang="ru-RU" dirty="0"/>
          </a:p>
          <a:p>
            <a:r>
              <a:rPr lang="uk-UA" b="1" dirty="0"/>
              <a:t>Під час приготування їжі</a:t>
            </a:r>
            <a:r>
              <a:rPr lang="uk-UA" dirty="0"/>
              <a:t> </a:t>
            </a:r>
            <a:r>
              <a:rPr lang="uk-UA" b="1" dirty="0"/>
              <a:t>закривайте каструлі кришками. </a:t>
            </a:r>
            <a:endParaRPr lang="uk-UA" b="1" dirty="0" smtClean="0"/>
          </a:p>
        </p:txBody>
      </p:sp>
    </p:spTree>
    <p:extLst>
      <p:ext uri="{BB962C8B-B14F-4D97-AF65-F5344CB8AC3E}">
        <p14:creationId xmlns:p14="http://schemas.microsoft.com/office/powerpoint/2010/main" val="2248261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1225"/>
            <a:ext cx="10515600" cy="656090"/>
          </a:xfrm>
        </p:spPr>
        <p:txBody>
          <a:bodyPr>
            <a:normAutofit/>
          </a:bodyPr>
          <a:lstStyle/>
          <a:p>
            <a:r>
              <a:rPr lang="uk-UA" sz="4000" dirty="0" smtClean="0"/>
              <a:t>У транспорті:</a:t>
            </a:r>
            <a:endParaRPr lang="ru-RU" sz="4000" dirty="0"/>
          </a:p>
        </p:txBody>
      </p:sp>
      <p:sp>
        <p:nvSpPr>
          <p:cNvPr id="3" name="Місце для тексту 2"/>
          <p:cNvSpPr>
            <a:spLocks noGrp="1"/>
          </p:cNvSpPr>
          <p:nvPr>
            <p:ph type="body" idx="1"/>
          </p:nvPr>
        </p:nvSpPr>
        <p:spPr>
          <a:xfrm>
            <a:off x="831850" y="972457"/>
            <a:ext cx="10515600" cy="5117193"/>
          </a:xfrm>
        </p:spPr>
        <p:txBody>
          <a:bodyPr/>
          <a:lstStyle/>
          <a:p>
            <a:r>
              <a:rPr lang="uk-UA" b="1" dirty="0"/>
              <a:t>Намагайтеся купувати багаторазові картки в метро.</a:t>
            </a:r>
            <a:r>
              <a:rPr lang="uk-UA" dirty="0"/>
              <a:t> </a:t>
            </a:r>
            <a:endParaRPr lang="uk-UA" dirty="0" smtClean="0"/>
          </a:p>
          <a:p>
            <a:r>
              <a:rPr lang="uk-UA" b="1" dirty="0"/>
              <a:t>Якщо у вас є можливість вибору, віддайте перевагу подорожі поїздом, а не літаком.</a:t>
            </a:r>
            <a:endParaRPr lang="ru-RU" b="1" dirty="0"/>
          </a:p>
          <a:p>
            <a:r>
              <a:rPr lang="uk-UA" b="1" dirty="0"/>
              <a:t>Намагайтеся проводити канікули ближче до дому.</a:t>
            </a:r>
            <a:endParaRPr lang="ru-RU" dirty="0"/>
          </a:p>
          <a:p>
            <a:r>
              <a:rPr lang="uk-UA" b="1" dirty="0"/>
              <a:t>Вимикайте двигун, коли стоїте.</a:t>
            </a:r>
            <a:endParaRPr lang="ru-RU" dirty="0"/>
          </a:p>
          <a:p>
            <a:r>
              <a:rPr lang="uk-UA" b="1" dirty="0"/>
              <a:t>Уникайте авіаперельотів на близькі відстані (менш ніж 500 км) — користуйтеся іншими видами транспорту.</a:t>
            </a:r>
            <a:endParaRPr lang="ru-RU" dirty="0"/>
          </a:p>
          <a:p>
            <a:r>
              <a:rPr lang="uk-UA" b="1" dirty="0"/>
              <a:t>Більше ходіть пішки або їздіть на велосипеді.</a:t>
            </a:r>
            <a:endParaRPr lang="ru-RU" dirty="0"/>
          </a:p>
          <a:p>
            <a:r>
              <a:rPr lang="uk-UA" b="1" dirty="0"/>
              <a:t>Ходіть у магазини поряд із домом (це ощадливіше, оскільки ви не витрачаєтеся на поїздку на машині).</a:t>
            </a:r>
            <a:endParaRPr lang="ru-RU" dirty="0"/>
          </a:p>
          <a:p>
            <a:r>
              <a:rPr lang="uk-UA" b="1" dirty="0"/>
              <a:t>Подумайте, чи можете ви сьогодні обійтися без автомобіля.</a:t>
            </a:r>
            <a:endParaRPr lang="ru-RU" dirty="0"/>
          </a:p>
          <a:p>
            <a:endParaRPr lang="ru-RU" dirty="0"/>
          </a:p>
        </p:txBody>
      </p:sp>
    </p:spTree>
    <p:extLst>
      <p:ext uri="{BB962C8B-B14F-4D97-AF65-F5344CB8AC3E}">
        <p14:creationId xmlns:p14="http://schemas.microsoft.com/office/powerpoint/2010/main" val="29306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272823"/>
            <a:ext cx="10515600" cy="627063"/>
          </a:xfrm>
        </p:spPr>
        <p:txBody>
          <a:bodyPr>
            <a:noAutofit/>
          </a:bodyPr>
          <a:lstStyle/>
          <a:p>
            <a:r>
              <a:rPr lang="uk-UA" sz="4000" dirty="0" smtClean="0"/>
              <a:t>У харчуванні:</a:t>
            </a:r>
            <a:endParaRPr lang="ru-RU" sz="4000" dirty="0"/>
          </a:p>
        </p:txBody>
      </p:sp>
      <p:sp>
        <p:nvSpPr>
          <p:cNvPr id="3" name="Місце для тексту 2"/>
          <p:cNvSpPr>
            <a:spLocks noGrp="1"/>
          </p:cNvSpPr>
          <p:nvPr>
            <p:ph type="body" idx="1"/>
          </p:nvPr>
        </p:nvSpPr>
        <p:spPr>
          <a:xfrm>
            <a:off x="831850" y="1016001"/>
            <a:ext cx="10515600" cy="5073650"/>
          </a:xfrm>
        </p:spPr>
        <p:txBody>
          <a:bodyPr/>
          <a:lstStyle/>
          <a:p>
            <a:r>
              <a:rPr lang="uk-UA" b="1" dirty="0"/>
              <a:t>Їжте сезонні продукти.</a:t>
            </a:r>
            <a:endParaRPr lang="ru-RU" dirty="0"/>
          </a:p>
          <a:p>
            <a:r>
              <a:rPr lang="uk-UA" b="1" dirty="0"/>
              <a:t>Скоротіть споживання м</a:t>
            </a:r>
            <a:r>
              <a:rPr lang="en-US" b="1" dirty="0"/>
              <a:t>’</a:t>
            </a:r>
            <a:r>
              <a:rPr lang="uk-UA" b="1" dirty="0"/>
              <a:t>яса.</a:t>
            </a:r>
            <a:endParaRPr lang="ru-RU" dirty="0"/>
          </a:p>
          <a:p>
            <a:r>
              <a:rPr lang="uk-UA" b="1" dirty="0"/>
              <a:t>Уникайте напівфабрикатів.</a:t>
            </a:r>
            <a:endParaRPr lang="ru-RU" dirty="0"/>
          </a:p>
          <a:p>
            <a:r>
              <a:rPr lang="uk-UA" b="1" dirty="0"/>
              <a:t>Використайте полотняні сумки під час походу в магазин.</a:t>
            </a:r>
            <a:endParaRPr lang="ru-RU" dirty="0"/>
          </a:p>
          <a:p>
            <a:r>
              <a:rPr lang="uk-UA" b="1" dirty="0"/>
              <a:t>Спробуйте вирощувати свої фрукти і овочі.</a:t>
            </a:r>
            <a:endParaRPr lang="ru-RU" dirty="0"/>
          </a:p>
          <a:p>
            <a:r>
              <a:rPr lang="uk-UA" b="1" dirty="0"/>
              <a:t>Не викидайте їжу – купуйте стільки, скільки зможете з</a:t>
            </a:r>
            <a:r>
              <a:rPr lang="ru-RU" b="1" dirty="0"/>
              <a:t>’</a:t>
            </a:r>
            <a:r>
              <a:rPr lang="uk-UA" b="1" dirty="0"/>
              <a:t>їсти.</a:t>
            </a:r>
            <a:endParaRPr lang="ru-RU" dirty="0"/>
          </a:p>
          <a:p>
            <a:r>
              <a:rPr lang="uk-UA" b="1" dirty="0"/>
              <a:t>Регулюйте температуру в холодильнику залежно від заповнення продуктами.</a:t>
            </a:r>
            <a:endParaRPr lang="ru-RU" dirty="0"/>
          </a:p>
          <a:p>
            <a:endParaRPr lang="ru-RU" dirty="0"/>
          </a:p>
        </p:txBody>
      </p:sp>
    </p:spTree>
    <p:extLst>
      <p:ext uri="{BB962C8B-B14F-4D97-AF65-F5344CB8AC3E}">
        <p14:creationId xmlns:p14="http://schemas.microsoft.com/office/powerpoint/2010/main" val="2906421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1224"/>
            <a:ext cx="10515600" cy="569005"/>
          </a:xfrm>
        </p:spPr>
        <p:txBody>
          <a:bodyPr>
            <a:noAutofit/>
          </a:bodyPr>
          <a:lstStyle/>
          <a:p>
            <a:r>
              <a:rPr lang="uk-UA" sz="4000" dirty="0" smtClean="0"/>
              <a:t>У побуті:</a:t>
            </a:r>
            <a:endParaRPr lang="ru-RU" sz="4000" dirty="0"/>
          </a:p>
        </p:txBody>
      </p:sp>
      <p:sp>
        <p:nvSpPr>
          <p:cNvPr id="3" name="Місце для тексту 2"/>
          <p:cNvSpPr>
            <a:spLocks noGrp="1"/>
          </p:cNvSpPr>
          <p:nvPr>
            <p:ph type="body" idx="1"/>
          </p:nvPr>
        </p:nvSpPr>
        <p:spPr>
          <a:xfrm>
            <a:off x="831850" y="914401"/>
            <a:ext cx="10515600" cy="5175250"/>
          </a:xfrm>
        </p:spPr>
        <p:txBody>
          <a:bodyPr/>
          <a:lstStyle/>
          <a:p>
            <a:r>
              <a:rPr lang="uk-UA" b="1" dirty="0"/>
              <a:t>Приймайте душ замість ванни.</a:t>
            </a:r>
            <a:endParaRPr lang="ru-RU" dirty="0"/>
          </a:p>
          <a:p>
            <a:r>
              <a:rPr lang="uk-UA" b="1" dirty="0"/>
              <a:t>Поставте лічильник води.</a:t>
            </a:r>
            <a:endParaRPr lang="ru-RU" dirty="0"/>
          </a:p>
          <a:p>
            <a:r>
              <a:rPr lang="uk-UA" b="1" dirty="0"/>
              <a:t>Пийте фільтровану воду з-під крану, спробуйте відмовитися від води в пляшках.</a:t>
            </a:r>
            <a:endParaRPr lang="ru-RU" dirty="0"/>
          </a:p>
          <a:p>
            <a:r>
              <a:rPr lang="uk-UA" b="1" dirty="0"/>
              <a:t>Не допускайте, щоб водопровідні крани залишалися відкритими без потреби.</a:t>
            </a:r>
            <a:endParaRPr lang="ru-RU" dirty="0"/>
          </a:p>
          <a:p>
            <a:r>
              <a:rPr lang="uk-UA" b="1" dirty="0"/>
              <a:t>Не наповнюйте каструлі й чайники по самі </a:t>
            </a:r>
            <a:r>
              <a:rPr lang="uk-UA" b="1" dirty="0" smtClean="0"/>
              <a:t>вінця.</a:t>
            </a:r>
          </a:p>
          <a:p>
            <a:r>
              <a:rPr lang="uk-UA" b="1" dirty="0"/>
              <a:t>Під час миття машини користуйтеся відром</a:t>
            </a:r>
            <a:r>
              <a:rPr lang="uk-UA" dirty="0"/>
              <a:t>, </a:t>
            </a:r>
            <a:r>
              <a:rPr lang="uk-UA" b="1" dirty="0"/>
              <a:t>а не шлангом — це значно скоротить витрати води.</a:t>
            </a:r>
            <a:endParaRPr lang="ru-RU" b="1" dirty="0"/>
          </a:p>
          <a:p>
            <a:r>
              <a:rPr lang="uk-UA" b="1" dirty="0"/>
              <a:t>Використайте дощову воду для поливу газонів.</a:t>
            </a:r>
            <a:endParaRPr lang="ru-RU" dirty="0"/>
          </a:p>
          <a:p>
            <a:r>
              <a:rPr lang="uk-UA" b="1" dirty="0"/>
              <a:t>Раціонально використовуйте гарячу й холодну воду.</a:t>
            </a:r>
            <a:endParaRPr lang="ru-RU" dirty="0"/>
          </a:p>
          <a:p>
            <a:endParaRPr lang="ru-RU" dirty="0"/>
          </a:p>
        </p:txBody>
      </p:sp>
    </p:spTree>
    <p:extLst>
      <p:ext uri="{BB962C8B-B14F-4D97-AF65-F5344CB8AC3E}">
        <p14:creationId xmlns:p14="http://schemas.microsoft.com/office/powerpoint/2010/main" val="2182429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838200" y="365125"/>
            <a:ext cx="10515600" cy="5841711"/>
          </a:xfrm>
        </p:spPr>
        <p:txBody>
          <a:bodyPr>
            <a:normAutofit fontScale="90000"/>
          </a:bodyPr>
          <a:lstStyle/>
          <a:p>
            <a:pPr algn="ctr"/>
            <a:r>
              <a:rPr lang="uk-UA" dirty="0"/>
              <a:t>Новою програмою з фізики передбачено проведення уроків захисту навчальних проектів. Організація пізнавальної діяльності учнів під час роботи над проектами стикається з певними труднощами організаційного, інформаційного та методичного характеру. Пропонується кілька уроків у 8 класі з організації роботи над проектами та захисту самих проектів.</a:t>
            </a:r>
            <a:r>
              <a:rPr lang="ru-RU" b="1" dirty="0"/>
              <a:t/>
            </a:r>
            <a:br>
              <a:rPr lang="ru-RU" b="1" dirty="0"/>
            </a:br>
            <a:endParaRPr lang="ru-RU" dirty="0"/>
          </a:p>
        </p:txBody>
      </p:sp>
    </p:spTree>
    <p:extLst>
      <p:ext uri="{BB962C8B-B14F-4D97-AF65-F5344CB8AC3E}">
        <p14:creationId xmlns:p14="http://schemas.microsoft.com/office/powerpoint/2010/main" val="3420114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7964" y="142195"/>
            <a:ext cx="10515600" cy="656091"/>
          </a:xfrm>
        </p:spPr>
        <p:txBody>
          <a:bodyPr>
            <a:normAutofit/>
          </a:bodyPr>
          <a:lstStyle/>
          <a:p>
            <a:r>
              <a:rPr lang="uk-UA" sz="4000" dirty="0" smtClean="0"/>
              <a:t>Утилізація відходів:</a:t>
            </a:r>
            <a:endParaRPr lang="ru-RU" sz="4000" dirty="0"/>
          </a:p>
        </p:txBody>
      </p:sp>
      <p:sp>
        <p:nvSpPr>
          <p:cNvPr id="3" name="Місце для тексту 2"/>
          <p:cNvSpPr>
            <a:spLocks noGrp="1"/>
          </p:cNvSpPr>
          <p:nvPr>
            <p:ph type="body" idx="1"/>
          </p:nvPr>
        </p:nvSpPr>
        <p:spPr>
          <a:xfrm>
            <a:off x="831850" y="957943"/>
            <a:ext cx="10515600" cy="5131707"/>
          </a:xfrm>
        </p:spPr>
        <p:txBody>
          <a:bodyPr/>
          <a:lstStyle/>
          <a:p>
            <a:r>
              <a:rPr lang="uk-UA" b="1" dirty="0"/>
              <a:t>Кидайте сміття тільки в контейнери.</a:t>
            </a:r>
            <a:endParaRPr lang="ru-RU" dirty="0"/>
          </a:p>
          <a:p>
            <a:r>
              <a:rPr lang="uk-UA" b="1" dirty="0"/>
              <a:t>Збирайте використаний папір і здавайте його в пункт прийому макулатури.</a:t>
            </a:r>
            <a:endParaRPr lang="ru-RU" dirty="0"/>
          </a:p>
          <a:p>
            <a:r>
              <a:rPr lang="uk-UA" b="1" dirty="0"/>
              <a:t>Сортуйте сміття (макулатуру, батарейки; їх можна здавати в переробку</a:t>
            </a:r>
            <a:r>
              <a:rPr lang="uk-UA" b="1" dirty="0" smtClean="0"/>
              <a:t>).</a:t>
            </a:r>
          </a:p>
          <a:p>
            <a:r>
              <a:rPr lang="uk-UA" b="1" dirty="0"/>
              <a:t>Компостуйте органічне сміття.</a:t>
            </a:r>
            <a:endParaRPr lang="ru-RU" dirty="0"/>
          </a:p>
          <a:p>
            <a:r>
              <a:rPr lang="uk-UA" b="1" dirty="0"/>
              <a:t>Не викидайте непотрібні речі – віддавайте тим, хто має в цьому потребу.</a:t>
            </a:r>
            <a:endParaRPr lang="ru-RU" dirty="0"/>
          </a:p>
          <a:p>
            <a:r>
              <a:rPr lang="uk-UA" b="1" dirty="0"/>
              <a:t>Купуйте предмети з перероблених матеріалів.</a:t>
            </a:r>
            <a:endParaRPr lang="ru-RU" dirty="0"/>
          </a:p>
          <a:p>
            <a:r>
              <a:rPr lang="uk-UA" b="1" dirty="0"/>
              <a:t> </a:t>
            </a:r>
            <a:endParaRPr lang="ru-RU" dirty="0"/>
          </a:p>
          <a:p>
            <a:endParaRPr lang="ru-RU" dirty="0"/>
          </a:p>
        </p:txBody>
      </p:sp>
    </p:spTree>
    <p:extLst>
      <p:ext uri="{BB962C8B-B14F-4D97-AF65-F5344CB8AC3E}">
        <p14:creationId xmlns:p14="http://schemas.microsoft.com/office/powerpoint/2010/main" val="15220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4172"/>
            <a:ext cx="10515600" cy="667657"/>
          </a:xfrm>
        </p:spPr>
        <p:txBody>
          <a:bodyPr>
            <a:noAutofit/>
          </a:bodyPr>
          <a:lstStyle/>
          <a:p>
            <a:r>
              <a:rPr lang="uk-UA" sz="4000" b="1" dirty="0" smtClean="0"/>
              <a:t>Захист проектів «Унікальні властивості води»</a:t>
            </a:r>
            <a:endParaRPr lang="ru-RU" sz="4000" b="1" dirty="0"/>
          </a:p>
        </p:txBody>
      </p:sp>
      <p:sp>
        <p:nvSpPr>
          <p:cNvPr id="3" name="Місце для тексту 2"/>
          <p:cNvSpPr>
            <a:spLocks noGrp="1"/>
          </p:cNvSpPr>
          <p:nvPr>
            <p:ph type="body" idx="1"/>
          </p:nvPr>
        </p:nvSpPr>
        <p:spPr>
          <a:xfrm>
            <a:off x="831850" y="1030515"/>
            <a:ext cx="10515600" cy="5059136"/>
          </a:xfrm>
        </p:spPr>
        <p:txBody>
          <a:bodyPr/>
          <a:lstStyle/>
          <a:p>
            <a:r>
              <a:rPr lang="uk-UA" i="1" dirty="0"/>
              <a:t>Вода! У тебе немає ні смаку, ні кольору, ні запаху, тебе неможливо описати, тобою насолоджуються, не відаючи, що ти таке! Не можна сказати, що ти потрібна для життя: ти саме життя. Ти наповнюєш нас невимовною радістю, яку не пояснити нашими почуттями. З тобою повертаються сили, з якими ми попрощалися. З твоєї ласки в нас знову починають вирувати висохлі джерела нашого серця. Ти найбільше багатство на світі.</a:t>
            </a:r>
            <a:endParaRPr lang="ru-RU" i="1" dirty="0"/>
          </a:p>
          <a:p>
            <a:r>
              <a:rPr lang="uk-UA" dirty="0"/>
              <a:t>Антуан де Сент-Екзюпері</a:t>
            </a:r>
            <a:endParaRPr lang="ru-RU" dirty="0"/>
          </a:p>
          <a:p>
            <a:r>
              <a:rPr lang="uk-UA" b="1" i="1" dirty="0"/>
              <a:t>Проект «</a:t>
            </a:r>
            <a:r>
              <a:rPr lang="uk-UA" b="1" dirty="0"/>
              <a:t>Унікальні властивості води» з курсу фізики у 8 класі демонструє роль води в живій природі, дозволяє пов’язати знання законів фізики з реальними явищами й фактами, що впливають на здоров’я людини; забезпечення життя на Землі. Проект учить свідомо використовувати знання й спонукає до різнобічного їх застосування. </a:t>
            </a:r>
            <a:endParaRPr lang="ru-RU" dirty="0"/>
          </a:p>
        </p:txBody>
      </p:sp>
    </p:spTree>
    <p:extLst>
      <p:ext uri="{BB962C8B-B14F-4D97-AF65-F5344CB8AC3E}">
        <p14:creationId xmlns:p14="http://schemas.microsoft.com/office/powerpoint/2010/main" val="2838070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42195"/>
            <a:ext cx="10515600" cy="627061"/>
          </a:xfrm>
        </p:spPr>
        <p:txBody>
          <a:bodyPr>
            <a:noAutofit/>
          </a:bodyPr>
          <a:lstStyle/>
          <a:p>
            <a:r>
              <a:rPr lang="uk-UA" sz="4000" dirty="0" smtClean="0"/>
              <a:t>Проблемні питання навчальної теми</a:t>
            </a:r>
            <a:endParaRPr lang="ru-RU" sz="4000" dirty="0"/>
          </a:p>
        </p:txBody>
      </p:sp>
      <p:sp>
        <p:nvSpPr>
          <p:cNvPr id="3" name="Місце для тексту 2"/>
          <p:cNvSpPr>
            <a:spLocks noGrp="1"/>
          </p:cNvSpPr>
          <p:nvPr>
            <p:ph type="body" idx="1"/>
          </p:nvPr>
        </p:nvSpPr>
        <p:spPr>
          <a:xfrm>
            <a:off x="831850" y="769257"/>
            <a:ext cx="10515600" cy="5320394"/>
          </a:xfrm>
        </p:spPr>
        <p:txBody>
          <a:bodyPr/>
          <a:lstStyle/>
          <a:p>
            <a:pPr lvl="0"/>
            <a:r>
              <a:rPr lang="uk-UA" dirty="0"/>
              <a:t>Вода — найзагадковіша рідина на Землі.</a:t>
            </a:r>
            <a:endParaRPr lang="ru-RU" b="1" dirty="0"/>
          </a:p>
          <a:p>
            <a:pPr lvl="0"/>
            <a:r>
              <a:rPr lang="uk-UA" dirty="0"/>
              <a:t>Вода з точки зору хіміка.</a:t>
            </a:r>
            <a:endParaRPr lang="ru-RU" b="1" dirty="0"/>
          </a:p>
          <a:p>
            <a:pPr lvl="0"/>
            <a:r>
              <a:rPr lang="uk-UA" dirty="0"/>
              <a:t>Фізичні властивості води.</a:t>
            </a:r>
            <a:endParaRPr lang="ru-RU" b="1" dirty="0"/>
          </a:p>
          <a:p>
            <a:pPr lvl="0"/>
            <a:r>
              <a:rPr lang="uk-UA" dirty="0"/>
              <a:t>Три агрегатні стани води.</a:t>
            </a:r>
            <a:endParaRPr lang="ru-RU" b="1" dirty="0"/>
          </a:p>
          <a:p>
            <a:pPr lvl="0"/>
            <a:r>
              <a:rPr lang="uk-UA" dirty="0"/>
              <a:t>Клімат на планеті й теплоємність води.</a:t>
            </a:r>
            <a:endParaRPr lang="ru-RU" b="1" dirty="0"/>
          </a:p>
          <a:p>
            <a:pPr lvl="0"/>
            <a:r>
              <a:rPr lang="uk-UA" dirty="0"/>
              <a:t>Сила поверхневого натягу.</a:t>
            </a:r>
            <a:endParaRPr lang="ru-RU" b="1" dirty="0"/>
          </a:p>
          <a:p>
            <a:pPr lvl="0"/>
            <a:r>
              <a:rPr lang="uk-UA" dirty="0"/>
              <a:t>Вода </a:t>
            </a:r>
            <a:r>
              <a:rPr lang="uk-UA" b="1" dirty="0"/>
              <a:t>— </a:t>
            </a:r>
            <a:r>
              <a:rPr lang="uk-UA" dirty="0"/>
              <a:t>гарний розчинник.</a:t>
            </a:r>
            <a:endParaRPr lang="ru-RU" b="1" dirty="0"/>
          </a:p>
          <a:p>
            <a:pPr lvl="0"/>
            <a:r>
              <a:rPr lang="uk-UA" dirty="0"/>
              <a:t>Невпинна робота води, або Чи може крапля води гострити камінь.</a:t>
            </a:r>
            <a:endParaRPr lang="ru-RU" b="1" dirty="0"/>
          </a:p>
          <a:p>
            <a:pPr lvl="0"/>
            <a:r>
              <a:rPr lang="uk-UA" dirty="0"/>
              <a:t>Кругообіг води в природі.</a:t>
            </a:r>
            <a:endParaRPr lang="ru-RU" b="1" dirty="0"/>
          </a:p>
          <a:p>
            <a:pPr lvl="0"/>
            <a:r>
              <a:rPr lang="uk-UA" dirty="0"/>
              <a:t>Водний голод планети.</a:t>
            </a:r>
            <a:endParaRPr lang="ru-RU" b="1" dirty="0"/>
          </a:p>
          <a:p>
            <a:pPr lvl="0"/>
            <a:r>
              <a:rPr lang="uk-UA" dirty="0"/>
              <a:t>Охорона водних ресурсів.</a:t>
            </a:r>
            <a:endParaRPr lang="ru-RU" b="1" dirty="0"/>
          </a:p>
          <a:p>
            <a:endParaRPr lang="ru-RU" dirty="0"/>
          </a:p>
        </p:txBody>
      </p:sp>
    </p:spTree>
    <p:extLst>
      <p:ext uri="{BB962C8B-B14F-4D97-AF65-F5344CB8AC3E}">
        <p14:creationId xmlns:p14="http://schemas.microsoft.com/office/powerpoint/2010/main" val="614476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13168"/>
            <a:ext cx="10515600" cy="627062"/>
          </a:xfrm>
        </p:spPr>
        <p:txBody>
          <a:bodyPr>
            <a:noAutofit/>
          </a:bodyPr>
          <a:lstStyle/>
          <a:p>
            <a:r>
              <a:rPr lang="uk-UA" sz="4000" dirty="0" smtClean="0"/>
              <a:t>Група 1. Географи (експерименти)</a:t>
            </a:r>
            <a:endParaRPr lang="ru-RU" sz="4000" dirty="0"/>
          </a:p>
        </p:txBody>
      </p:sp>
      <p:sp>
        <p:nvSpPr>
          <p:cNvPr id="3" name="Місце для тексту 2"/>
          <p:cNvSpPr>
            <a:spLocks noGrp="1"/>
          </p:cNvSpPr>
          <p:nvPr>
            <p:ph type="body" idx="1"/>
          </p:nvPr>
        </p:nvSpPr>
        <p:spPr>
          <a:xfrm>
            <a:off x="831850" y="870857"/>
            <a:ext cx="10515600" cy="5718629"/>
          </a:xfrm>
        </p:spPr>
        <p:txBody>
          <a:bodyPr>
            <a:normAutofit fontScale="92500" lnSpcReduction="20000"/>
          </a:bodyPr>
          <a:lstStyle/>
          <a:p>
            <a:r>
              <a:rPr lang="uk-UA" b="1" i="1" dirty="0"/>
              <a:t>Вплив води на формування гірських масивів</a:t>
            </a:r>
            <a:endParaRPr lang="ru-RU" b="1" i="1" dirty="0"/>
          </a:p>
          <a:p>
            <a:r>
              <a:rPr lang="uk-UA" dirty="0"/>
              <a:t>Зробіть із пластиліну модель гори, у якій є тріщини. Ці «тріщини» треба розташувати на моделі так, щоб налита в «тріщини» вода не виливалася</a:t>
            </a:r>
            <a:r>
              <a:rPr lang="uk-UA" dirty="0" smtClean="0"/>
              <a:t>.</a:t>
            </a:r>
            <a:r>
              <a:rPr lang="uk-UA" dirty="0"/>
              <a:t> Залийте в тріщину воду й поставте модель гори в морозильну камеру. Після повного замерзання води сфотографуйте «тріщину» з льодом. Порівняйте фотографії тріщин до проведення роботи й після.</a:t>
            </a:r>
            <a:endParaRPr lang="ru-RU" b="1" dirty="0"/>
          </a:p>
          <a:p>
            <a:r>
              <a:rPr lang="uk-UA" dirty="0"/>
              <a:t>Як ви думаєте, яку роль вода відіграє у формуванні гірських масивів?</a:t>
            </a:r>
            <a:endParaRPr lang="ru-RU" b="1" dirty="0"/>
          </a:p>
          <a:p>
            <a:r>
              <a:rPr lang="uk-UA" b="1" i="1" dirty="0"/>
              <a:t>«Штучна хмара»</a:t>
            </a:r>
            <a:endParaRPr lang="ru-RU" b="1" i="1" dirty="0"/>
          </a:p>
          <a:p>
            <a:r>
              <a:rPr lang="uk-UA" dirty="0"/>
              <a:t>Обережно наповніть пластикову прозору пляшку гарячою водою. Через 3 хвилини вилийте воду, залишивши трохи на самому дні. Покладіть згори на горлечко відкритої пляшки кубик льоду. Поставте за пляшкою аркуш темного паперу. Там, де є гаряче повітря, що піднімається з дна, стикається з охолодженим повітрям біля горлечка, утворюється біла хмарка. Водяна пара, що міститься в повітрі, конденсується, утворюючи хмару найдрібніших водяних крапель. Зафіксуйте проведення досліду на відеокамеру для демонстрації в класі. Поясніть, які властивості води забезпечують утворення туману. Випадіння дощу, кругообіг води в природі.</a:t>
            </a:r>
            <a:endParaRPr lang="ru-RU" b="1" dirty="0"/>
          </a:p>
          <a:p>
            <a:r>
              <a:rPr lang="uk-UA" b="1" i="1" dirty="0"/>
              <a:t>Визначення відносної вологості </a:t>
            </a:r>
            <a:r>
              <a:rPr lang="uk-UA" b="1" i="1" dirty="0" smtClean="0"/>
              <a:t>повітря психрометром</a:t>
            </a:r>
            <a:endParaRPr lang="ru-RU" b="1" i="1" dirty="0"/>
          </a:p>
          <a:p>
            <a:r>
              <a:rPr lang="uk-UA" dirty="0"/>
              <a:t>Яку роль відіграє вологість повітря в життєзабезпеченні живих організмів?</a:t>
            </a:r>
            <a:endParaRPr lang="ru-RU" b="1" dirty="0"/>
          </a:p>
          <a:p>
            <a:r>
              <a:rPr lang="uk-UA" dirty="0"/>
              <a:t>Опишіть кліматичні умови на території нашої країни, пов’язані з природними водоймами.</a:t>
            </a:r>
            <a:endParaRPr lang="ru-RU" b="1" dirty="0"/>
          </a:p>
          <a:p>
            <a:endParaRPr lang="ru-RU" dirty="0"/>
          </a:p>
        </p:txBody>
      </p:sp>
    </p:spTree>
    <p:extLst>
      <p:ext uri="{BB962C8B-B14F-4D97-AF65-F5344CB8AC3E}">
        <p14:creationId xmlns:p14="http://schemas.microsoft.com/office/powerpoint/2010/main" val="3876801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27682"/>
            <a:ext cx="10515600" cy="612548"/>
          </a:xfrm>
        </p:spPr>
        <p:txBody>
          <a:bodyPr>
            <a:noAutofit/>
          </a:bodyPr>
          <a:lstStyle/>
          <a:p>
            <a:r>
              <a:rPr lang="uk-UA" sz="4000" dirty="0" smtClean="0"/>
              <a:t>Група 2. Медики</a:t>
            </a:r>
            <a:endParaRPr lang="ru-RU" sz="4000" dirty="0"/>
          </a:p>
        </p:txBody>
      </p:sp>
      <p:sp>
        <p:nvSpPr>
          <p:cNvPr id="3" name="Місце для тексту 2"/>
          <p:cNvSpPr>
            <a:spLocks noGrp="1"/>
          </p:cNvSpPr>
          <p:nvPr>
            <p:ph type="body" idx="1"/>
          </p:nvPr>
        </p:nvSpPr>
        <p:spPr>
          <a:xfrm>
            <a:off x="831850" y="899887"/>
            <a:ext cx="10515600" cy="5189764"/>
          </a:xfrm>
        </p:spPr>
        <p:txBody>
          <a:bodyPr/>
          <a:lstStyle/>
          <a:p>
            <a:r>
              <a:rPr lang="uk-UA" b="1" i="1" dirty="0"/>
              <a:t>Вивчення хімічних властивостей води</a:t>
            </a:r>
            <a:endParaRPr lang="ru-RU" b="1" i="1" dirty="0"/>
          </a:p>
          <a:p>
            <a:pPr lvl="0"/>
            <a:r>
              <a:rPr lang="uk-UA" dirty="0"/>
              <a:t>Нанесіть кілька крапель води на поверхню темного кухонного посуду або на столову ложку. Дайте висохнути краплям води, не витираючи їх. Зверніть увагу на плями, залишені водою за висихання краплі. Поясніть спостережуване явище.</a:t>
            </a:r>
            <a:endParaRPr lang="ru-RU" b="1" dirty="0"/>
          </a:p>
          <a:p>
            <a:pPr lvl="0"/>
            <a:r>
              <a:rPr lang="uk-UA" dirty="0"/>
              <a:t>Проведіть (за можливості) подібний дослід із дистильованою водою, сольовим розчином. Які відмінності ви помітили?</a:t>
            </a:r>
            <a:endParaRPr lang="ru-RU" b="1" dirty="0"/>
          </a:p>
          <a:p>
            <a:pPr lvl="0"/>
            <a:r>
              <a:rPr lang="uk-UA" dirty="0"/>
              <a:t>Чи відповідають властивості води у вашому регіоні показникам якості питної води?</a:t>
            </a:r>
            <a:endParaRPr lang="ru-RU" b="1" dirty="0"/>
          </a:p>
          <a:p>
            <a:pPr lvl="0"/>
            <a:r>
              <a:rPr lang="uk-UA" dirty="0"/>
              <a:t>У яких регіонах нашої країни здійснюється лікування водою?</a:t>
            </a:r>
            <a:endParaRPr lang="ru-RU" b="1" dirty="0"/>
          </a:p>
          <a:p>
            <a:r>
              <a:rPr lang="uk-UA" dirty="0"/>
              <a:t>Які властивості має вода й профілактикою для яких захворювань є водолікування?</a:t>
            </a:r>
            <a:endParaRPr lang="ru-RU" dirty="0"/>
          </a:p>
        </p:txBody>
      </p:sp>
    </p:spTree>
    <p:extLst>
      <p:ext uri="{BB962C8B-B14F-4D97-AF65-F5344CB8AC3E}">
        <p14:creationId xmlns:p14="http://schemas.microsoft.com/office/powerpoint/2010/main" val="3323662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56710"/>
            <a:ext cx="10515600" cy="612547"/>
          </a:xfrm>
        </p:spPr>
        <p:txBody>
          <a:bodyPr>
            <a:noAutofit/>
          </a:bodyPr>
          <a:lstStyle/>
          <a:p>
            <a:r>
              <a:rPr lang="uk-UA" sz="4000" dirty="0" smtClean="0"/>
              <a:t>Група 2. Медики</a:t>
            </a:r>
            <a:endParaRPr lang="ru-RU" sz="4000" dirty="0"/>
          </a:p>
        </p:txBody>
      </p:sp>
      <p:sp>
        <p:nvSpPr>
          <p:cNvPr id="3" name="Місце для тексту 2"/>
          <p:cNvSpPr>
            <a:spLocks noGrp="1"/>
          </p:cNvSpPr>
          <p:nvPr>
            <p:ph type="body" idx="1"/>
          </p:nvPr>
        </p:nvSpPr>
        <p:spPr>
          <a:xfrm>
            <a:off x="831850" y="885372"/>
            <a:ext cx="10515600" cy="5617028"/>
          </a:xfrm>
        </p:spPr>
        <p:txBody>
          <a:bodyPr>
            <a:normAutofit fontScale="77500" lnSpcReduction="20000"/>
          </a:bodyPr>
          <a:lstStyle/>
          <a:p>
            <a:r>
              <a:rPr lang="uk-UA" b="1" i="1" dirty="0"/>
              <a:t>«Веселка в кольорах»</a:t>
            </a:r>
            <a:endParaRPr lang="ru-RU" b="1" i="1" dirty="0"/>
          </a:p>
          <a:p>
            <a:pPr lvl="0"/>
            <a:r>
              <a:rPr lang="uk-UA" dirty="0"/>
              <a:t>Візьміть кілька банок (по кількості кольорів, з якими проводитимете досвід). Налийте в банку воду й додайте різні фарби так, щоб у банках була вода, забарвлена в різні кольори, наприклад у жовтий, синій, червоний.</a:t>
            </a:r>
            <a:endParaRPr lang="ru-RU" b="1" dirty="0"/>
          </a:p>
          <a:p>
            <a:pPr lvl="0"/>
            <a:r>
              <a:rPr lang="uk-UA" dirty="0"/>
              <a:t>Поставте у кожну банку по квітці, через кілька днів сфотографуйте результат цього досліду.</a:t>
            </a:r>
            <a:endParaRPr lang="ru-RU" b="1" dirty="0"/>
          </a:p>
          <a:p>
            <a:pPr lvl="0"/>
            <a:r>
              <a:rPr lang="uk-UA" dirty="0"/>
              <a:t>Чому відбулося фарбування рослин? Яке явище тут відіграє основну роль?</a:t>
            </a:r>
            <a:endParaRPr lang="ru-RU" b="1" dirty="0"/>
          </a:p>
          <a:p>
            <a:r>
              <a:rPr lang="uk-UA" dirty="0"/>
              <a:t>Опиши, яку роль в життєдіяльності живих організмів відіграють капілярні явища.</a:t>
            </a:r>
            <a:endParaRPr lang="ru-RU" b="1" dirty="0"/>
          </a:p>
          <a:p>
            <a:r>
              <a:rPr lang="uk-UA" b="1" i="1" dirty="0"/>
              <a:t>Досліди із зубочистками</a:t>
            </a:r>
            <a:endParaRPr lang="ru-RU" b="1" i="1" dirty="0"/>
          </a:p>
          <a:p>
            <a:pPr lvl="0"/>
            <a:r>
              <a:rPr lang="uk-UA" dirty="0" smtClean="0"/>
              <a:t>Акуратно </a:t>
            </a:r>
            <a:r>
              <a:rPr lang="uk-UA" dirty="0"/>
              <a:t>помістіть зубочистки на поверхню води.</a:t>
            </a:r>
            <a:endParaRPr lang="ru-RU" b="1" dirty="0"/>
          </a:p>
          <a:p>
            <a:pPr lvl="0"/>
            <a:r>
              <a:rPr lang="uk-UA" dirty="0"/>
              <a:t>Опустіть шматочок цукру в центр тарілки й почекайте кілька секунд. (</a:t>
            </a:r>
            <a:r>
              <a:rPr lang="uk-UA" i="1" dirty="0"/>
              <a:t>Зубочистки повинні рухатися в бік цукру.)</a:t>
            </a:r>
            <a:endParaRPr lang="ru-RU" b="1" dirty="0"/>
          </a:p>
          <a:p>
            <a:pPr lvl="0"/>
            <a:r>
              <a:rPr lang="uk-UA" dirty="0"/>
              <a:t>Тепер помістіть мило (чи опустіть у центр тарілки зубочистку, змочену в мийному розчині) у середину тарілки. (</a:t>
            </a:r>
            <a:r>
              <a:rPr lang="uk-UA" i="1" dirty="0"/>
              <a:t>Зубочистки повинні «розбігатися» від мила.)</a:t>
            </a:r>
            <a:endParaRPr lang="ru-RU" b="1" dirty="0"/>
          </a:p>
          <a:p>
            <a:pPr lvl="0"/>
            <a:r>
              <a:rPr lang="uk-UA" dirty="0"/>
              <a:t>Поясніть спостережувані явища (цукор вбирає воду, і невеликий потік води, що входить у шматок цукру, тягне за собою зубочистки; мильний розчин має менший коефіцієнт поверхневого натягу, тому зубочистки рухаються).</a:t>
            </a:r>
            <a:endParaRPr lang="ru-RU" b="1" dirty="0"/>
          </a:p>
          <a:p>
            <a:pPr lvl="0"/>
            <a:r>
              <a:rPr lang="uk-UA" dirty="0"/>
              <a:t>Поясніть використання пральних порошків для прання білизни, які властивості мильних розчинів забезпечують очищення тканин від бруду.</a:t>
            </a:r>
            <a:endParaRPr lang="ru-RU" b="1" dirty="0"/>
          </a:p>
          <a:p>
            <a:pPr lvl="0"/>
            <a:r>
              <a:rPr lang="uk-UA" dirty="0"/>
              <a:t>Наскільки безпечне (небезпечне) використання пральних порошків? Простежте вплив пральних порошків на довкілля.</a:t>
            </a:r>
            <a:endParaRPr lang="ru-RU" b="1" dirty="0"/>
          </a:p>
          <a:p>
            <a:endParaRPr lang="ru-RU" dirty="0"/>
          </a:p>
        </p:txBody>
      </p:sp>
    </p:spTree>
    <p:extLst>
      <p:ext uri="{BB962C8B-B14F-4D97-AF65-F5344CB8AC3E}">
        <p14:creationId xmlns:p14="http://schemas.microsoft.com/office/powerpoint/2010/main" val="3673841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1225"/>
            <a:ext cx="10515600" cy="554490"/>
          </a:xfrm>
        </p:spPr>
        <p:txBody>
          <a:bodyPr>
            <a:noAutofit/>
          </a:bodyPr>
          <a:lstStyle/>
          <a:p>
            <a:r>
              <a:rPr lang="uk-UA" sz="4000" dirty="0" smtClean="0"/>
              <a:t>Група 3. Фізики</a:t>
            </a:r>
            <a:endParaRPr lang="ru-RU" sz="4000" dirty="0"/>
          </a:p>
        </p:txBody>
      </p:sp>
      <p:sp>
        <p:nvSpPr>
          <p:cNvPr id="3" name="Місце для тексту 2"/>
          <p:cNvSpPr>
            <a:spLocks noGrp="1"/>
          </p:cNvSpPr>
          <p:nvPr>
            <p:ph type="body" idx="1"/>
          </p:nvPr>
        </p:nvSpPr>
        <p:spPr>
          <a:xfrm>
            <a:off x="831850" y="856343"/>
            <a:ext cx="10515600" cy="5233307"/>
          </a:xfrm>
        </p:spPr>
        <p:txBody>
          <a:bodyPr/>
          <a:lstStyle/>
          <a:p>
            <a:r>
              <a:rPr lang="uk-UA" b="1" i="1" dirty="0"/>
              <a:t>«Крижаний кораблик»</a:t>
            </a:r>
            <a:endParaRPr lang="ru-RU" b="1" i="1" dirty="0"/>
          </a:p>
          <a:p>
            <a:pPr lvl="0"/>
            <a:r>
              <a:rPr lang="uk-UA" dirty="0"/>
              <a:t>Заморозьте в холодильнику кілька кубиків льоду.</a:t>
            </a:r>
            <a:endParaRPr lang="ru-RU" b="1" dirty="0"/>
          </a:p>
          <a:p>
            <a:pPr lvl="0"/>
            <a:r>
              <a:rPr lang="uk-UA" dirty="0"/>
              <a:t>Налийте в глибоку склянку води так, щоб вона була заповнена наполовину.</a:t>
            </a:r>
            <a:endParaRPr lang="ru-RU" b="1" dirty="0"/>
          </a:p>
          <a:p>
            <a:pPr lvl="0"/>
            <a:r>
              <a:rPr lang="uk-UA" dirty="0"/>
              <a:t>Опустіть у склянку кубики льоду, оцініть, яка частина об’єму кубика занурюється у воду, а яка міститься на поверхні.</a:t>
            </a:r>
            <a:endParaRPr lang="ru-RU" b="1" dirty="0"/>
          </a:p>
          <a:p>
            <a:r>
              <a:rPr lang="uk-UA" dirty="0"/>
              <a:t>Поясніть спостережувані явища. Яку роль відіграє властивість льоду плавати на поверхні води для життєзабезпечення жителів водойми?</a:t>
            </a:r>
            <a:endParaRPr lang="ru-RU" b="1" dirty="0"/>
          </a:p>
          <a:p>
            <a:pPr lvl="0"/>
            <a:r>
              <a:rPr lang="uk-UA" dirty="0"/>
              <a:t>Чому водойми взимку не промерзають до самого дна?</a:t>
            </a:r>
            <a:endParaRPr lang="ru-RU" b="1" dirty="0"/>
          </a:p>
          <a:p>
            <a:pPr lvl="0"/>
            <a:r>
              <a:rPr lang="uk-UA" dirty="0"/>
              <a:t>Яка властивість води «відповідальна» за це явище?</a:t>
            </a:r>
            <a:endParaRPr lang="ru-RU" b="1" dirty="0"/>
          </a:p>
          <a:p>
            <a:endParaRPr lang="ru-RU" dirty="0"/>
          </a:p>
        </p:txBody>
      </p:sp>
    </p:spTree>
    <p:extLst>
      <p:ext uri="{BB962C8B-B14F-4D97-AF65-F5344CB8AC3E}">
        <p14:creationId xmlns:p14="http://schemas.microsoft.com/office/powerpoint/2010/main" val="341888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0"/>
            <a:ext cx="10515600" cy="551543"/>
          </a:xfrm>
        </p:spPr>
        <p:txBody>
          <a:bodyPr>
            <a:noAutofit/>
          </a:bodyPr>
          <a:lstStyle/>
          <a:p>
            <a:r>
              <a:rPr lang="uk-UA" sz="4000" dirty="0" smtClean="0"/>
              <a:t>Група 3. Фізики</a:t>
            </a:r>
            <a:endParaRPr lang="ru-RU" sz="4000" dirty="0"/>
          </a:p>
        </p:txBody>
      </p:sp>
      <p:sp>
        <p:nvSpPr>
          <p:cNvPr id="3" name="Місце для тексту 2"/>
          <p:cNvSpPr>
            <a:spLocks noGrp="1"/>
          </p:cNvSpPr>
          <p:nvPr>
            <p:ph type="body" idx="1"/>
          </p:nvPr>
        </p:nvSpPr>
        <p:spPr>
          <a:xfrm>
            <a:off x="831850" y="551543"/>
            <a:ext cx="10515600" cy="5538107"/>
          </a:xfrm>
        </p:spPr>
        <p:txBody>
          <a:bodyPr/>
          <a:lstStyle/>
          <a:p>
            <a:r>
              <a:rPr lang="uk-UA" b="1" i="1" dirty="0"/>
              <a:t>«Наживка для льоду»</a:t>
            </a:r>
            <a:endParaRPr lang="ru-RU" b="1" i="1" dirty="0"/>
          </a:p>
          <a:p>
            <a:pPr lvl="0"/>
            <a:r>
              <a:rPr lang="uk-UA" dirty="0"/>
              <a:t> Опустіть	кубик льоду у воду. Нитку покладіть на край склянки так, щоб вона одним кінцем лежала на кубику льоду, який плаває на поверхні води.</a:t>
            </a:r>
            <a:endParaRPr lang="ru-RU" b="1" dirty="0"/>
          </a:p>
          <a:p>
            <a:pPr lvl="0"/>
            <a:r>
              <a:rPr lang="uk-UA" dirty="0"/>
              <a:t>Насипте трохи солі на лід і почекайте 5-10 хвилин.</a:t>
            </a:r>
            <a:r>
              <a:rPr lang="uk-UA" b="1" dirty="0"/>
              <a:t> </a:t>
            </a:r>
            <a:r>
              <a:rPr lang="uk-UA" dirty="0"/>
              <a:t>Візьми за вільний кінець</a:t>
            </a:r>
            <a:r>
              <a:rPr lang="uk-UA" b="1" dirty="0"/>
              <a:t> </a:t>
            </a:r>
            <a:r>
              <a:rPr lang="uk-UA" dirty="0"/>
              <a:t>нитки й витягніть кубик льоду зі склянки.</a:t>
            </a:r>
            <a:endParaRPr lang="ru-RU" b="1" dirty="0"/>
          </a:p>
          <a:p>
            <a:pPr lvl="0"/>
            <a:r>
              <a:rPr lang="uk-UA" dirty="0"/>
              <a:t>Поясніть спостережуване явище.</a:t>
            </a:r>
            <a:endParaRPr lang="ru-RU" b="1" dirty="0"/>
          </a:p>
          <a:p>
            <a:r>
              <a:rPr lang="uk-UA" dirty="0"/>
              <a:t>Сіль, потрапивши на лід, злегка підтоплює невелику його ділянку. Упродовж 5-10 хвилин сіль розчиняється у воді, а чиста вода на поверхні льоду приморожується разом із ниткою. Чому?</a:t>
            </a:r>
            <a:endParaRPr lang="ru-RU" b="1" dirty="0"/>
          </a:p>
          <a:p>
            <a:r>
              <a:rPr lang="uk-UA" dirty="0"/>
              <a:t>Поясніть, чому за танення льоду на річках, водоймах, поряд із водоймами температура буде трохи нижча, ніж далеко від водойми? І чому за утворення льоду у водоймах температура навколишнього повітря біля водойми буде дещо вища, ніж далеко від водойми? Яку роль це явище відіграє в природі?</a:t>
            </a:r>
            <a:endParaRPr lang="ru-RU" b="1" dirty="0"/>
          </a:p>
          <a:p>
            <a:endParaRPr lang="ru-RU" dirty="0"/>
          </a:p>
        </p:txBody>
      </p:sp>
    </p:spTree>
    <p:extLst>
      <p:ext uri="{BB962C8B-B14F-4D97-AF65-F5344CB8AC3E}">
        <p14:creationId xmlns:p14="http://schemas.microsoft.com/office/powerpoint/2010/main" val="569457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6993" y="1"/>
            <a:ext cx="10515600" cy="725714"/>
          </a:xfrm>
        </p:spPr>
        <p:txBody>
          <a:bodyPr>
            <a:normAutofit/>
          </a:bodyPr>
          <a:lstStyle/>
          <a:p>
            <a:r>
              <a:rPr lang="uk-UA" sz="4000" dirty="0" smtClean="0"/>
              <a:t>Група 3. Фізики</a:t>
            </a:r>
            <a:endParaRPr lang="ru-RU" sz="4000" dirty="0"/>
          </a:p>
        </p:txBody>
      </p:sp>
      <p:sp>
        <p:nvSpPr>
          <p:cNvPr id="3" name="Місце для тексту 2"/>
          <p:cNvSpPr>
            <a:spLocks noGrp="1"/>
          </p:cNvSpPr>
          <p:nvPr>
            <p:ph type="body" idx="1"/>
          </p:nvPr>
        </p:nvSpPr>
        <p:spPr>
          <a:xfrm>
            <a:off x="831850" y="725715"/>
            <a:ext cx="10515600" cy="5994399"/>
          </a:xfrm>
        </p:spPr>
        <p:txBody>
          <a:bodyPr>
            <a:normAutofit fontScale="62500" lnSpcReduction="20000"/>
          </a:bodyPr>
          <a:lstStyle/>
          <a:p>
            <a:r>
              <a:rPr lang="uk-UA" b="1" i="1" dirty="0"/>
              <a:t>«Гарячий лід і холодний окріп»</a:t>
            </a:r>
            <a:endParaRPr lang="ru-RU" b="1" i="1" dirty="0"/>
          </a:p>
          <a:p>
            <a:r>
              <a:rPr lang="uk-UA" b="1" dirty="0"/>
              <a:t>Як отримати гарячий лід?</a:t>
            </a:r>
            <a:endParaRPr lang="ru-RU" b="1" dirty="0"/>
          </a:p>
          <a:p>
            <a:r>
              <a:rPr lang="uk-UA" dirty="0"/>
              <a:t>Зазвичай люди думають, що у твердому стані за температури, вищої від 0 °С, вода існувати не може. Проте фізик із Великобританії Бриджмен показав, що це не так. Під дуже сильним тиском вода переходить у твердий стан і залишається такою за температури, набагато вищої від 0 °С.</a:t>
            </a:r>
            <a:endParaRPr lang="ru-RU" b="1" dirty="0"/>
          </a:p>
          <a:p>
            <a:r>
              <a:rPr lang="uk-UA" dirty="0"/>
              <a:t>У результаті його досліджень було доведено, що може існувати не один сорт льоду, а кілька. Той лід, який він назвав «льодом № 5», виходить під величезним тиском у 20 600 атмосфер і залишається твердим за температури 76 градусів. Якщо до такого льоду доторкнутися, він обпалить пальці. Цей лід утворюється під тиском спеціального пресу в посудині, товсті стінки якої виготовлені з кращої сталі.</a:t>
            </a:r>
            <a:endParaRPr lang="ru-RU" b="1" dirty="0"/>
          </a:p>
          <a:p>
            <a:r>
              <a:rPr lang="uk-UA" dirty="0"/>
              <a:t>«Гарячий лід» густіший за звичайний, і навіть густіший за воду. Його питома вага дорівнює 1,05. З такими властивостями він повинен тонути у воді, тоді як звичайний лід, як ми знаємо, у ній плаває. </a:t>
            </a:r>
            <a:endParaRPr lang="ru-RU" b="1" dirty="0"/>
          </a:p>
          <a:p>
            <a:r>
              <a:rPr lang="uk-UA" b="1" dirty="0"/>
              <a:t>Холодний окріп.</a:t>
            </a:r>
            <a:endParaRPr lang="ru-RU" b="1" dirty="0"/>
          </a:p>
          <a:p>
            <a:pPr lvl="0"/>
            <a:r>
              <a:rPr lang="uk-UA" dirty="0"/>
              <a:t>Налийте у флакон води до половини й занурте його в киплячу солону </a:t>
            </a:r>
            <a:r>
              <a:rPr lang="uk-UA" dirty="0" smtClean="0"/>
              <a:t>воду.</a:t>
            </a:r>
            <a:r>
              <a:rPr lang="ru-RU" b="1" dirty="0"/>
              <a:t> </a:t>
            </a:r>
            <a:r>
              <a:rPr lang="uk-UA" dirty="0" smtClean="0"/>
              <a:t>Коли </a:t>
            </a:r>
            <a:r>
              <a:rPr lang="uk-UA" dirty="0"/>
              <a:t>вода у флаконі закипить, вийміть його з розчину солі й закупорте щільним </a:t>
            </a:r>
            <a:r>
              <a:rPr lang="uk-UA" dirty="0" smtClean="0"/>
              <a:t>корком.</a:t>
            </a:r>
            <a:r>
              <a:rPr lang="ru-RU" b="1" dirty="0"/>
              <a:t> </a:t>
            </a:r>
            <a:r>
              <a:rPr lang="uk-UA" dirty="0" smtClean="0"/>
              <a:t>Переверніть </a:t>
            </a:r>
            <a:r>
              <a:rPr lang="uk-UA" dirty="0"/>
              <a:t>флакон і чекайте, поки кипіння припиниться.</a:t>
            </a:r>
            <a:endParaRPr lang="ru-RU" b="1" dirty="0"/>
          </a:p>
          <a:p>
            <a:pPr lvl="0"/>
            <a:r>
              <a:rPr lang="uk-UA" dirty="0"/>
              <a:t>Дочекавшись цього моменту, покладіть сніг на дно флакона або облийте холодною </a:t>
            </a:r>
            <a:r>
              <a:rPr lang="uk-UA" dirty="0" smtClean="0"/>
              <a:t>водою.</a:t>
            </a:r>
            <a:r>
              <a:rPr lang="ru-RU" b="1" dirty="0"/>
              <a:t> </a:t>
            </a:r>
            <a:r>
              <a:rPr lang="uk-UA" dirty="0" smtClean="0"/>
              <a:t>Поясніть </a:t>
            </a:r>
            <a:r>
              <a:rPr lang="uk-UA" dirty="0"/>
              <a:t>спостережуване явище.</a:t>
            </a:r>
            <a:endParaRPr lang="ru-RU" b="1" dirty="0"/>
          </a:p>
          <a:p>
            <a:r>
              <a:rPr lang="uk-UA" dirty="0"/>
              <a:t>Вода у флаконі закипить. Пояснення: сніг охолодив стінки флакона; унаслідок цього пара всередині згустилася у водяні краплі. А оскільки повітря зі скляного флакона було вигнане ще за кип’ятіння, то тепер вода має в ньому набагато менший тиск. Але відомо, що за зменшення тиску на рідину вона кипить за нижчої температури. Тому хоч і маємо у флаконі окріп, але не гарячий.</a:t>
            </a:r>
            <a:endParaRPr lang="ru-RU" b="1" dirty="0"/>
          </a:p>
          <a:p>
            <a:r>
              <a:rPr lang="uk-UA" dirty="0"/>
              <a:t>Треба брати флакон з товстого скла і з опуклим дном. Оскільки на стінки чиниться також тиск зовнішнього повітря, не зустрічаючи достатнього опору, воно може розчавити флакон. А найкраще взяти пластикову пляшку. Зовнішній тиск її просто сплюсне.</a:t>
            </a:r>
            <a:endParaRPr lang="ru-RU" b="1" dirty="0"/>
          </a:p>
          <a:p>
            <a:r>
              <a:rPr lang="uk-UA" dirty="0"/>
              <a:t>Підготуйте поради для туристів-початківців, що бажають здійснити подорож у високогірну місцевість, щодо організації харчування з урахуванням залежності температури кипіння від зовнішнього тиску.</a:t>
            </a:r>
            <a:endParaRPr lang="ru-RU" b="1" dirty="0"/>
          </a:p>
          <a:p>
            <a:endParaRPr lang="ru-RU" dirty="0"/>
          </a:p>
        </p:txBody>
      </p:sp>
    </p:spTree>
    <p:extLst>
      <p:ext uri="{BB962C8B-B14F-4D97-AF65-F5344CB8AC3E}">
        <p14:creationId xmlns:p14="http://schemas.microsoft.com/office/powerpoint/2010/main" val="107603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1224"/>
            <a:ext cx="10515600" cy="598033"/>
          </a:xfrm>
        </p:spPr>
        <p:txBody>
          <a:bodyPr>
            <a:noAutofit/>
          </a:bodyPr>
          <a:lstStyle/>
          <a:p>
            <a:r>
              <a:rPr lang="uk-UA" sz="3200" b="1" dirty="0" smtClean="0"/>
              <a:t>Захист проектів «Наноматеріали. Рідкі кристали. Полімери»</a:t>
            </a:r>
            <a:endParaRPr lang="ru-RU" sz="3200" b="1" dirty="0"/>
          </a:p>
        </p:txBody>
      </p:sp>
      <p:sp>
        <p:nvSpPr>
          <p:cNvPr id="3" name="Місце для тексту 2"/>
          <p:cNvSpPr>
            <a:spLocks noGrp="1"/>
          </p:cNvSpPr>
          <p:nvPr>
            <p:ph type="body" idx="1"/>
          </p:nvPr>
        </p:nvSpPr>
        <p:spPr>
          <a:xfrm>
            <a:off x="831850" y="769256"/>
            <a:ext cx="10515600" cy="5834743"/>
          </a:xfrm>
        </p:spPr>
        <p:txBody>
          <a:bodyPr>
            <a:normAutofit fontScale="92500" lnSpcReduction="10000"/>
          </a:bodyPr>
          <a:lstStyle/>
          <a:p>
            <a:r>
              <a:rPr lang="uk-UA" b="1" dirty="0" smtClean="0"/>
              <a:t>Запитання</a:t>
            </a:r>
            <a:endParaRPr lang="ru-RU" b="1" dirty="0"/>
          </a:p>
          <a:p>
            <a:pPr lvl="0"/>
            <a:r>
              <a:rPr lang="uk-UA" dirty="0"/>
              <a:t>Яким чином розвиток науки може прискорити технічний прогрес сучасної цивілізації?</a:t>
            </a:r>
            <a:endParaRPr lang="ru-RU" b="1" dirty="0"/>
          </a:p>
          <a:p>
            <a:pPr lvl="0"/>
            <a:r>
              <a:rPr lang="uk-UA" dirty="0"/>
              <a:t>Які можливості відкривають нанотехнології для прискорення технічного прогресу?</a:t>
            </a:r>
            <a:endParaRPr lang="ru-RU" b="1" dirty="0"/>
          </a:p>
          <a:p>
            <a:r>
              <a:rPr lang="uk-UA" b="1" dirty="0"/>
              <a:t>Навчальні питання</a:t>
            </a:r>
            <a:endParaRPr lang="ru-RU" b="1" dirty="0"/>
          </a:p>
          <a:p>
            <a:pPr lvl="0"/>
            <a:r>
              <a:rPr lang="uk-UA" dirty="0"/>
              <a:t>У яких видах діяльності людині трапляються нанотехнології?</a:t>
            </a:r>
            <a:endParaRPr lang="ru-RU" b="1" dirty="0"/>
          </a:p>
          <a:p>
            <a:pPr lvl="0"/>
            <a:r>
              <a:rPr lang="uk-UA" dirty="0"/>
              <a:t>Які продукти можна створити, використовуючи нанотехнології?</a:t>
            </a:r>
            <a:endParaRPr lang="ru-RU" b="1" dirty="0"/>
          </a:p>
          <a:p>
            <a:pPr lvl="0"/>
            <a:r>
              <a:rPr lang="uk-UA" dirty="0"/>
              <a:t>Яким чином можна застосувати нанотехнології в щоденному житті?</a:t>
            </a:r>
            <a:endParaRPr lang="ru-RU" b="1" dirty="0"/>
          </a:p>
          <a:p>
            <a:pPr lvl="0"/>
            <a:r>
              <a:rPr lang="uk-UA" dirty="0"/>
              <a:t>Рідкі кристали, їх застосування в практичній діяльності людини.</a:t>
            </a:r>
            <a:endParaRPr lang="ru-RU" b="1" dirty="0"/>
          </a:p>
          <a:p>
            <a:r>
              <a:rPr lang="uk-UA" b="1" dirty="0"/>
              <a:t>Завдання для проектів</a:t>
            </a:r>
            <a:endParaRPr lang="ru-RU" b="1" dirty="0"/>
          </a:p>
          <a:p>
            <a:r>
              <a:rPr lang="uk-UA" dirty="0"/>
              <a:t>Г</a:t>
            </a:r>
            <a:r>
              <a:rPr lang="uk-UA" b="1" i="1" dirty="0"/>
              <a:t>рупа 1. Підготувати інформаційні матеріали з теми «Нанотехнології і їхня роль у різних видах діяльності».</a:t>
            </a:r>
            <a:endParaRPr lang="ru-RU" b="1" i="1" dirty="0"/>
          </a:p>
          <a:p>
            <a:r>
              <a:rPr lang="uk-UA" b="1" i="1" dirty="0"/>
              <a:t>Група 2. Підготувати інформаційні матеріали з теми «Розробка стільникового телефону на основі нанотехнологій».</a:t>
            </a:r>
            <a:endParaRPr lang="ru-RU" b="1" i="1" dirty="0"/>
          </a:p>
          <a:p>
            <a:r>
              <a:rPr lang="uk-UA" b="1" i="1" dirty="0"/>
              <a:t>Група 3. Підготувати інформаційні матеріали з теми «Удосконалене майбутнє з наноматеріалами».</a:t>
            </a:r>
            <a:endParaRPr lang="ru-RU" b="1" i="1" dirty="0"/>
          </a:p>
          <a:p>
            <a:endParaRPr lang="ru-RU" dirty="0"/>
          </a:p>
        </p:txBody>
      </p:sp>
    </p:spTree>
    <p:extLst>
      <p:ext uri="{BB962C8B-B14F-4D97-AF65-F5344CB8AC3E}">
        <p14:creationId xmlns:p14="http://schemas.microsoft.com/office/powerpoint/2010/main" val="4128867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24033" y="318655"/>
            <a:ext cx="10515600" cy="1385454"/>
          </a:xfrm>
        </p:spPr>
        <p:txBody>
          <a:bodyPr>
            <a:normAutofit/>
          </a:bodyPr>
          <a:lstStyle/>
          <a:p>
            <a:pPr algn="ctr"/>
            <a:r>
              <a:rPr lang="uk-UA" sz="4000" b="1" dirty="0"/>
              <a:t>ЯК ОРГАНІЗУВАТИ РОБОТУ НАД ПРОЕКТОМ</a:t>
            </a:r>
            <a:r>
              <a:rPr lang="ru-RU" sz="4000" b="1" dirty="0"/>
              <a:t/>
            </a:r>
            <a:br>
              <a:rPr lang="ru-RU" sz="4000" b="1" dirty="0"/>
            </a:br>
            <a:endParaRPr lang="ru-RU" sz="4000" b="1" dirty="0"/>
          </a:p>
        </p:txBody>
      </p:sp>
      <p:sp>
        <p:nvSpPr>
          <p:cNvPr id="2" name="Місце для тексту 1"/>
          <p:cNvSpPr>
            <a:spLocks noGrp="1"/>
          </p:cNvSpPr>
          <p:nvPr>
            <p:ph type="body" idx="1"/>
          </p:nvPr>
        </p:nvSpPr>
        <p:spPr>
          <a:xfrm>
            <a:off x="831850" y="1219201"/>
            <a:ext cx="10515600" cy="4870450"/>
          </a:xfrm>
        </p:spPr>
        <p:txBody>
          <a:bodyPr/>
          <a:lstStyle/>
          <a:p>
            <a:r>
              <a:rPr lang="uk-UA" b="1" dirty="0"/>
              <a:t>Цілі:</a:t>
            </a:r>
            <a:endParaRPr lang="ru-RU" b="1" dirty="0"/>
          </a:p>
          <a:p>
            <a:pPr lvl="0"/>
            <a:r>
              <a:rPr lang="uk-UA" b="1" i="1" dirty="0"/>
              <a:t>навчальні:</a:t>
            </a:r>
            <a:r>
              <a:rPr lang="uk-UA" dirty="0"/>
              <a:t> познайомити учнів із методами й прийомами організації проектної діяльності;</a:t>
            </a:r>
            <a:endParaRPr lang="ru-RU" dirty="0"/>
          </a:p>
          <a:p>
            <a:pPr lvl="0"/>
            <a:r>
              <a:rPr lang="uk-UA" b="1" i="1" dirty="0"/>
              <a:t>розвивальні:</a:t>
            </a:r>
            <a:r>
              <a:rPr lang="uk-UA" dirty="0"/>
              <a:t> продовжити формування інформаційно-комунікативних умінь учнів: вибирати потрібну інформацію з величезної кількості, аналізувати її й робити відповідні висновки; представляти міні-дослідження з цієї проблеми у вигляді презентації, буклета тощо;</a:t>
            </a:r>
            <a:endParaRPr lang="ru-RU" dirty="0"/>
          </a:p>
          <a:p>
            <a:pPr lvl="0"/>
            <a:r>
              <a:rPr lang="uk-UA" b="1" i="1" dirty="0"/>
              <a:t>виховні:</a:t>
            </a:r>
            <a:r>
              <a:rPr lang="uk-UA" dirty="0"/>
              <a:t> продовжити формування світогляду учнів, розвитку мовлення учнів, мислення (уміння аналізувати й узагальнювати, висувати гіпотези, робити висновки, будувати план міні-дослідження), показати роль знань із цієї теми для практичних потреб людини. </a:t>
            </a:r>
            <a:endParaRPr lang="ru-RU" dirty="0"/>
          </a:p>
          <a:p>
            <a:endParaRPr lang="ru-RU" dirty="0"/>
          </a:p>
        </p:txBody>
      </p:sp>
    </p:spTree>
    <p:extLst>
      <p:ext uri="{BB962C8B-B14F-4D97-AF65-F5344CB8AC3E}">
        <p14:creationId xmlns:p14="http://schemas.microsoft.com/office/powerpoint/2010/main" val="18944220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
            <a:ext cx="10515600" cy="508000"/>
          </a:xfrm>
        </p:spPr>
        <p:txBody>
          <a:bodyPr>
            <a:noAutofit/>
          </a:bodyPr>
          <a:lstStyle/>
          <a:p>
            <a:r>
              <a:rPr lang="uk-UA" sz="4000" dirty="0" smtClean="0"/>
              <a:t>Група 4. </a:t>
            </a:r>
            <a:endParaRPr lang="ru-RU" sz="4000" dirty="0"/>
          </a:p>
        </p:txBody>
      </p:sp>
      <p:sp>
        <p:nvSpPr>
          <p:cNvPr id="3" name="Місце для тексту 2"/>
          <p:cNvSpPr>
            <a:spLocks noGrp="1"/>
          </p:cNvSpPr>
          <p:nvPr>
            <p:ph type="body" idx="1"/>
          </p:nvPr>
        </p:nvSpPr>
        <p:spPr>
          <a:xfrm>
            <a:off x="831850" y="508001"/>
            <a:ext cx="10515600" cy="5581649"/>
          </a:xfrm>
        </p:spPr>
        <p:txBody>
          <a:bodyPr/>
          <a:lstStyle/>
          <a:p>
            <a:r>
              <a:rPr lang="uk-UA" b="1" i="1" dirty="0"/>
              <a:t>«Рідкі кристали</a:t>
            </a:r>
            <a:r>
              <a:rPr lang="uk-UA" dirty="0"/>
              <a:t> — </a:t>
            </a:r>
            <a:r>
              <a:rPr lang="uk-UA" b="1" i="1" dirty="0"/>
              <a:t>неможливе можливо»</a:t>
            </a:r>
            <a:endParaRPr lang="ru-RU" b="1" i="1" dirty="0"/>
          </a:p>
          <a:p>
            <a:r>
              <a:rPr lang="uk-UA" dirty="0"/>
              <a:t>Знайдіть інформацію з цієї теми. Зверніть особливу увагу на застосування рідких кристалів в пристроях відображення інформації й застосування рідких кристалів у </a:t>
            </a:r>
            <a:r>
              <a:rPr lang="uk-UA" dirty="0" smtClean="0"/>
              <a:t>майбутньому (керовані оптичні транспаранти, окуляри для космонавтів, застосування в кіно- і фотоапаратурі). Фотонні кристали – один з об</a:t>
            </a:r>
            <a:r>
              <a:rPr lang="en-US" dirty="0" smtClean="0"/>
              <a:t>’</a:t>
            </a:r>
            <a:r>
              <a:rPr lang="uk-UA" dirty="0" smtClean="0"/>
              <a:t>єктів нанотехнології, галузі, яка служить основою техніки ХХІ ст. в усіх сферах людської діяльності (інформатика, медицина, технології металів та ін.)</a:t>
            </a:r>
            <a:endParaRPr lang="ru-RU" b="1" dirty="0"/>
          </a:p>
          <a:p>
            <a:r>
              <a:rPr lang="uk-UA" dirty="0"/>
              <a:t>Завдання учнів — узагальнити інформацію, знайдену в Інтернеті, і представити її у вигляді буклетів, газети, плаката тощо.</a:t>
            </a:r>
            <a:endParaRPr lang="ru-RU" b="1" dirty="0"/>
          </a:p>
          <a:p>
            <a:endParaRPr lang="ru-RU" dirty="0"/>
          </a:p>
        </p:txBody>
      </p:sp>
    </p:spTree>
    <p:extLst>
      <p:ext uri="{BB962C8B-B14F-4D97-AF65-F5344CB8AC3E}">
        <p14:creationId xmlns:p14="http://schemas.microsoft.com/office/powerpoint/2010/main" val="3739985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365125"/>
            <a:ext cx="10515600" cy="5687332"/>
          </a:xfrm>
        </p:spPr>
        <p:txBody>
          <a:bodyPr>
            <a:normAutofit/>
          </a:bodyPr>
          <a:lstStyle/>
          <a:p>
            <a:pPr algn="ctr"/>
            <a:r>
              <a:rPr lang="uk-UA" sz="9600" dirty="0" smtClean="0"/>
              <a:t>Дякую за увагу</a:t>
            </a:r>
            <a:endParaRPr lang="ru-RU" sz="9600" dirty="0"/>
          </a:p>
        </p:txBody>
      </p:sp>
    </p:spTree>
    <p:extLst>
      <p:ext uri="{BB962C8B-B14F-4D97-AF65-F5344CB8AC3E}">
        <p14:creationId xmlns:p14="http://schemas.microsoft.com/office/powerpoint/2010/main" val="2485926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207817"/>
            <a:ext cx="10515600" cy="1371601"/>
          </a:xfrm>
        </p:spPr>
        <p:txBody>
          <a:bodyPr>
            <a:normAutofit fontScale="90000"/>
          </a:bodyPr>
          <a:lstStyle/>
          <a:p>
            <a:pPr algn="ctr"/>
            <a:r>
              <a:rPr lang="uk-UA" sz="3600" b="1" dirty="0"/>
              <a:t>Програмою з фізики у 8 класі заплановані такі теми для проектної діяльності:</a:t>
            </a:r>
            <a:r>
              <a:rPr lang="ru-RU" sz="3600" b="1" dirty="0"/>
              <a:t/>
            </a:r>
            <a:br>
              <a:rPr lang="ru-RU" sz="3600" b="1" dirty="0"/>
            </a:br>
            <a:endParaRPr lang="ru-RU" sz="3600" b="1" dirty="0"/>
          </a:p>
        </p:txBody>
      </p:sp>
      <p:sp>
        <p:nvSpPr>
          <p:cNvPr id="3" name="Місце для тексту 2"/>
          <p:cNvSpPr>
            <a:spLocks noGrp="1"/>
          </p:cNvSpPr>
          <p:nvPr>
            <p:ph type="body" idx="1"/>
          </p:nvPr>
        </p:nvSpPr>
        <p:spPr>
          <a:xfrm>
            <a:off x="831850" y="2119745"/>
            <a:ext cx="10515600" cy="3906982"/>
          </a:xfrm>
        </p:spPr>
        <p:txBody>
          <a:bodyPr>
            <a:normAutofit lnSpcReduction="10000"/>
          </a:bodyPr>
          <a:lstStyle/>
          <a:p>
            <a:pPr lvl="0"/>
            <a:r>
              <a:rPr lang="en-US" sz="4400" dirty="0" smtClean="0"/>
              <a:t>- </a:t>
            </a:r>
            <a:r>
              <a:rPr lang="uk-UA" sz="4400" dirty="0" smtClean="0"/>
              <a:t>Екологічні </a:t>
            </a:r>
            <a:r>
              <a:rPr lang="uk-UA" sz="4400" dirty="0"/>
              <a:t>проблеми теплоенергетики й теплоексплуатації. Енергозберігаючі технології.</a:t>
            </a:r>
            <a:endParaRPr lang="ru-RU" sz="4400" b="1" dirty="0"/>
          </a:p>
          <a:p>
            <a:pPr lvl="0"/>
            <a:r>
              <a:rPr lang="en-US" sz="4400" dirty="0" smtClean="0"/>
              <a:t>- </a:t>
            </a:r>
            <a:r>
              <a:rPr lang="uk-UA" sz="4400" dirty="0" smtClean="0"/>
              <a:t>Унікальні </a:t>
            </a:r>
            <a:r>
              <a:rPr lang="uk-UA" sz="4400" dirty="0"/>
              <a:t>особливості води.</a:t>
            </a:r>
            <a:endParaRPr lang="ru-RU" sz="4400" b="1" dirty="0"/>
          </a:p>
          <a:p>
            <a:pPr lvl="0"/>
            <a:r>
              <a:rPr lang="en-US" sz="4400" dirty="0" smtClean="0"/>
              <a:t>- </a:t>
            </a:r>
            <a:r>
              <a:rPr lang="uk-UA" sz="4400" dirty="0" smtClean="0"/>
              <a:t>Рідкі </a:t>
            </a:r>
            <a:r>
              <a:rPr lang="uk-UA" sz="4400" dirty="0"/>
              <a:t>кристали та їх використання. Полімери.</a:t>
            </a:r>
            <a:r>
              <a:rPr lang="uk-UA" sz="4400" b="1" dirty="0"/>
              <a:t> </a:t>
            </a:r>
            <a:r>
              <a:rPr lang="uk-UA" sz="4400" dirty="0"/>
              <a:t>Наноматеріали.</a:t>
            </a:r>
            <a:endParaRPr lang="ru-RU" sz="4400" b="1" dirty="0"/>
          </a:p>
          <a:p>
            <a:endParaRPr lang="ru-RU" dirty="0"/>
          </a:p>
        </p:txBody>
      </p:sp>
    </p:spTree>
    <p:extLst>
      <p:ext uri="{BB962C8B-B14F-4D97-AF65-F5344CB8AC3E}">
        <p14:creationId xmlns:p14="http://schemas.microsoft.com/office/powerpoint/2010/main" val="157245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014" y="1260765"/>
            <a:ext cx="10515600" cy="5403272"/>
          </a:xfrm>
        </p:spPr>
        <p:txBody>
          <a:bodyPr>
            <a:noAutofit/>
          </a:bodyPr>
          <a:lstStyle/>
          <a:p>
            <a:r>
              <a:rPr lang="en-US" sz="3200" b="1" dirty="0" smtClean="0"/>
              <a:t>- </a:t>
            </a:r>
            <a:r>
              <a:rPr lang="en-US" sz="3200" dirty="0" smtClean="0"/>
              <a:t> </a:t>
            </a:r>
            <a:r>
              <a:rPr lang="uk-UA" sz="3200" dirty="0" smtClean="0"/>
              <a:t>Учні у класі діляться на міні-групи по 3-4 людини. Учитель у процесі бесіди з кожною групою уточнює моменти, які потрібно довести в дослідженнях, а також домовляється про форму представлення отриманих результатів — у вигляді презентації, буклета та ін.</a:t>
            </a:r>
            <a:r>
              <a:rPr lang="ru-RU" sz="3200" b="1" dirty="0" smtClean="0"/>
              <a:t/>
            </a:r>
            <a:br>
              <a:rPr lang="ru-RU" sz="3200" b="1" dirty="0" smtClean="0"/>
            </a:br>
            <a:r>
              <a:rPr lang="en-US" sz="3200" b="1" dirty="0" smtClean="0"/>
              <a:t>- </a:t>
            </a:r>
            <a:r>
              <a:rPr lang="uk-UA" sz="3200" dirty="0" smtClean="0"/>
              <a:t>Учні </a:t>
            </a:r>
            <a:r>
              <a:rPr lang="uk-UA" sz="3200" dirty="0"/>
              <a:t>продумують план проведення досліджень, вибирають дослідницькі методи: здійснення експериментів, створення відеозаписів і фотоматеріалів, збирання статистичних даних, демонстраційних матеріалів. Обговорюють форми представлення й оформлення зібраних і опрацьованих матеріалів.</a:t>
            </a:r>
            <a:r>
              <a:rPr lang="ru-RU" sz="3200" b="1" dirty="0"/>
              <a:t/>
            </a:r>
            <a:br>
              <a:rPr lang="ru-RU" sz="3200" b="1" dirty="0"/>
            </a:br>
            <a:endParaRPr lang="ru-RU" sz="3200" dirty="0"/>
          </a:p>
        </p:txBody>
      </p:sp>
      <p:sp>
        <p:nvSpPr>
          <p:cNvPr id="3" name="Місце для тексту 2"/>
          <p:cNvSpPr>
            <a:spLocks noGrp="1"/>
          </p:cNvSpPr>
          <p:nvPr>
            <p:ph type="body" idx="1"/>
          </p:nvPr>
        </p:nvSpPr>
        <p:spPr>
          <a:xfrm>
            <a:off x="721014" y="211426"/>
            <a:ext cx="10515600" cy="1049339"/>
          </a:xfrm>
        </p:spPr>
        <p:txBody>
          <a:bodyPr>
            <a:normAutofit lnSpcReduction="10000"/>
          </a:bodyPr>
          <a:lstStyle/>
          <a:p>
            <a:pPr lvl="0" algn="ctr"/>
            <a:r>
              <a:rPr lang="uk-UA" sz="3200" b="1" dirty="0"/>
              <a:t>ІНСТРУКТАЖ ЩОДО ОРГАНІЗАЦІЇ</a:t>
            </a:r>
            <a:endParaRPr lang="ru-RU" sz="3200" b="1" dirty="0"/>
          </a:p>
          <a:p>
            <a:pPr algn="ctr"/>
            <a:r>
              <a:rPr lang="uk-UA" sz="3200" b="1" dirty="0"/>
              <a:t>РОБОТИ НАД ПРОЕКТОМ</a:t>
            </a:r>
            <a:endParaRPr lang="ru-RU" sz="3200" b="1" dirty="0"/>
          </a:p>
          <a:p>
            <a:endParaRPr lang="ru-RU" dirty="0"/>
          </a:p>
        </p:txBody>
      </p:sp>
    </p:spTree>
    <p:extLst>
      <p:ext uri="{BB962C8B-B14F-4D97-AF65-F5344CB8AC3E}">
        <p14:creationId xmlns:p14="http://schemas.microsoft.com/office/powerpoint/2010/main" val="11049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365125"/>
            <a:ext cx="10515600" cy="6132657"/>
          </a:xfrm>
        </p:spPr>
        <p:txBody>
          <a:bodyPr>
            <a:normAutofit fontScale="90000"/>
          </a:bodyPr>
          <a:lstStyle/>
          <a:p>
            <a:r>
              <a:rPr lang="uk-UA" sz="4000" dirty="0"/>
              <a:t>Під час дослідження кожної з трьох тем міні- групи учнів розглядають, наприклад, першу тему з різних боків: група архітекторів планує будівництво «розумного будинку» з урахуванням сторін світу, випромінювання Сонця тощо, група будівельників оцінює теплові втрати під час використання різних будівельних матеріалів тощо, група дизайнерів вносить пропозиції щодо декорування внутрішніх приміщень з урахуванням економії тепла в будинку тощо. Також можна запропонувати досліджувати енергетичний обмін в організмі людини.</a:t>
            </a:r>
            <a:r>
              <a:rPr lang="ru-RU" sz="4000" b="1" dirty="0"/>
              <a:t/>
            </a:r>
            <a:br>
              <a:rPr lang="ru-RU" sz="4000" b="1" dirty="0"/>
            </a:br>
            <a:endParaRPr lang="ru-RU" sz="4000" dirty="0"/>
          </a:p>
        </p:txBody>
      </p:sp>
    </p:spTree>
    <p:extLst>
      <p:ext uri="{BB962C8B-B14F-4D97-AF65-F5344CB8AC3E}">
        <p14:creationId xmlns:p14="http://schemas.microsoft.com/office/powerpoint/2010/main" val="36905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77239"/>
          </a:xfrm>
        </p:spPr>
        <p:txBody>
          <a:bodyPr>
            <a:normAutofit/>
          </a:bodyPr>
          <a:lstStyle/>
          <a:p>
            <a:r>
              <a:rPr lang="uk-UA" sz="3600" dirty="0"/>
              <a:t>На завершальному уроці вчитель, використовуючи різні методики й технології активізації пізнавальної діяльності учнів, організовує обговорення представлених проектів.</a:t>
            </a:r>
            <a:r>
              <a:rPr lang="ru-RU" sz="3600" b="1" dirty="0"/>
              <a:t/>
            </a:r>
            <a:br>
              <a:rPr lang="ru-RU" sz="3600" b="1" dirty="0"/>
            </a:br>
            <a:r>
              <a:rPr lang="uk-UA" sz="3600" dirty="0"/>
              <a:t>Учні захищають свої проекти на уроці; усі групи, працюючі над проектом, не встигнуть виступити за один урок. Тому доцільно на захист проектів виділяти 2-3 уроки. Якщо вчитель пропонує всі три теми різним групам, то доцільно заслуховувати проекти, пов’язані з першою темою, на першому уроці, проекти другої теми — на другому уроці тощо. </a:t>
            </a:r>
            <a:r>
              <a:rPr lang="ru-RU" sz="3600" b="1" dirty="0"/>
              <a:t/>
            </a:r>
            <a:br>
              <a:rPr lang="ru-RU" sz="3600" b="1" dirty="0"/>
            </a:br>
            <a:endParaRPr lang="ru-RU" sz="3600" dirty="0"/>
          </a:p>
        </p:txBody>
      </p:sp>
    </p:spTree>
    <p:extLst>
      <p:ext uri="{BB962C8B-B14F-4D97-AF65-F5344CB8AC3E}">
        <p14:creationId xmlns:p14="http://schemas.microsoft.com/office/powerpoint/2010/main" val="1917994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88504" y="199594"/>
            <a:ext cx="10515600" cy="1864734"/>
          </a:xfrm>
        </p:spPr>
        <p:txBody>
          <a:bodyPr>
            <a:normAutofit/>
          </a:bodyPr>
          <a:lstStyle/>
          <a:p>
            <a:pPr algn="ctr"/>
            <a:r>
              <a:rPr lang="uk-UA" sz="3200" b="1" dirty="0"/>
              <a:t>ЗАХИСТ ПРОЕКТІВ ІЗ ТЕМИ «ЕКОЛОГІЧНІ ПРОБЛЕМИ ТЕПЛОЕНЕРГЕТИКИ Й ТЕПЛОВИКОРИСТАННЯ. ЕНЕРГОЗБЕРЕЖУВАЛЬНІ ТЕХНОЛОГІЇ»</a:t>
            </a:r>
            <a:r>
              <a:rPr lang="ru-RU" sz="3200" b="1" dirty="0"/>
              <a:t/>
            </a:r>
            <a:br>
              <a:rPr lang="ru-RU" sz="3200" b="1" dirty="0"/>
            </a:br>
            <a:endParaRPr lang="ru-RU" sz="3200" dirty="0"/>
          </a:p>
        </p:txBody>
      </p:sp>
      <p:sp>
        <p:nvSpPr>
          <p:cNvPr id="4" name="Місце для тексту 3"/>
          <p:cNvSpPr>
            <a:spLocks noGrp="1"/>
          </p:cNvSpPr>
          <p:nvPr>
            <p:ph type="body" idx="1"/>
          </p:nvPr>
        </p:nvSpPr>
        <p:spPr>
          <a:xfrm>
            <a:off x="831850" y="1856509"/>
            <a:ext cx="10515600" cy="4233141"/>
          </a:xfrm>
        </p:spPr>
        <p:txBody>
          <a:bodyPr>
            <a:normAutofit fontScale="92500" lnSpcReduction="10000"/>
          </a:bodyPr>
          <a:lstStyle/>
          <a:p>
            <a:r>
              <a:rPr lang="uk-UA" b="1" dirty="0"/>
              <a:t>Цілі:</a:t>
            </a:r>
            <a:endParaRPr lang="ru-RU" b="1" dirty="0"/>
          </a:p>
          <a:p>
            <a:pPr lvl="0"/>
            <a:r>
              <a:rPr lang="uk-UA" b="1" i="1" dirty="0"/>
              <a:t>навчальні:</a:t>
            </a:r>
            <a:r>
              <a:rPr lang="uk-UA" dirty="0"/>
              <a:t> сформувати в учнів уявлення про способи збереження тепла, енергетичних ресурсів; розглянути на конкретних прикладах екологічні проблеми, що виникають у результаті роботи ТЕС, котелень тощо;</a:t>
            </a:r>
            <a:endParaRPr lang="ru-RU" dirty="0"/>
          </a:p>
          <a:p>
            <a:pPr lvl="0"/>
            <a:r>
              <a:rPr lang="uk-UA" b="1" i="1" dirty="0"/>
              <a:t>розвивальні:</a:t>
            </a:r>
            <a:r>
              <a:rPr lang="uk-UA" dirty="0"/>
              <a:t> продовжити формування інформаційно-комунікативних умінь учнів: вибирати потрібну інформацію з величезної кількості, аналізувати її й робити відповідні висновки; представляти міні-дослідження з цієї проблеми у вигляді презентації, буклета тощо;</a:t>
            </a:r>
            <a:endParaRPr lang="ru-RU" dirty="0"/>
          </a:p>
          <a:p>
            <a:pPr lvl="0"/>
            <a:r>
              <a:rPr lang="uk-UA" b="1" i="1" dirty="0"/>
              <a:t>виховні:</a:t>
            </a:r>
            <a:r>
              <a:rPr lang="uk-UA" dirty="0"/>
              <a:t> продовжити формування світогляду учнів, розвиток мовлення учнів, мислення (уміння аналізувати й узагальнювати, висувати гіпотези, робити висновки, будувати план міні-дослідження); показати роль знань із цієї теми для практичних потреб людини; з метою політехнічного виховання показати роль знань про способи нейтралізації шкідливих чинників, що виникають під час виробництва тепла, електроенергії для здоров'я живих організмів і захисту довкілля.</a:t>
            </a:r>
            <a:endParaRPr lang="ru-RU" dirty="0"/>
          </a:p>
          <a:p>
            <a:endParaRPr lang="ru-RU" dirty="0"/>
          </a:p>
        </p:txBody>
      </p:sp>
    </p:spTree>
    <p:extLst>
      <p:ext uri="{BB962C8B-B14F-4D97-AF65-F5344CB8AC3E}">
        <p14:creationId xmlns:p14="http://schemas.microsoft.com/office/powerpoint/2010/main" val="2074072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365125"/>
            <a:ext cx="10515600" cy="5910984"/>
          </a:xfrm>
        </p:spPr>
        <p:txBody>
          <a:bodyPr>
            <a:normAutofit/>
          </a:bodyPr>
          <a:lstStyle/>
          <a:p>
            <a:r>
              <a:rPr lang="uk-UA" sz="3200" b="1" dirty="0"/>
              <a:t>Критерії оцінювання:</a:t>
            </a:r>
            <a:r>
              <a:rPr lang="ru-RU" sz="3200" b="1" dirty="0"/>
              <a:t/>
            </a:r>
            <a:br>
              <a:rPr lang="ru-RU" sz="3200" b="1" dirty="0"/>
            </a:br>
            <a:r>
              <a:rPr lang="uk-UA" sz="3200" dirty="0"/>
              <a:t>1 – самостійність роботи над проектом;</a:t>
            </a:r>
            <a:r>
              <a:rPr lang="ru-RU" sz="3200" dirty="0"/>
              <a:t/>
            </a:r>
            <a:br>
              <a:rPr lang="ru-RU" sz="3200" dirty="0"/>
            </a:br>
            <a:r>
              <a:rPr lang="uk-UA" sz="3200" dirty="0"/>
              <a:t>2 – обґрунтування вибору теми та її актуальності;</a:t>
            </a:r>
            <a:r>
              <a:rPr lang="ru-RU" sz="3200" dirty="0"/>
              <a:t/>
            </a:r>
            <a:br>
              <a:rPr lang="ru-RU" sz="3200" dirty="0"/>
            </a:br>
            <a:r>
              <a:rPr lang="uk-UA" sz="3200" dirty="0"/>
              <a:t>3 – практична значущість роботи;</a:t>
            </a:r>
            <a:r>
              <a:rPr lang="ru-RU" sz="3200" dirty="0"/>
              <a:t/>
            </a:r>
            <a:br>
              <a:rPr lang="ru-RU" sz="3200" dirty="0"/>
            </a:br>
            <a:r>
              <a:rPr lang="uk-UA" sz="3200" dirty="0"/>
              <a:t>4 – артистизм і виразність виступу;</a:t>
            </a:r>
            <a:r>
              <a:rPr lang="ru-RU" sz="3200" dirty="0"/>
              <a:t/>
            </a:r>
            <a:br>
              <a:rPr lang="ru-RU" sz="3200" dirty="0"/>
            </a:br>
            <a:r>
              <a:rPr lang="uk-UA" sz="3200" dirty="0"/>
              <a:t>5 – оригінальність розв’язання проблеми;</a:t>
            </a:r>
            <a:r>
              <a:rPr lang="ru-RU" sz="3200" dirty="0"/>
              <a:t/>
            </a:r>
            <a:br>
              <a:rPr lang="ru-RU" sz="3200" dirty="0"/>
            </a:br>
            <a:r>
              <a:rPr lang="uk-UA" sz="3200" dirty="0"/>
              <a:t>6 – глибина й широта знань із проблеми;</a:t>
            </a:r>
            <a:r>
              <a:rPr lang="ru-RU" sz="3200" dirty="0"/>
              <a:t/>
            </a:r>
            <a:br>
              <a:rPr lang="ru-RU" sz="3200" dirty="0"/>
            </a:br>
            <a:r>
              <a:rPr lang="uk-UA" sz="3200" dirty="0"/>
              <a:t>7 – компетентність доповідача (відповіді на запитання);</a:t>
            </a:r>
            <a:r>
              <a:rPr lang="ru-RU" sz="3200" dirty="0"/>
              <a:t/>
            </a:r>
            <a:br>
              <a:rPr lang="ru-RU" sz="3200" dirty="0"/>
            </a:br>
            <a:r>
              <a:rPr lang="uk-UA" sz="3200" dirty="0"/>
              <a:t>8 – використання наочності й технічних засобів.</a:t>
            </a:r>
            <a:r>
              <a:rPr lang="ru-RU" sz="3200" dirty="0"/>
              <a:t/>
            </a:r>
            <a:br>
              <a:rPr lang="ru-RU" sz="3200" dirty="0"/>
            </a:br>
            <a:r>
              <a:rPr lang="uk-UA" sz="3200" dirty="0"/>
              <a:t>Максимальна кількість балів 40 (кожне запитання оцінюють 5 балами).</a:t>
            </a:r>
            <a:r>
              <a:rPr lang="ru-RU" sz="3200" dirty="0"/>
              <a:t/>
            </a:r>
            <a:br>
              <a:rPr lang="ru-RU" sz="3200" dirty="0"/>
            </a:br>
            <a:r>
              <a:rPr lang="uk-UA" sz="3200" dirty="0"/>
              <a:t> </a:t>
            </a:r>
            <a:r>
              <a:rPr lang="ru-RU" sz="3200" dirty="0"/>
              <a:t/>
            </a:r>
            <a:br>
              <a:rPr lang="ru-RU" sz="3200" dirty="0"/>
            </a:br>
            <a:endParaRPr lang="ru-RU" sz="3200" dirty="0"/>
          </a:p>
        </p:txBody>
      </p:sp>
    </p:spTree>
    <p:extLst>
      <p:ext uri="{BB962C8B-B14F-4D97-AF65-F5344CB8AC3E}">
        <p14:creationId xmlns:p14="http://schemas.microsoft.com/office/powerpoint/2010/main" val="301712144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2660</Words>
  <Application>Microsoft Office PowerPoint</Application>
  <PresentationFormat>Широкий екран</PresentationFormat>
  <Paragraphs>183</Paragraphs>
  <Slides>31</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31</vt:i4>
      </vt:variant>
    </vt:vector>
  </HeadingPairs>
  <TitlesOfParts>
    <vt:vector size="35" baseType="lpstr">
      <vt:lpstr>Arial</vt:lpstr>
      <vt:lpstr>Calibri</vt:lpstr>
      <vt:lpstr>Calibri Light</vt:lpstr>
      <vt:lpstr>Тема Office</vt:lpstr>
      <vt:lpstr>   Методичні аспекти проведення навчальних проектів з фізики для учнів 8 класу  (методичний калейдоскоп)     </vt:lpstr>
      <vt:lpstr>Новою програмою з фізики передбачено проведення уроків захисту навчальних проектів. Організація пізнавальної діяльності учнів під час роботи над проектами стикається з певними труднощами організаційного, інформаційного та методичного характеру. Пропонується кілька уроків у 8 класі з організації роботи над проектами та захисту самих проектів. </vt:lpstr>
      <vt:lpstr>ЯК ОРГАНІЗУВАТИ РОБОТУ НАД ПРОЕКТОМ </vt:lpstr>
      <vt:lpstr>Програмою з фізики у 8 класі заплановані такі теми для проектної діяльності: </vt:lpstr>
      <vt:lpstr>-  Учні у класі діляться на міні-групи по 3-4 людини. Учитель у процесі бесіди з кожною групою уточнює моменти, які потрібно довести в дослідженнях, а також домовляється про форму представлення отриманих результатів — у вигляді презентації, буклета та ін. - Учні продумують план проведення досліджень, вибирають дослідницькі методи: здійснення експериментів, створення відеозаписів і фотоматеріалів, збирання статистичних даних, демонстраційних матеріалів. Обговорюють форми представлення й оформлення зібраних і опрацьованих матеріалів. </vt:lpstr>
      <vt:lpstr>Під час дослідження кожної з трьох тем міні- групи учнів розглядають, наприклад, першу тему з різних боків: група архітекторів планує будівництво «розумного будинку» з урахуванням сторін світу, випромінювання Сонця тощо, група будівельників оцінює теплові втрати під час використання різних будівельних матеріалів тощо, група дизайнерів вносить пропозиції щодо декорування внутрішніх приміщень з урахуванням економії тепла в будинку тощо. Також можна запропонувати досліджувати енергетичний обмін в організмі людини. </vt:lpstr>
      <vt:lpstr>На завершальному уроці вчитель, використовуючи різні методики й технології активізації пізнавальної діяльності учнів, організовує обговорення представлених проектів. Учні захищають свої проекти на уроці; усі групи, працюючі над проектом, не встигнуть виступити за один урок. Тому доцільно на захист проектів виділяти 2-3 уроки. Якщо вчитель пропонує всі три теми різним групам, то доцільно заслуховувати проекти, пов’язані з першою темою, на першому уроці, проекти другої теми — на другому уроці тощо.  </vt:lpstr>
      <vt:lpstr>ЗАХИСТ ПРОЕКТІВ ІЗ ТЕМИ «ЕКОЛОГІЧНІ ПРОБЛЕМИ ТЕПЛОЕНЕРГЕТИКИ Й ТЕПЛОВИКОРИСТАННЯ. ЕНЕРГОЗБЕРЕЖУВАЛЬНІ ТЕХНОЛОГІЇ» </vt:lpstr>
      <vt:lpstr>Критерії оцінювання: 1 – самостійність роботи над проектом; 2 – обґрунтування вибору теми та її актуальності; 3 – практична значущість роботи; 4 – артистизм і виразність виступу; 5 – оригінальність розв’язання проблеми; 6 – глибина й широта знань із проблеми; 7 – компетентність доповідача (відповіді на запитання); 8 – використання наочності й технічних засобів. Максимальна кількість балів 40 (кожне запитання оцінюють 5 балами).   </vt:lpstr>
      <vt:lpstr>Приклад реалізації проекту </vt:lpstr>
      <vt:lpstr>  Приклад реалізації проекту</vt:lpstr>
      <vt:lpstr>Приклад реалізації проекту</vt:lpstr>
      <vt:lpstr>Приклад реалізації проекту</vt:lpstr>
      <vt:lpstr>Способи заощадження енергії</vt:lpstr>
      <vt:lpstr>У своєму житлі:</vt:lpstr>
      <vt:lpstr>Заощаджуємо електроенергію:</vt:lpstr>
      <vt:lpstr>У транспорті:</vt:lpstr>
      <vt:lpstr>У харчуванні:</vt:lpstr>
      <vt:lpstr>У побуті:</vt:lpstr>
      <vt:lpstr>Утилізація відходів:</vt:lpstr>
      <vt:lpstr>Захист проектів «Унікальні властивості води»</vt:lpstr>
      <vt:lpstr>Проблемні питання навчальної теми</vt:lpstr>
      <vt:lpstr>Група 1. Географи (експерименти)</vt:lpstr>
      <vt:lpstr>Група 2. Медики</vt:lpstr>
      <vt:lpstr>Група 2. Медики</vt:lpstr>
      <vt:lpstr>Група 3. Фізики</vt:lpstr>
      <vt:lpstr>Група 3. Фізики</vt:lpstr>
      <vt:lpstr>Група 3. Фізики</vt:lpstr>
      <vt:lpstr>Захист проектів «Наноматеріали. Рідкі кристали. Полімери»</vt:lpstr>
      <vt:lpstr>Група 4. </vt:lpstr>
      <vt:lpstr>Дякую за увагу</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Методичні аспекти проведення навчальних проектів з фізики для учнів 8 класу  (методичний калейдоскоп)</dc:title>
  <dc:creator>RePack by Diakov</dc:creator>
  <cp:lastModifiedBy>RePack by Diakov</cp:lastModifiedBy>
  <cp:revision>24</cp:revision>
  <dcterms:created xsi:type="dcterms:W3CDTF">2016-10-14T20:35:59Z</dcterms:created>
  <dcterms:modified xsi:type="dcterms:W3CDTF">2016-10-16T20:02:29Z</dcterms:modified>
</cp:coreProperties>
</file>