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1" r:id="rId3"/>
    <p:sldId id="302" r:id="rId4"/>
    <p:sldId id="303" r:id="rId5"/>
    <p:sldId id="304" r:id="rId6"/>
    <p:sldId id="261" r:id="rId7"/>
    <p:sldId id="272" r:id="rId8"/>
    <p:sldId id="266" r:id="rId9"/>
    <p:sldId id="282" r:id="rId10"/>
    <p:sldId id="264" r:id="rId11"/>
    <p:sldId id="297" r:id="rId12"/>
    <p:sldId id="288" r:id="rId13"/>
    <p:sldId id="271" r:id="rId14"/>
    <p:sldId id="296" r:id="rId15"/>
    <p:sldId id="280" r:id="rId16"/>
    <p:sldId id="279" r:id="rId17"/>
    <p:sldId id="299" r:id="rId18"/>
    <p:sldId id="300" r:id="rId19"/>
    <p:sldId id="28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FF00"/>
    <a:srgbClr val="FF66FF"/>
    <a:srgbClr val="FFFF66"/>
    <a:srgbClr val="66FFFF"/>
    <a:srgbClr val="FFCCCC"/>
    <a:srgbClr val="CCFFCC"/>
    <a:srgbClr val="66FF99"/>
    <a:srgbClr val="CCFF66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390ED-F49F-4080-AC5B-7078F1A9D7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294E4B-5FC7-4280-9E6B-B2F6A02CA283}">
      <dgm:prSet custT="1"/>
      <dgm:spPr>
        <a:gradFill rotWithShape="0">
          <a:gsLst>
            <a:gs pos="0">
              <a:srgbClr val="66FF99"/>
            </a:gs>
            <a:gs pos="50000">
              <a:srgbClr val="CCFFCC"/>
            </a:gs>
            <a:gs pos="100000">
              <a:srgbClr val="CCFF66"/>
            </a:gs>
          </a:gsLst>
          <a:lin ang="5400000" scaled="0"/>
        </a:gra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2000" b="1" dirty="0" smtClean="0"/>
            <a:t>Забезпечення тісного </a:t>
          </a:r>
          <a:r>
            <a:rPr lang="uk-UA" sz="2000" b="1" dirty="0" err="1" smtClean="0"/>
            <a:t>взаємозв</a:t>
          </a:r>
          <a:r>
            <a:rPr lang="en-US" sz="2000" b="1" dirty="0" smtClean="0"/>
            <a:t>`</a:t>
          </a:r>
          <a:r>
            <a:rPr lang="uk-UA" sz="2000" b="1" dirty="0" err="1" smtClean="0"/>
            <a:t>язку</a:t>
          </a:r>
          <a:r>
            <a:rPr lang="uk-UA" sz="2000" b="1" dirty="0" smtClean="0"/>
            <a:t> з сім</a:t>
          </a:r>
          <a:r>
            <a:rPr lang="en-US" sz="2000" b="1" dirty="0" smtClean="0"/>
            <a:t>`</a:t>
          </a:r>
          <a:r>
            <a:rPr lang="uk-UA" sz="2000" b="1" dirty="0" smtClean="0"/>
            <a:t>ями вихованців</a:t>
          </a:r>
          <a:endParaRPr lang="ru-RU" sz="2000" b="1" dirty="0"/>
        </a:p>
      </dgm:t>
    </dgm:pt>
    <dgm:pt modelId="{36034170-2195-47BD-846A-B27F7A385CF1}" type="parTrans" cxnId="{74CE39A5-BC9A-4312-B982-CA624C9CEB04}">
      <dgm:prSet/>
      <dgm:spPr/>
      <dgm:t>
        <a:bodyPr/>
        <a:lstStyle/>
        <a:p>
          <a:endParaRPr lang="ru-RU"/>
        </a:p>
      </dgm:t>
    </dgm:pt>
    <dgm:pt modelId="{7279198F-139D-461D-AD4F-BDC8835CBF18}" type="sibTrans" cxnId="{74CE39A5-BC9A-4312-B982-CA624C9CEB04}">
      <dgm:prSet/>
      <dgm:spPr/>
      <dgm:t>
        <a:bodyPr/>
        <a:lstStyle/>
        <a:p>
          <a:endParaRPr lang="ru-RU"/>
        </a:p>
      </dgm:t>
    </dgm:pt>
    <dgm:pt modelId="{4224B49B-2220-4DBB-8F3C-9FC3FE9876FC}">
      <dgm:prSet custT="1"/>
      <dgm:spPr>
        <a:gradFill rotWithShape="0">
          <a:gsLst>
            <a:gs pos="0">
              <a:srgbClr val="00FFFF"/>
            </a:gs>
            <a:gs pos="50000">
              <a:schemeClr val="accent1">
                <a:lumMod val="90000"/>
              </a:schemeClr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ru-RU" sz="2000" b="1" dirty="0" err="1" smtClean="0"/>
            <a:t>Організація</a:t>
          </a:r>
          <a:r>
            <a:rPr lang="ru-RU" sz="2000" b="1" dirty="0" smtClean="0"/>
            <a:t> </a:t>
          </a:r>
          <a:r>
            <a:rPr lang="ru-RU" sz="2000" b="1" dirty="0" err="1" smtClean="0"/>
            <a:t>роботи</a:t>
          </a:r>
          <a:r>
            <a:rPr lang="ru-RU" sz="2000" b="1" dirty="0" smtClean="0"/>
            <a:t>  </a:t>
          </a:r>
          <a:r>
            <a:rPr lang="ru-RU" sz="2000" b="1" dirty="0" err="1" smtClean="0"/>
            <a:t>освітньо</a:t>
          </a:r>
          <a:r>
            <a:rPr lang="ru-RU" sz="2000" b="1" dirty="0" smtClean="0"/>
            <a:t> – </a:t>
          </a:r>
          <a:r>
            <a:rPr lang="ru-RU" sz="2000" b="1" dirty="0" err="1" smtClean="0"/>
            <a:t>виховної</a:t>
          </a:r>
          <a:r>
            <a:rPr lang="ru-RU" sz="2000" b="1" dirty="0" smtClean="0"/>
            <a:t> </a:t>
          </a:r>
          <a:r>
            <a:rPr lang="ru-RU" sz="2000" b="1" dirty="0" err="1" smtClean="0"/>
            <a:t>діяльності</a:t>
          </a:r>
          <a:r>
            <a:rPr lang="ru-RU" sz="2000" b="1" dirty="0" smtClean="0"/>
            <a:t> </a:t>
          </a:r>
          <a:r>
            <a:rPr lang="ru-RU" sz="2000" b="1" dirty="0" err="1" smtClean="0"/>
            <a:t>відповідно</a:t>
          </a:r>
          <a:r>
            <a:rPr lang="ru-RU" sz="2000" b="1" dirty="0" smtClean="0"/>
            <a:t> до </a:t>
          </a:r>
          <a:r>
            <a:rPr lang="ru-RU" sz="2000" b="1" dirty="0" err="1" smtClean="0"/>
            <a:t>принципів</a:t>
          </a:r>
          <a:r>
            <a:rPr lang="ru-RU" sz="2000" b="1" dirty="0" smtClean="0"/>
            <a:t> </a:t>
          </a:r>
          <a:r>
            <a:rPr lang="ru-RU" sz="2000" b="1" dirty="0" err="1" smtClean="0"/>
            <a:t>особистісно-орієнтованої</a:t>
          </a:r>
          <a:r>
            <a:rPr lang="ru-RU" sz="2000" b="1" dirty="0" smtClean="0"/>
            <a:t> </a:t>
          </a:r>
          <a:r>
            <a:rPr lang="ru-RU" sz="2000" b="1" dirty="0" err="1" smtClean="0"/>
            <a:t>моделі</a:t>
          </a:r>
          <a:r>
            <a:rPr lang="ru-RU" sz="2000" b="1" dirty="0" smtClean="0"/>
            <a:t> </a:t>
          </a:r>
          <a:r>
            <a:rPr lang="ru-RU" sz="2000" b="1" dirty="0" err="1" smtClean="0"/>
            <a:t>виховання</a:t>
          </a:r>
          <a:r>
            <a:rPr lang="ru-RU" sz="2000" b="1" dirty="0" smtClean="0"/>
            <a:t> та </a:t>
          </a:r>
          <a:r>
            <a:rPr lang="ru-RU" sz="2000" b="1" dirty="0" err="1" smtClean="0"/>
            <a:t>розвитку</a:t>
          </a:r>
          <a:r>
            <a:rPr lang="ru-RU" sz="2000" b="1" dirty="0" smtClean="0"/>
            <a:t> </a:t>
          </a:r>
          <a:r>
            <a:rPr lang="ru-RU" sz="2000" b="1" dirty="0" err="1" smtClean="0"/>
            <a:t>дітей</a:t>
          </a:r>
          <a:r>
            <a:rPr lang="ru-RU" sz="2000" b="1" dirty="0" smtClean="0"/>
            <a:t>.</a:t>
          </a:r>
          <a:endParaRPr lang="ru-RU" sz="2000" b="1" dirty="0"/>
        </a:p>
      </dgm:t>
    </dgm:pt>
    <dgm:pt modelId="{FCA48FB0-5FE9-44D3-B855-2F2802743C40}" type="sibTrans" cxnId="{1011ACC6-DB58-457D-87E7-2EA5E11889EC}">
      <dgm:prSet/>
      <dgm:spPr/>
      <dgm:t>
        <a:bodyPr/>
        <a:lstStyle/>
        <a:p>
          <a:endParaRPr lang="ru-RU"/>
        </a:p>
      </dgm:t>
    </dgm:pt>
    <dgm:pt modelId="{2CA2FB40-F490-45D4-A324-351EB4E80363}" type="parTrans" cxnId="{1011ACC6-DB58-457D-87E7-2EA5E11889EC}">
      <dgm:prSet/>
      <dgm:spPr/>
      <dgm:t>
        <a:bodyPr/>
        <a:lstStyle/>
        <a:p>
          <a:endParaRPr lang="ru-RU"/>
        </a:p>
      </dgm:t>
    </dgm:pt>
    <dgm:pt modelId="{41195CAD-AE14-491A-B8BB-8CB7481B4344}">
      <dgm:prSet custT="1"/>
      <dgm:spPr>
        <a:gradFill rotWithShape="0">
          <a:gsLst>
            <a:gs pos="0">
              <a:srgbClr val="FFFF00"/>
            </a:gs>
            <a:gs pos="50000">
              <a:srgbClr val="FFC000"/>
            </a:gs>
            <a:gs pos="100000">
              <a:srgbClr val="92D050"/>
            </a:gs>
          </a:gsLst>
          <a:lin ang="5400000" scaled="0"/>
        </a:gradFill>
      </dgm:spPr>
      <dgm:t>
        <a:bodyPr/>
        <a:lstStyle/>
        <a:p>
          <a:r>
            <a:rPr lang="uk-UA" sz="2000" b="1" dirty="0" smtClean="0"/>
            <a:t>Підвищення рівня професійної компетентності</a:t>
          </a:r>
        </a:p>
        <a:p>
          <a:r>
            <a:rPr lang="uk-UA" sz="2000" b="1" dirty="0" smtClean="0"/>
            <a:t>шляхом самоосвіти</a:t>
          </a:r>
          <a:endParaRPr lang="ru-RU" sz="2000" b="1" dirty="0"/>
        </a:p>
      </dgm:t>
    </dgm:pt>
    <dgm:pt modelId="{CBB642B1-7598-4E64-8E9E-ACFF36B32E96}" type="parTrans" cxnId="{968396E4-8BE0-408D-8294-0AB2981F9791}">
      <dgm:prSet/>
      <dgm:spPr/>
      <dgm:t>
        <a:bodyPr/>
        <a:lstStyle/>
        <a:p>
          <a:endParaRPr lang="ru-RU"/>
        </a:p>
      </dgm:t>
    </dgm:pt>
    <dgm:pt modelId="{4FB14EA4-5FC7-45DE-8F2E-C2694FF8DD32}" type="sibTrans" cxnId="{968396E4-8BE0-408D-8294-0AB2981F9791}">
      <dgm:prSet/>
      <dgm:spPr/>
      <dgm:t>
        <a:bodyPr/>
        <a:lstStyle/>
        <a:p>
          <a:endParaRPr lang="ru-RU"/>
        </a:p>
      </dgm:t>
    </dgm:pt>
    <dgm:pt modelId="{805C7819-3029-412B-8836-EE13C6B31101}" type="pres">
      <dgm:prSet presAssocID="{CCC390ED-F49F-4080-AC5B-7078F1A9D7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492929-B23C-419A-8EDD-F409696854F1}" type="pres">
      <dgm:prSet presAssocID="{CCC390ED-F49F-4080-AC5B-7078F1A9D7B1}" presName="Name1" presStyleCnt="0"/>
      <dgm:spPr/>
    </dgm:pt>
    <dgm:pt modelId="{4E97E4CC-FD07-410B-8DC1-C90105EB86DC}" type="pres">
      <dgm:prSet presAssocID="{CCC390ED-F49F-4080-AC5B-7078F1A9D7B1}" presName="cycle" presStyleCnt="0"/>
      <dgm:spPr/>
    </dgm:pt>
    <dgm:pt modelId="{74617CE0-841D-46EA-B430-99FEA68641BD}" type="pres">
      <dgm:prSet presAssocID="{CCC390ED-F49F-4080-AC5B-7078F1A9D7B1}" presName="srcNode" presStyleLbl="node1" presStyleIdx="0" presStyleCnt="3"/>
      <dgm:spPr/>
    </dgm:pt>
    <dgm:pt modelId="{0CA7D11B-F92E-4511-B8E6-6A8ECDD81DDE}" type="pres">
      <dgm:prSet presAssocID="{CCC390ED-F49F-4080-AC5B-7078F1A9D7B1}" presName="conn" presStyleLbl="parChTrans1D2" presStyleIdx="0" presStyleCnt="1"/>
      <dgm:spPr/>
      <dgm:t>
        <a:bodyPr/>
        <a:lstStyle/>
        <a:p>
          <a:endParaRPr lang="ru-RU"/>
        </a:p>
      </dgm:t>
    </dgm:pt>
    <dgm:pt modelId="{87B4B73D-03A1-4B00-AFC9-A777F86A0F83}" type="pres">
      <dgm:prSet presAssocID="{CCC390ED-F49F-4080-AC5B-7078F1A9D7B1}" presName="extraNode" presStyleLbl="node1" presStyleIdx="0" presStyleCnt="3"/>
      <dgm:spPr/>
    </dgm:pt>
    <dgm:pt modelId="{0FB48C2C-C47E-40A7-9B12-CCAB90EC7981}" type="pres">
      <dgm:prSet presAssocID="{CCC390ED-F49F-4080-AC5B-7078F1A9D7B1}" presName="dstNode" presStyleLbl="node1" presStyleIdx="0" presStyleCnt="3"/>
      <dgm:spPr/>
    </dgm:pt>
    <dgm:pt modelId="{4154BD33-7C15-4415-B589-67F5A3925768}" type="pres">
      <dgm:prSet presAssocID="{41195CAD-AE14-491A-B8BB-8CB7481B4344}" presName="text_1" presStyleLbl="node1" presStyleIdx="0" presStyleCnt="3" custScaleX="97735" custScaleY="166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89473-F4F0-468B-93C4-9AA7A987C058}" type="pres">
      <dgm:prSet presAssocID="{41195CAD-AE14-491A-B8BB-8CB7481B4344}" presName="accent_1" presStyleCnt="0"/>
      <dgm:spPr/>
    </dgm:pt>
    <dgm:pt modelId="{FAA8C1A5-36A1-4726-81ED-AF17441165FC}" type="pres">
      <dgm:prSet presAssocID="{41195CAD-AE14-491A-B8BB-8CB7481B4344}" presName="accentRepeatNode" presStyleLbl="solidFgAcc1" presStyleIdx="0" presStyleCnt="3"/>
      <dgm:spPr>
        <a:solidFill>
          <a:srgbClr val="0000FF"/>
        </a:solidFill>
      </dgm:spPr>
      <dgm:t>
        <a:bodyPr/>
        <a:lstStyle/>
        <a:p>
          <a:endParaRPr lang="ru-RU"/>
        </a:p>
      </dgm:t>
    </dgm:pt>
    <dgm:pt modelId="{F9FC9BF2-673B-463B-9BDE-567E179E641D}" type="pres">
      <dgm:prSet presAssocID="{4224B49B-2220-4DBB-8F3C-9FC3FE9876FC}" presName="text_2" presStyleLbl="node1" presStyleIdx="1" presStyleCnt="3" custScaleX="97761" custScaleY="182872" custLinFactNeighborX="46" custLinFactNeighborY="24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AD7EA-6385-489B-83AB-1E4BF2FA9E59}" type="pres">
      <dgm:prSet presAssocID="{4224B49B-2220-4DBB-8F3C-9FC3FE9876FC}" presName="accent_2" presStyleCnt="0"/>
      <dgm:spPr/>
    </dgm:pt>
    <dgm:pt modelId="{C0C2426F-1D3D-41FE-AE46-9DED3381A5D8}" type="pres">
      <dgm:prSet presAssocID="{4224B49B-2220-4DBB-8F3C-9FC3FE9876FC}" presName="accentRepeatNode" presStyleLbl="solidFgAcc1" presStyleIdx="1" presStyleCnt="3"/>
      <dgm:spPr>
        <a:solidFill>
          <a:srgbClr val="FF66FF"/>
        </a:solidFill>
      </dgm:spPr>
      <dgm:t>
        <a:bodyPr/>
        <a:lstStyle/>
        <a:p>
          <a:endParaRPr lang="ru-RU"/>
        </a:p>
      </dgm:t>
    </dgm:pt>
    <dgm:pt modelId="{11B9EB58-0E5A-4732-9034-B8CCDFB678A7}" type="pres">
      <dgm:prSet presAssocID="{89294E4B-5FC7-4280-9E6B-B2F6A02CA283}" presName="text_3" presStyleLbl="node1" presStyleIdx="2" presStyleCnt="3" custScaleX="100278" custScaleY="151632" custLinFactNeighborX="1052" custLinFactNeighborY="24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DAF6D-DE48-434F-B73B-85803B61F03B}" type="pres">
      <dgm:prSet presAssocID="{89294E4B-5FC7-4280-9E6B-B2F6A02CA283}" presName="accent_3" presStyleCnt="0"/>
      <dgm:spPr/>
    </dgm:pt>
    <dgm:pt modelId="{3AD90E4D-CEC4-4FDB-AB0E-51CF2B555C16}" type="pres">
      <dgm:prSet presAssocID="{89294E4B-5FC7-4280-9E6B-B2F6A02CA283}" presName="accentRepeatNode" presStyleLbl="solidFgAcc1" presStyleIdx="2" presStyleCnt="3"/>
      <dgm:spPr>
        <a:solidFill>
          <a:srgbClr val="00FF00"/>
        </a:solidFill>
      </dgm:spPr>
      <dgm:t>
        <a:bodyPr/>
        <a:lstStyle/>
        <a:p>
          <a:endParaRPr lang="ru-RU"/>
        </a:p>
      </dgm:t>
    </dgm:pt>
  </dgm:ptLst>
  <dgm:cxnLst>
    <dgm:cxn modelId="{701C6D6B-5E05-4E0A-86B2-36FCA9542AEA}" type="presOf" srcId="{4224B49B-2220-4DBB-8F3C-9FC3FE9876FC}" destId="{F9FC9BF2-673B-463B-9BDE-567E179E641D}" srcOrd="0" destOrd="0" presId="urn:microsoft.com/office/officeart/2008/layout/VerticalCurvedList"/>
    <dgm:cxn modelId="{4988C2BB-05F4-47F4-A971-E1D0B05175B5}" type="presOf" srcId="{4FB14EA4-5FC7-45DE-8F2E-C2694FF8DD32}" destId="{0CA7D11B-F92E-4511-B8E6-6A8ECDD81DDE}" srcOrd="0" destOrd="0" presId="urn:microsoft.com/office/officeart/2008/layout/VerticalCurvedList"/>
    <dgm:cxn modelId="{3E260F85-415F-40CA-AB6F-EAA7EA70136E}" type="presOf" srcId="{CCC390ED-F49F-4080-AC5B-7078F1A9D7B1}" destId="{805C7819-3029-412B-8836-EE13C6B31101}" srcOrd="0" destOrd="0" presId="urn:microsoft.com/office/officeart/2008/layout/VerticalCurvedList"/>
    <dgm:cxn modelId="{74CE39A5-BC9A-4312-B982-CA624C9CEB04}" srcId="{CCC390ED-F49F-4080-AC5B-7078F1A9D7B1}" destId="{89294E4B-5FC7-4280-9E6B-B2F6A02CA283}" srcOrd="2" destOrd="0" parTransId="{36034170-2195-47BD-846A-B27F7A385CF1}" sibTransId="{7279198F-139D-461D-AD4F-BDC8835CBF18}"/>
    <dgm:cxn modelId="{16E8722D-BB88-433C-9E91-83BDD9B1ED8A}" type="presOf" srcId="{41195CAD-AE14-491A-B8BB-8CB7481B4344}" destId="{4154BD33-7C15-4415-B589-67F5A3925768}" srcOrd="0" destOrd="0" presId="urn:microsoft.com/office/officeart/2008/layout/VerticalCurvedList"/>
    <dgm:cxn modelId="{1011ACC6-DB58-457D-87E7-2EA5E11889EC}" srcId="{CCC390ED-F49F-4080-AC5B-7078F1A9D7B1}" destId="{4224B49B-2220-4DBB-8F3C-9FC3FE9876FC}" srcOrd="1" destOrd="0" parTransId="{2CA2FB40-F490-45D4-A324-351EB4E80363}" sibTransId="{FCA48FB0-5FE9-44D3-B855-2F2802743C40}"/>
    <dgm:cxn modelId="{F49D4FDC-1DE6-487B-B040-0F40719F1C55}" type="presOf" srcId="{89294E4B-5FC7-4280-9E6B-B2F6A02CA283}" destId="{11B9EB58-0E5A-4732-9034-B8CCDFB678A7}" srcOrd="0" destOrd="0" presId="urn:microsoft.com/office/officeart/2008/layout/VerticalCurvedList"/>
    <dgm:cxn modelId="{968396E4-8BE0-408D-8294-0AB2981F9791}" srcId="{CCC390ED-F49F-4080-AC5B-7078F1A9D7B1}" destId="{41195CAD-AE14-491A-B8BB-8CB7481B4344}" srcOrd="0" destOrd="0" parTransId="{CBB642B1-7598-4E64-8E9E-ACFF36B32E96}" sibTransId="{4FB14EA4-5FC7-45DE-8F2E-C2694FF8DD32}"/>
    <dgm:cxn modelId="{0477E39D-DE16-4F31-8159-3DEE7492711F}" type="presParOf" srcId="{805C7819-3029-412B-8836-EE13C6B31101}" destId="{A8492929-B23C-419A-8EDD-F409696854F1}" srcOrd="0" destOrd="0" presId="urn:microsoft.com/office/officeart/2008/layout/VerticalCurvedList"/>
    <dgm:cxn modelId="{C505520D-7EC7-4CFC-A2B3-146A524DDA87}" type="presParOf" srcId="{A8492929-B23C-419A-8EDD-F409696854F1}" destId="{4E97E4CC-FD07-410B-8DC1-C90105EB86DC}" srcOrd="0" destOrd="0" presId="urn:microsoft.com/office/officeart/2008/layout/VerticalCurvedList"/>
    <dgm:cxn modelId="{49E787D4-BCE3-4732-BADC-6186DDD699F6}" type="presParOf" srcId="{4E97E4CC-FD07-410B-8DC1-C90105EB86DC}" destId="{74617CE0-841D-46EA-B430-99FEA68641BD}" srcOrd="0" destOrd="0" presId="urn:microsoft.com/office/officeart/2008/layout/VerticalCurvedList"/>
    <dgm:cxn modelId="{9613120C-46DA-4BD4-B170-0C20F23A5091}" type="presParOf" srcId="{4E97E4CC-FD07-410B-8DC1-C90105EB86DC}" destId="{0CA7D11B-F92E-4511-B8E6-6A8ECDD81DDE}" srcOrd="1" destOrd="0" presId="urn:microsoft.com/office/officeart/2008/layout/VerticalCurvedList"/>
    <dgm:cxn modelId="{C2CE44DC-C025-420D-B792-2BD24975A884}" type="presParOf" srcId="{4E97E4CC-FD07-410B-8DC1-C90105EB86DC}" destId="{87B4B73D-03A1-4B00-AFC9-A777F86A0F83}" srcOrd="2" destOrd="0" presId="urn:microsoft.com/office/officeart/2008/layout/VerticalCurvedList"/>
    <dgm:cxn modelId="{55AFD35B-2C68-472F-85E5-12A2374C03BB}" type="presParOf" srcId="{4E97E4CC-FD07-410B-8DC1-C90105EB86DC}" destId="{0FB48C2C-C47E-40A7-9B12-CCAB90EC7981}" srcOrd="3" destOrd="0" presId="urn:microsoft.com/office/officeart/2008/layout/VerticalCurvedList"/>
    <dgm:cxn modelId="{DB8853DE-38BC-41C5-ADC8-56DA6BF22E77}" type="presParOf" srcId="{A8492929-B23C-419A-8EDD-F409696854F1}" destId="{4154BD33-7C15-4415-B589-67F5A3925768}" srcOrd="1" destOrd="0" presId="urn:microsoft.com/office/officeart/2008/layout/VerticalCurvedList"/>
    <dgm:cxn modelId="{A7E7754C-AFA6-447B-8730-ACAEFDCA93CA}" type="presParOf" srcId="{A8492929-B23C-419A-8EDD-F409696854F1}" destId="{7C689473-F4F0-468B-93C4-9AA7A987C058}" srcOrd="2" destOrd="0" presId="urn:microsoft.com/office/officeart/2008/layout/VerticalCurvedList"/>
    <dgm:cxn modelId="{CA341FBC-A80C-4543-885E-AF45DEB79805}" type="presParOf" srcId="{7C689473-F4F0-468B-93C4-9AA7A987C058}" destId="{FAA8C1A5-36A1-4726-81ED-AF17441165FC}" srcOrd="0" destOrd="0" presId="urn:microsoft.com/office/officeart/2008/layout/VerticalCurvedList"/>
    <dgm:cxn modelId="{D3ABF2C5-D934-4E98-965A-746BE18B8C65}" type="presParOf" srcId="{A8492929-B23C-419A-8EDD-F409696854F1}" destId="{F9FC9BF2-673B-463B-9BDE-567E179E641D}" srcOrd="3" destOrd="0" presId="urn:microsoft.com/office/officeart/2008/layout/VerticalCurvedList"/>
    <dgm:cxn modelId="{26994400-D5CC-4C40-8041-815794EA6D3B}" type="presParOf" srcId="{A8492929-B23C-419A-8EDD-F409696854F1}" destId="{ADBAD7EA-6385-489B-83AB-1E4BF2FA9E59}" srcOrd="4" destOrd="0" presId="urn:microsoft.com/office/officeart/2008/layout/VerticalCurvedList"/>
    <dgm:cxn modelId="{1CCAAD48-D8D0-4E63-95DC-BDDB79CDE5D8}" type="presParOf" srcId="{ADBAD7EA-6385-489B-83AB-1E4BF2FA9E59}" destId="{C0C2426F-1D3D-41FE-AE46-9DED3381A5D8}" srcOrd="0" destOrd="0" presId="urn:microsoft.com/office/officeart/2008/layout/VerticalCurvedList"/>
    <dgm:cxn modelId="{1614BB11-EBCB-4CAB-B1CA-D406D537774B}" type="presParOf" srcId="{A8492929-B23C-419A-8EDD-F409696854F1}" destId="{11B9EB58-0E5A-4732-9034-B8CCDFB678A7}" srcOrd="5" destOrd="0" presId="urn:microsoft.com/office/officeart/2008/layout/VerticalCurvedList"/>
    <dgm:cxn modelId="{673EC28B-DEF3-41C8-80E7-71ED1E2C9935}" type="presParOf" srcId="{A8492929-B23C-419A-8EDD-F409696854F1}" destId="{540DAF6D-DE48-434F-B73B-85803B61F03B}" srcOrd="6" destOrd="0" presId="urn:microsoft.com/office/officeart/2008/layout/VerticalCurvedList"/>
    <dgm:cxn modelId="{4F785395-827B-4911-AFC3-15030FC18206}" type="presParOf" srcId="{540DAF6D-DE48-434F-B73B-85803B61F03B}" destId="{3AD90E4D-CEC4-4FDB-AB0E-51CF2B555C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A7D11B-F92E-4511-B8E6-6A8ECDD81DDE}">
      <dsp:nvSpPr>
        <dsp:cNvPr id="0" name=""/>
        <dsp:cNvSpPr/>
      </dsp:nvSpPr>
      <dsp:spPr>
        <a:xfrm>
          <a:off x="-5395463" y="-825548"/>
          <a:ext cx="6419400" cy="641940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4BD33-7C15-4415-B589-67F5A3925768}">
      <dsp:nvSpPr>
        <dsp:cNvPr id="0" name=""/>
        <dsp:cNvSpPr/>
      </dsp:nvSpPr>
      <dsp:spPr>
        <a:xfrm>
          <a:off x="735242" y="159790"/>
          <a:ext cx="6748801" cy="1587740"/>
        </a:xfrm>
        <a:prstGeom prst="rect">
          <a:avLst/>
        </a:prstGeom>
        <a:gradFill rotWithShape="0">
          <a:gsLst>
            <a:gs pos="0">
              <a:srgbClr val="FFFF00"/>
            </a:gs>
            <a:gs pos="50000">
              <a:srgbClr val="FFC000"/>
            </a:gs>
            <a:gs pos="100000">
              <a:srgbClr val="92D050"/>
            </a:gs>
          </a:gsLst>
          <a:lin ang="5400000" scaled="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69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Підвищення рівня професійної компетентності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шляхом самоосвіти</a:t>
          </a:r>
          <a:endParaRPr lang="ru-RU" sz="2000" b="1" kern="1200" dirty="0"/>
        </a:p>
      </dsp:txBody>
      <dsp:txXfrm>
        <a:off x="735242" y="159790"/>
        <a:ext cx="6748801" cy="1587740"/>
      </dsp:txXfrm>
    </dsp:sp>
    <dsp:sp modelId="{FAA8C1A5-36A1-4726-81ED-AF17441165FC}">
      <dsp:nvSpPr>
        <dsp:cNvPr id="0" name=""/>
        <dsp:cNvSpPr/>
      </dsp:nvSpPr>
      <dsp:spPr>
        <a:xfrm>
          <a:off x="61003" y="357622"/>
          <a:ext cx="1192076" cy="1192076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C9BF2-673B-463B-9BDE-567E179E641D}">
      <dsp:nvSpPr>
        <dsp:cNvPr id="0" name=""/>
        <dsp:cNvSpPr/>
      </dsp:nvSpPr>
      <dsp:spPr>
        <a:xfrm>
          <a:off x="1080137" y="1743969"/>
          <a:ext cx="6411703" cy="1743978"/>
        </a:xfrm>
        <a:prstGeom prst="rect">
          <a:avLst/>
        </a:prstGeom>
        <a:gradFill rotWithShape="0">
          <a:gsLst>
            <a:gs pos="0">
              <a:srgbClr val="00FFFF"/>
            </a:gs>
            <a:gs pos="50000">
              <a:schemeClr val="accent1">
                <a:lumMod val="90000"/>
              </a:schemeClr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69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Організація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роботи</a:t>
          </a:r>
          <a:r>
            <a:rPr lang="ru-RU" sz="2000" b="1" kern="1200" dirty="0" smtClean="0"/>
            <a:t>  </a:t>
          </a:r>
          <a:r>
            <a:rPr lang="ru-RU" sz="2000" b="1" kern="1200" dirty="0" err="1" smtClean="0"/>
            <a:t>освітньо</a:t>
          </a:r>
          <a:r>
            <a:rPr lang="ru-RU" sz="2000" b="1" kern="1200" dirty="0" smtClean="0"/>
            <a:t> – </a:t>
          </a:r>
          <a:r>
            <a:rPr lang="ru-RU" sz="2000" b="1" kern="1200" dirty="0" err="1" smtClean="0"/>
            <a:t>виховної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діяльності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відповідно</a:t>
          </a:r>
          <a:r>
            <a:rPr lang="ru-RU" sz="2000" b="1" kern="1200" dirty="0" smtClean="0"/>
            <a:t> до </a:t>
          </a:r>
          <a:r>
            <a:rPr lang="ru-RU" sz="2000" b="1" kern="1200" dirty="0" err="1" smtClean="0"/>
            <a:t>принципів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особистісно-орієнтованої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моделі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виховання</a:t>
          </a:r>
          <a:r>
            <a:rPr lang="ru-RU" sz="2000" b="1" kern="1200" dirty="0" smtClean="0"/>
            <a:t> та </a:t>
          </a:r>
          <a:r>
            <a:rPr lang="ru-RU" sz="2000" b="1" kern="1200" dirty="0" err="1" smtClean="0"/>
            <a:t>розвитку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дітей</a:t>
          </a:r>
          <a:r>
            <a:rPr lang="ru-RU" sz="2000" b="1" kern="1200" dirty="0" smtClean="0"/>
            <a:t>.</a:t>
          </a:r>
          <a:endParaRPr lang="ru-RU" sz="2000" b="1" kern="1200" dirty="0"/>
        </a:p>
      </dsp:txBody>
      <dsp:txXfrm>
        <a:off x="1080137" y="1743969"/>
        <a:ext cx="6411703" cy="1743978"/>
      </dsp:txXfrm>
    </dsp:sp>
    <dsp:sp modelId="{C0C2426F-1D3D-41FE-AE46-9DED3381A5D8}">
      <dsp:nvSpPr>
        <dsp:cNvPr id="0" name=""/>
        <dsp:cNvSpPr/>
      </dsp:nvSpPr>
      <dsp:spPr>
        <a:xfrm>
          <a:off x="407659" y="1788114"/>
          <a:ext cx="1192076" cy="1192076"/>
        </a:xfrm>
        <a:prstGeom prst="ellipse">
          <a:avLst/>
        </a:prstGeom>
        <a:solidFill>
          <a:srgbClr val="FF66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9EB58-0E5A-4732-9034-B8CCDFB678A7}">
      <dsp:nvSpPr>
        <dsp:cNvPr id="0" name=""/>
        <dsp:cNvSpPr/>
      </dsp:nvSpPr>
      <dsp:spPr>
        <a:xfrm>
          <a:off x="708446" y="3322249"/>
          <a:ext cx="6924401" cy="1446054"/>
        </a:xfrm>
        <a:prstGeom prst="rect">
          <a:avLst/>
        </a:prstGeom>
        <a:gradFill rotWithShape="0">
          <a:gsLst>
            <a:gs pos="0">
              <a:srgbClr val="66FF99"/>
            </a:gs>
            <a:gs pos="50000">
              <a:srgbClr val="CCFFCC"/>
            </a:gs>
            <a:gs pos="100000">
              <a:srgbClr val="CCFF66"/>
            </a:gs>
          </a:gsLst>
          <a:lin ang="5400000" scaled="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69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/>
            <a:t>Забезпечення тісного </a:t>
          </a:r>
          <a:r>
            <a:rPr lang="uk-UA" sz="2000" b="1" kern="1200" dirty="0" err="1" smtClean="0"/>
            <a:t>взаємозв</a:t>
          </a:r>
          <a:r>
            <a:rPr lang="en-US" sz="2000" b="1" kern="1200" dirty="0" smtClean="0"/>
            <a:t>`</a:t>
          </a:r>
          <a:r>
            <a:rPr lang="uk-UA" sz="2000" b="1" kern="1200" dirty="0" err="1" smtClean="0"/>
            <a:t>язку</a:t>
          </a:r>
          <a:r>
            <a:rPr lang="uk-UA" sz="2000" b="1" kern="1200" dirty="0" smtClean="0"/>
            <a:t> з сім</a:t>
          </a:r>
          <a:r>
            <a:rPr lang="en-US" sz="2000" b="1" kern="1200" dirty="0" smtClean="0"/>
            <a:t>`</a:t>
          </a:r>
          <a:r>
            <a:rPr lang="uk-UA" sz="2000" b="1" kern="1200" dirty="0" smtClean="0"/>
            <a:t>ями вихованців</a:t>
          </a:r>
          <a:endParaRPr lang="ru-RU" sz="2000" b="1" kern="1200" dirty="0"/>
        </a:p>
      </dsp:txBody>
      <dsp:txXfrm>
        <a:off x="708446" y="3322249"/>
        <a:ext cx="6924401" cy="1446054"/>
      </dsp:txXfrm>
    </dsp:sp>
    <dsp:sp modelId="{3AD90E4D-CEC4-4FDB-AB0E-51CF2B555C16}">
      <dsp:nvSpPr>
        <dsp:cNvPr id="0" name=""/>
        <dsp:cNvSpPr/>
      </dsp:nvSpPr>
      <dsp:spPr>
        <a:xfrm>
          <a:off x="61003" y="3218605"/>
          <a:ext cx="1192076" cy="1192076"/>
        </a:xfrm>
        <a:prstGeom prst="ellipse">
          <a:avLst/>
        </a:prstGeom>
        <a:solidFill>
          <a:srgbClr val="00FF00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438400"/>
            <a:ext cx="6324600" cy="838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3200400"/>
            <a:ext cx="5943600" cy="838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D1F3DF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4A95B3-DC7B-4406-99B5-B973D47846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AE0FE-13C9-4168-9EC3-C9768F1B3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4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00A86-A371-46E4-B8BC-AB2EA0F6C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07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57FA-7B8D-4D9B-802F-B7E91E3D55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99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B02C4-4DE6-4AEA-A29B-69C660617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40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BE805-1B83-4DB8-8CBB-89E28E551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06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56C0F-329C-433F-A170-826B9FC314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99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57891-17AE-4AB7-B2CA-CD698F1D16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853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65828-A9BD-496E-A5AA-B09210B92E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76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F82BF-2F99-494C-9E9D-869038294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58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98E07-ABCF-4B4A-B2B0-91BF070DC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71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5DC770-E000-4AA2-9D50-3DFB728354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332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53327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253327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253327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5332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5332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5332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5332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5332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059016" cy="1499766"/>
          </a:xfrm>
        </p:spPr>
        <p:txBody>
          <a:bodyPr/>
          <a:lstStyle/>
          <a:p>
            <a:pPr algn="ctr"/>
            <a:r>
              <a:rPr lang="uk-UA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</a:t>
            </a:r>
            <a:r>
              <a:rPr lang="uk-UA" sz="4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досвіду </a:t>
            </a:r>
            <a:br>
              <a:rPr lang="uk-UA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endParaRPr lang="ru-RU" sz="4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7417" y="1771558"/>
            <a:ext cx="4375023" cy="453776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 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ошкільного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закладу №38 Тернопільської міської ради 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Тернопільської області</a:t>
            </a:r>
          </a:p>
          <a:p>
            <a:pPr marL="0" indent="0" algn="ctr">
              <a:buNone/>
            </a:pP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Яремчук Марії Іванівни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771558"/>
            <a:ext cx="3700216" cy="4420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592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200009"/>
            <a:ext cx="6408712" cy="86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uk-UA" sz="3600" dirty="0" smtClean="0">
                <a:solidFill>
                  <a:srgbClr val="FFFF00"/>
                </a:solidFill>
              </a:rPr>
              <a:t>Варіанти роботи з казкою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06374" y="1342967"/>
            <a:ext cx="79208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332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332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25332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25332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dirty="0" smtClean="0"/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ролях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інсценізація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сюжетами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діафільми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перегляд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екранізації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Font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ритмізування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речетативна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rgbClr val="FFFF00"/>
                </a:solidFill>
              </a:rPr>
              <a:t>Варіанти роботи з казкою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узагальнюючі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теми : «Моя любима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Погостюємо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«Казка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розважальні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«Казка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,«Казка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 «Вам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бубликів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в’язка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«З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герой?»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?»), «Добери картинку »,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», «Лист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дідуся-казкаря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морально-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свято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дощкільному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594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187624" y="332656"/>
            <a:ext cx="7027788" cy="1244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uk-UA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Методи роботи з казкою</a:t>
            </a:r>
            <a:endParaRPr lang="ru-RU" sz="3600" kern="10" spc="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789040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відомі </a:t>
            </a:r>
            <a:r>
              <a:rPr lang="uk-UA" dirty="0">
                <a:solidFill>
                  <a:srgbClr val="0000FF"/>
                </a:solidFill>
                <a:latin typeface="Arial Black" pitchFamily="34" charset="0"/>
              </a:rPr>
              <a:t>герої в інших обставинах;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казка-колаж </a:t>
            </a:r>
            <a:endParaRPr lang="uk-UA" dirty="0">
              <a:solidFill>
                <a:srgbClr val="0000FF"/>
              </a:solidFill>
              <a:latin typeface="Arial Black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казка-лічилка</a:t>
            </a:r>
            <a:endParaRPr lang="uk-UA" dirty="0">
              <a:solidFill>
                <a:srgbClr val="0000FF"/>
              </a:solidFill>
              <a:latin typeface="Arial Black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рятувальні </a:t>
            </a:r>
            <a:r>
              <a:rPr lang="uk-UA" dirty="0">
                <a:solidFill>
                  <a:srgbClr val="0000FF"/>
                </a:solidFill>
                <a:latin typeface="Arial Black" pitchFamily="34" charset="0"/>
              </a:rPr>
              <a:t>ситуації в казках;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казка </a:t>
            </a:r>
            <a:r>
              <a:rPr lang="uk-UA" dirty="0">
                <a:solidFill>
                  <a:srgbClr val="0000FF"/>
                </a:solidFill>
                <a:latin typeface="Arial Black" pitchFamily="34" charset="0"/>
              </a:rPr>
              <a:t>з фантастикою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від </a:t>
            </a:r>
            <a:r>
              <a:rPr lang="uk-UA" dirty="0">
                <a:solidFill>
                  <a:srgbClr val="0000FF"/>
                </a:solidFill>
                <a:latin typeface="Arial Black" pitchFamily="34" charset="0"/>
              </a:rPr>
              <a:t>точок та казок та </a:t>
            </a:r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інші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err="1" smtClean="0">
                <a:solidFill>
                  <a:srgbClr val="0000FF"/>
                </a:solidFill>
                <a:latin typeface="Arial Black" pitchFamily="34" charset="0"/>
              </a:rPr>
              <a:t>казкотерапія</a:t>
            </a:r>
            <a:endParaRPr lang="uk-UA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uk-UA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uk-UA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369093" y="1772817"/>
            <a:ext cx="4202907" cy="223224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rgbClr val="33CCCC">
                  <a:gamma/>
                  <a:shade val="46275"/>
                  <a:invGamma/>
                  <a:alpha val="0"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23"/>
          <p:cNvSpPr>
            <a:spLocks noChangeArrowheads="1"/>
          </p:cNvSpPr>
          <p:nvPr/>
        </p:nvSpPr>
        <p:spPr bwMode="gray">
          <a:xfrm>
            <a:off x="685800" y="1916832"/>
            <a:ext cx="3526160" cy="1872208"/>
          </a:xfrm>
          <a:prstGeom prst="ellipse">
            <a:avLst/>
          </a:prstGeom>
          <a:gradFill rotWithShape="1">
            <a:gsLst>
              <a:gs pos="0">
                <a:srgbClr val="006BB4"/>
              </a:gs>
              <a:gs pos="100000">
                <a:srgbClr val="006BB4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3200" dirty="0">
                <a:solidFill>
                  <a:srgbClr val="FFFF00"/>
                </a:solidFill>
                <a:latin typeface="Arial Black" pitchFamily="34" charset="0"/>
              </a:rPr>
              <a:t>н</a:t>
            </a:r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етрадиційні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C:\Users\pc\Downloads\20170131_1538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484784"/>
            <a:ext cx="2808312" cy="4824536"/>
          </a:xfrm>
          <a:prstGeom prst="flowChartAlternateProcess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8374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40011" y="188640"/>
            <a:ext cx="72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806374" y="404664"/>
            <a:ext cx="7294018" cy="1584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uk-UA" sz="3600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Прийоми роботи з казкою</a:t>
            </a:r>
            <a:endParaRPr lang="ru-RU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04863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Аналіз казок 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Розповідання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Постановка казки за </a:t>
            </a:r>
          </a:p>
          <a:p>
            <a:pPr lvl="0"/>
            <a:r>
              <a:rPr lang="uk-UA" sz="2000" dirty="0">
                <a:latin typeface="Arial Black" pitchFamily="34" charset="0"/>
              </a:rPr>
              <a:t>д</a:t>
            </a:r>
            <a:r>
              <a:rPr lang="uk-UA" sz="2000" dirty="0" smtClean="0">
                <a:latin typeface="Arial Black" pitchFamily="34" charset="0"/>
              </a:rPr>
              <a:t>опомогою малювання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Складання казок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Обговорення поведінки і</a:t>
            </a:r>
          </a:p>
          <a:p>
            <a:pPr lvl="0"/>
            <a:r>
              <a:rPr lang="uk-UA" sz="2000" dirty="0" smtClean="0">
                <a:latin typeface="Arial Black" pitchFamily="34" charset="0"/>
              </a:rPr>
              <a:t> мотивів героїв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Постановка казки за</a:t>
            </a:r>
          </a:p>
          <a:p>
            <a:pPr lvl="0"/>
            <a:r>
              <a:rPr lang="uk-UA" sz="2000" dirty="0" smtClean="0">
                <a:latin typeface="Arial Black" pitchFamily="34" charset="0"/>
              </a:rPr>
              <a:t> допомогою ляльок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Малювання за мотивами</a:t>
            </a:r>
          </a:p>
          <a:p>
            <a:pPr lvl="0"/>
            <a:r>
              <a:rPr lang="uk-UA" sz="2000" dirty="0" smtClean="0">
                <a:latin typeface="Arial Black" pitchFamily="34" charset="0"/>
              </a:rPr>
              <a:t> казки</a:t>
            </a:r>
          </a:p>
          <a:p>
            <a:pPr marL="342900" lvl="0" indent="-342900">
              <a:buBlip>
                <a:blip r:embed="rId3"/>
              </a:buBlip>
            </a:pPr>
            <a:r>
              <a:rPr lang="uk-UA" sz="2000" dirty="0" smtClean="0">
                <a:latin typeface="Arial Black" pitchFamily="34" charset="0"/>
              </a:rPr>
              <a:t>Програвання сцен казки</a:t>
            </a:r>
          </a:p>
          <a:p>
            <a:pPr marL="342900" lvl="0" indent="-342900">
              <a:buBlip>
                <a:blip r:embed="rId3"/>
              </a:buBlip>
            </a:pPr>
            <a:endParaRPr lang="uk-UA" sz="3200" dirty="0" smtClean="0">
              <a:latin typeface="Arial Black" pitchFamily="34" charset="0"/>
            </a:endParaRPr>
          </a:p>
          <a:p>
            <a:pPr lvl="0"/>
            <a:endParaRPr lang="uk-UA" sz="3200" dirty="0" smtClean="0">
              <a:latin typeface="Arial Black" pitchFamily="34" charset="0"/>
            </a:endParaRPr>
          </a:p>
          <a:p>
            <a:pPr marL="342900" lvl="0" indent="-342900">
              <a:buBlip>
                <a:blip r:embed="rId3"/>
              </a:buBlip>
            </a:pPr>
            <a:endParaRPr lang="ru-RU" sz="32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988839"/>
            <a:ext cx="4104456" cy="4392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4308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205"/>
          </a:xfrm>
        </p:spPr>
        <p:txBody>
          <a:bodyPr/>
          <a:lstStyle/>
          <a:p>
            <a:r>
              <a:rPr lang="uk-UA" dirty="0" smtClean="0">
                <a:solidFill>
                  <a:srgbClr val="FFFF66"/>
                </a:solidFill>
              </a:rPr>
              <a:t>Послідовність при складанні казок для розвивального впливу на дитину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66843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1.Вибір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характером.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2.Опис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героя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казковій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схожість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3.Введення героя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4.Пошук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героєм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5.Підведення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21368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3528" y="1357060"/>
            <a:ext cx="8496944" cy="495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332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332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25332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25332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9pPr>
          </a:lstStyle>
          <a:p>
            <a:pPr lvl="0">
              <a:buBlip>
                <a:blip r:embed="rId3"/>
              </a:buBlip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фантазії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уяви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здібності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глибокого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образного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причино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наслідкових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язків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емпатії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вмінню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Blip>
                <a:blip r:embed="rId3"/>
              </a:buBlip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навчає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можливим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формам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		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54150" y="526603"/>
            <a:ext cx="6235700" cy="8255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широкі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можливості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казки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для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розвитку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66FFFF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1" name="Рисунок 10" descr="C:\Users\pc\Downloads\20170131_15493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1793">
            <a:off x="4619783" y="1829844"/>
            <a:ext cx="385919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04981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560" y="1839888"/>
            <a:ext cx="5400600" cy="45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332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332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25332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25332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00FF"/>
                </a:solidFill>
              </a:rPr>
              <a:t>Робота з казкою допомагає виховати у дитини чуйність і доброзичливість, милосердя і співчуття, вчить виявляти невластиві ознаки предметів та явищ, приймати нестандартні рішення, розвиває </a:t>
            </a:r>
            <a:r>
              <a:rPr lang="uk-UA" sz="2800" b="1" dirty="0" smtClean="0">
                <a:solidFill>
                  <a:srgbClr val="0000FF"/>
                </a:solidFill>
              </a:rPr>
              <a:t>мовлення, мислення, увагу, пам’ять,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0000FF"/>
                </a:solidFill>
              </a:rPr>
              <a:t>творчість</a:t>
            </a:r>
            <a:r>
              <a:rPr lang="uk-UA" sz="2800" b="1" dirty="0">
                <a:solidFill>
                  <a:srgbClr val="0000FF"/>
                </a:solidFill>
              </a:rPr>
              <a:t>.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		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063712" y="620688"/>
            <a:ext cx="7016576" cy="1219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ВИСНОВОК</a:t>
            </a:r>
            <a:endParaRPr lang="ru-RU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0" name="Рисунок 9" descr="C:\Users\pc\Downloads\20170131_1555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5103" y="2717862"/>
            <a:ext cx="4698405" cy="2664297"/>
          </a:xfrm>
          <a:prstGeom prst="hexagon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8389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rgbClr val="FFFF00"/>
                </a:solidFill>
              </a:rPr>
              <a:t>Фотографії з досвіду роботи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17639"/>
            <a:ext cx="4038600" cy="25154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44990"/>
            <a:ext cx="4038600" cy="428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3068960"/>
            <a:ext cx="367240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0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uk-UA" sz="4800" dirty="0" smtClean="0">
                <a:solidFill>
                  <a:srgbClr val="C00000"/>
                </a:solidFill>
              </a:rPr>
              <a:t>Казка - розвиває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114" y="1447800"/>
            <a:ext cx="3508772" cy="4678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447799"/>
            <a:ext cx="4258816" cy="4678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9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675" y="404664"/>
            <a:ext cx="7848872" cy="2376264"/>
          </a:xfrm>
        </p:spPr>
        <p:txBody>
          <a:bodyPr>
            <a:prstTxWarp prst="textDoubleWave1">
              <a:avLst>
                <a:gd name="adj1" fmla="val 6250"/>
                <a:gd name="adj2" fmla="val -164"/>
              </a:avLst>
            </a:prstTxWarp>
          </a:bodyPr>
          <a:lstStyle/>
          <a:p>
            <a:pPr algn="ctr"/>
            <a:r>
              <a:rPr lang="uk-UA" sz="4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ДЯКУЄМО ЗА УВАГУ!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898810"/>
            <a:ext cx="48965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Бажаємо творчого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натхнення!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C:\Users\pc\Downloads\20170131_1544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32" r="19184"/>
          <a:stretch/>
        </p:blipFill>
        <p:spPr bwMode="auto">
          <a:xfrm>
            <a:off x="4427984" y="2420888"/>
            <a:ext cx="4248472" cy="3528392"/>
          </a:xfrm>
          <a:prstGeom prst="dodecagon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3618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досвіду</a:t>
            </a:r>
            <a:endParaRPr lang="ru-RU" sz="36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 здібностей і талантів </a:t>
            </a:r>
          </a:p>
          <a:p>
            <a:pPr marL="0" indent="0">
              <a:buNone/>
            </a:pPr>
            <a:r>
              <a:rPr lang="uk-UA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 </a:t>
            </a:r>
          </a:p>
          <a:p>
            <a:pPr marL="0" indent="0">
              <a:buNone/>
            </a:pPr>
            <a:r>
              <a:rPr lang="uk-UA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pc\Downloads\20170131_1558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6911">
            <a:off x="3458509" y="1727420"/>
            <a:ext cx="4824536" cy="44313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4784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5040560" cy="994122"/>
          </a:xfrm>
        </p:spPr>
        <p:txBody>
          <a:bodyPr/>
          <a:lstStyle/>
          <a:p>
            <a:r>
              <a:rPr lang="uk-UA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досвіду</a:t>
            </a:r>
            <a:endParaRPr lang="ru-RU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 впровадження нових форм, методів, способів </a:t>
            </a:r>
          </a:p>
          <a:p>
            <a:pPr marL="0" indent="0" algn="ctr">
              <a:buNone/>
            </a:pPr>
            <a:r>
              <a:rPr lang="uk-UA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практичної педагогічної діяльності із врахуванням природньої, регіональної специфіки 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65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 досвіду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3960441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Належний рівень креативного розвитку дошкільників, мовлення, уяви, </a:t>
            </a:r>
            <a:r>
              <a:rPr lang="uk-UA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яті</a:t>
            </a: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мислення,  сформованість вмінь самостійно  шукати </a:t>
            </a:r>
            <a:r>
              <a:rPr lang="uk-UA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uk-UA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</a:t>
            </a:r>
            <a:endParaRPr lang="ru-RU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45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Перспективність досвіду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Внесення  у форми, методи свого , </a:t>
            </a:r>
            <a:r>
              <a:rPr lang="uk-UA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єктивного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розроблені наукою та іншими педагогами, знайшла найоптимальніші шляхи і засоби </a:t>
            </a:r>
            <a:r>
              <a:rPr lang="uk-UA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іх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реалізації в практичній роботі із дошкільниками, що можуть наслідувати інші педагоги у своїй педагогічній діяльності.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83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584" y="1268760"/>
            <a:ext cx="7848872" cy="3960440"/>
          </a:xfrm>
          <a:gradFill>
            <a:gsLst>
              <a:gs pos="0">
                <a:srgbClr val="92D050"/>
              </a:gs>
              <a:gs pos="50000">
                <a:srgbClr val="CCFF99"/>
              </a:gs>
              <a:gs pos="100000">
                <a:srgbClr val="00FF00"/>
              </a:gs>
            </a:gsLst>
            <a:lin ang="5400000" scaled="0"/>
          </a:gradFill>
          <a:ln w="12700" cap="rnd" cmpd="tri">
            <a:noFill/>
            <a:beve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00FF"/>
                </a:solidFill>
              </a:rPr>
              <a:t>Досвід роботи </a:t>
            </a:r>
            <a:br>
              <a:rPr lang="uk-UA" sz="4000" dirty="0" smtClean="0">
                <a:solidFill>
                  <a:srgbClr val="0000FF"/>
                </a:solidFill>
              </a:rPr>
            </a:br>
            <a:r>
              <a:rPr lang="uk-UA" sz="4000" dirty="0">
                <a:solidFill>
                  <a:srgbClr val="0000FF"/>
                </a:solidFill>
              </a:rPr>
              <a:t> </a:t>
            </a:r>
            <a:r>
              <a:rPr lang="uk-UA" sz="4000" dirty="0" smtClean="0">
                <a:solidFill>
                  <a:srgbClr val="0000FF"/>
                </a:solidFill>
              </a:rPr>
              <a:t>«Казка як засіб розвитку дошкільників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5373216"/>
            <a:ext cx="7599784" cy="91020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Казка, </a:t>
            </a:r>
            <a:r>
              <a:rPr lang="ru-RU" b="1" dirty="0" err="1">
                <a:solidFill>
                  <a:srgbClr val="FFFF00"/>
                </a:solidFill>
              </a:rPr>
              <a:t>гра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фантазія</a:t>
            </a:r>
            <a:r>
              <a:rPr lang="ru-RU" b="1" dirty="0">
                <a:solidFill>
                  <a:srgbClr val="FFFF00"/>
                </a:solidFill>
              </a:rPr>
              <a:t> ― </a:t>
            </a:r>
            <a:r>
              <a:rPr lang="ru-RU" b="1" dirty="0" err="1">
                <a:solidFill>
                  <a:srgbClr val="FFFF00"/>
                </a:solidFill>
              </a:rPr>
              <a:t>животворне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джерело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дитячого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мислення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благородних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почуттів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 smtClean="0">
                <a:solidFill>
                  <a:srgbClr val="FFFF00"/>
                </a:solidFill>
              </a:rPr>
              <a:t>прагнень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В.О.Сухомлинський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72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60288" y="1628800"/>
            <a:ext cx="874846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332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332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25332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25332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Гармонійне</a:t>
            </a: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розумового</a:t>
            </a: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,морального та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</a:t>
            </a: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естетичного</a:t>
            </a:r>
            <a:endParaRPr lang="ru-RU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endParaRPr lang="ru-RU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36600" y="622300"/>
            <a:ext cx="7795840" cy="115051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uk-UA" sz="3600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Провідна мета</a:t>
            </a:r>
            <a:endParaRPr lang="ru-RU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17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06374" y="1342967"/>
            <a:ext cx="79208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5332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5332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25332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25332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253327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140603892"/>
              </p:ext>
            </p:extLst>
          </p:nvPr>
        </p:nvGraphicFramePr>
        <p:xfrm>
          <a:off x="899592" y="1397000"/>
          <a:ext cx="763284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971600" y="404663"/>
            <a:ext cx="6552728" cy="938303"/>
          </a:xfrm>
          <a:prstGeom prst="rect">
            <a:avLst/>
          </a:prstGeom>
          <a:noFill/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uk-UA" sz="3430" kern="10" spc="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Пріоритетні напрями</a:t>
            </a:r>
            <a:endParaRPr lang="ru-RU" sz="3430" kern="10" spc="0" dirty="0" smtClean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82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52928" cy="1800200"/>
          </a:xfr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chemeClr val="accent1">
                  <a:lumMod val="90000"/>
                </a:schemeClr>
              </a:gs>
            </a:gsLst>
            <a:lin ang="5400000" scaled="0"/>
          </a:gradFill>
        </p:spPr>
        <p:txBody>
          <a:bodyPr/>
          <a:lstStyle/>
          <a:p>
            <a:pPr marL="0" indent="0" algn="ctr">
              <a:buNone/>
            </a:pP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Система 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роботи  вихователя </a:t>
            </a: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у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роботі з казкою як засобом розвитку дітей </a:t>
            </a: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дошкільного 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віку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76228" y="3573016"/>
            <a:ext cx="2907940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FF"/>
                </a:solidFill>
                <a:latin typeface="Arial Black" pitchFamily="34" charset="0"/>
              </a:rPr>
              <a:t>Форми роботи з казкою</a:t>
            </a:r>
            <a:endParaRPr lang="ru-RU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3528" y="2276872"/>
            <a:ext cx="3528392" cy="11521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Організація сюжетно –рольових ігор, ігор - </a:t>
            </a:r>
            <a:r>
              <a:rPr lang="uk-UA" sz="1600" b="1" dirty="0" err="1" smtClean="0">
                <a:solidFill>
                  <a:schemeClr val="tx1"/>
                </a:solidFill>
              </a:rPr>
              <a:t>драматизацій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47624" y="2132856"/>
            <a:ext cx="3528392" cy="1152128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Організація свят на матеріалі казок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9099" y="3714418"/>
            <a:ext cx="2520280" cy="1512168"/>
          </a:xfrm>
          <a:prstGeom prst="ellipse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Використання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</a:rPr>
              <a:t>к</a:t>
            </a:r>
            <a:r>
              <a:rPr lang="uk-UA" sz="1600" b="1" dirty="0" smtClean="0">
                <a:solidFill>
                  <a:schemeClr val="tx1"/>
                </a:solidFill>
              </a:rPr>
              <a:t>азкових прикладів у повсякденній діяльності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211820" y="3284984"/>
            <a:ext cx="2520280" cy="1697188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Включення казкових образів в фізкультурно – оздоровчу роботу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59632" y="5202836"/>
            <a:ext cx="3528392" cy="1152128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Включення уривків казок в якості наочного матеріалу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76056" y="5226586"/>
            <a:ext cx="3528392" cy="115212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Використання уривків казок на заняттях з усіх розділів програми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2636168" y="4226088"/>
            <a:ext cx="664380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299397" y="5410338"/>
            <a:ext cx="1080120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5940152" y="4110462"/>
            <a:ext cx="684076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716288" y="2645296"/>
            <a:ext cx="1080120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2137497">
            <a:off x="5140037" y="4896548"/>
            <a:ext cx="991018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19629486">
            <a:off x="3311861" y="4850242"/>
            <a:ext cx="1080120" cy="36004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17253996">
            <a:off x="7300063" y="4893128"/>
            <a:ext cx="623415" cy="39028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5957276">
            <a:off x="1857753" y="3414182"/>
            <a:ext cx="446158" cy="4055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5957276">
            <a:off x="2194395" y="5025782"/>
            <a:ext cx="487261" cy="40778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15957276">
            <a:off x="5538483" y="3225002"/>
            <a:ext cx="641594" cy="4055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 rot="14483174">
            <a:off x="3080320" y="3256063"/>
            <a:ext cx="641594" cy="4055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98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3techno">
  <a:themeElements>
    <a:clrScheme name="123techn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3tech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3techn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3techn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3techn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3techn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3techn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3techn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3techn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123techno</Template>
  <TotalTime>443</TotalTime>
  <Words>663</Words>
  <Application>Microsoft Office PowerPoint</Application>
  <PresentationFormat>Экран (4:3)</PresentationFormat>
  <Paragraphs>111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123techno</vt:lpstr>
      <vt:lpstr>Презентація досвіду  роботи</vt:lpstr>
      <vt:lpstr>Актуальність досвіду</vt:lpstr>
      <vt:lpstr>Новизна досвіду</vt:lpstr>
      <vt:lpstr>Результативність досвіду</vt:lpstr>
      <vt:lpstr>Перспективність досвіду</vt:lpstr>
      <vt:lpstr>Досвід роботи   «Казка як засіб розвитку дошкільників</vt:lpstr>
      <vt:lpstr>Слайд 7</vt:lpstr>
      <vt:lpstr>Слайд 8</vt:lpstr>
      <vt:lpstr>Слайд 9</vt:lpstr>
      <vt:lpstr>Слайд 10</vt:lpstr>
      <vt:lpstr>Варіанти роботи з казкою</vt:lpstr>
      <vt:lpstr>Слайд 12</vt:lpstr>
      <vt:lpstr>Слайд 13</vt:lpstr>
      <vt:lpstr>Послідовність при складанні казок для розвивального впливу на дитину</vt:lpstr>
      <vt:lpstr>Слайд 15</vt:lpstr>
      <vt:lpstr>Слайд 16</vt:lpstr>
      <vt:lpstr>Фотографії з досвіду роботи</vt:lpstr>
      <vt:lpstr>Казка - розвиває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Забезпечення диференціації та індивідуалізації виховання та навчання, як умови побудови траєкторії індивідуального розвитку дитини дошкільного віку в групах з українською мовою навчання.</dc:title>
  <dc:creator>ytr</dc:creator>
  <cp:lastModifiedBy>pc</cp:lastModifiedBy>
  <cp:revision>75</cp:revision>
  <dcterms:created xsi:type="dcterms:W3CDTF">2013-10-01T06:13:14Z</dcterms:created>
  <dcterms:modified xsi:type="dcterms:W3CDTF">2017-03-22T22:20:02Z</dcterms:modified>
</cp:coreProperties>
</file>