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7" r:id="rId1"/>
    <p:sldMasterId id="2147484113" r:id="rId2"/>
    <p:sldMasterId id="2147484131" r:id="rId3"/>
  </p:sldMasterIdLst>
  <p:notesMasterIdLst>
    <p:notesMasterId r:id="rId22"/>
  </p:notesMasterIdLst>
  <p:sldIdLst>
    <p:sldId id="256" r:id="rId4"/>
    <p:sldId id="328" r:id="rId5"/>
    <p:sldId id="314" r:id="rId6"/>
    <p:sldId id="313" r:id="rId7"/>
    <p:sldId id="291" r:id="rId8"/>
    <p:sldId id="343" r:id="rId9"/>
    <p:sldId id="324" r:id="rId10"/>
    <p:sldId id="323" r:id="rId11"/>
    <p:sldId id="332" r:id="rId12"/>
    <p:sldId id="337" r:id="rId13"/>
    <p:sldId id="317" r:id="rId14"/>
    <p:sldId id="303" r:id="rId15"/>
    <p:sldId id="263" r:id="rId16"/>
    <p:sldId id="341" r:id="rId17"/>
    <p:sldId id="344" r:id="rId18"/>
    <p:sldId id="340" r:id="rId19"/>
    <p:sldId id="333" r:id="rId20"/>
    <p:sldId id="29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99CCFF"/>
    <a:srgbClr val="FFFF99"/>
    <a:srgbClr val="FFFF00"/>
    <a:srgbClr val="0B65D3"/>
    <a:srgbClr val="8BBDF9"/>
    <a:srgbClr val="66A7F6"/>
    <a:srgbClr val="66CCFF"/>
    <a:srgbClr val="6699FF"/>
    <a:srgbClr val="95C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74" autoAdjust="0"/>
  </p:normalViewPr>
  <p:slideViewPr>
    <p:cSldViewPr snapToGrid="0">
      <p:cViewPr varScale="1">
        <p:scale>
          <a:sx n="87" d="100"/>
          <a:sy n="87" d="100"/>
        </p:scale>
        <p:origin x="786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67DA11-A6E8-49E8-B69B-B2C406C3740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D595A9-F804-4AC9-8569-2DD83AD38167}">
      <dgm:prSet phldrT="[Текст]" custT="1"/>
      <dgm:spPr>
        <a:solidFill>
          <a:srgbClr val="0B65D3"/>
        </a:solidFill>
      </dgm:spPr>
      <dgm:t>
        <a:bodyPr/>
        <a:lstStyle/>
        <a:p>
          <a:r>
            <a:rPr lang="uk-UA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Звукова культура мовлення – фонетична компетенція</a:t>
          </a:r>
          <a:endParaRPr lang="ru-RU" sz="24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24997E-7E1A-4E59-B7DA-0D818CAA4273}" type="parTrans" cxnId="{5D785FA9-8C21-44D8-980F-8360C32BB11D}">
      <dgm:prSet/>
      <dgm:spPr/>
      <dgm:t>
        <a:bodyPr/>
        <a:lstStyle/>
        <a:p>
          <a:endParaRPr lang="ru-RU"/>
        </a:p>
      </dgm:t>
    </dgm:pt>
    <dgm:pt modelId="{20D36819-2B15-4D69-AF00-90AC1E655168}" type="sibTrans" cxnId="{5D785FA9-8C21-44D8-980F-8360C32BB11D}">
      <dgm:prSet/>
      <dgm:spPr/>
      <dgm:t>
        <a:bodyPr/>
        <a:lstStyle/>
        <a:p>
          <a:endParaRPr lang="ru-RU"/>
        </a:p>
      </dgm:t>
    </dgm:pt>
    <dgm:pt modelId="{EF7C91DC-287F-4B6E-A071-848341E715DA}">
      <dgm:prSet phldrT="[Текст]" custT="1"/>
      <dgm:spPr>
        <a:solidFill>
          <a:srgbClr val="0B65D3"/>
        </a:solidFill>
      </dgm:spPr>
      <dgm:t>
        <a:bodyPr/>
        <a:lstStyle/>
        <a:p>
          <a:r>
            <a:rPr lang="uk-UA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Граматична правильність мовлення-граматична компетенція</a:t>
          </a:r>
          <a:endParaRPr lang="ru-RU" sz="24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9A63E-DED1-4ADE-9BF3-56C32A800F7A}" type="parTrans" cxnId="{EED82558-56B8-4235-867E-1CDD41443D1D}">
      <dgm:prSet/>
      <dgm:spPr/>
      <dgm:t>
        <a:bodyPr/>
        <a:lstStyle/>
        <a:p>
          <a:endParaRPr lang="ru-RU"/>
        </a:p>
      </dgm:t>
    </dgm:pt>
    <dgm:pt modelId="{B427E562-DED6-4454-8EEB-EF9452F5D293}" type="sibTrans" cxnId="{EED82558-56B8-4235-867E-1CDD41443D1D}">
      <dgm:prSet/>
      <dgm:spPr/>
      <dgm:t>
        <a:bodyPr/>
        <a:lstStyle/>
        <a:p>
          <a:endParaRPr lang="ru-RU"/>
        </a:p>
      </dgm:t>
    </dgm:pt>
    <dgm:pt modelId="{1800A396-C83F-4FEB-BD4E-4F8D8393C573}">
      <dgm:prSet phldrT="[Текст]" custT="1"/>
      <dgm:spPr>
        <a:solidFill>
          <a:srgbClr val="0B65D3"/>
        </a:solidFill>
      </dgm:spPr>
      <dgm:t>
        <a:bodyPr/>
        <a:lstStyle/>
        <a:p>
          <a:r>
            <a:rPr lang="uk-UA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Зв'язне мовлення –діалогічна, монологічна компетенція</a:t>
          </a:r>
          <a:endParaRPr lang="ru-RU" sz="24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A6736A-5A70-4111-86D5-6C2270A96017}" type="parTrans" cxnId="{2836DFA6-44CF-4E18-8B0C-A29237D5E90F}">
      <dgm:prSet/>
      <dgm:spPr/>
      <dgm:t>
        <a:bodyPr/>
        <a:lstStyle/>
        <a:p>
          <a:endParaRPr lang="ru-RU"/>
        </a:p>
      </dgm:t>
    </dgm:pt>
    <dgm:pt modelId="{B88B35F1-736F-49BB-BD43-BD72ADDB1FDE}" type="sibTrans" cxnId="{2836DFA6-44CF-4E18-8B0C-A29237D5E90F}">
      <dgm:prSet/>
      <dgm:spPr/>
      <dgm:t>
        <a:bodyPr/>
        <a:lstStyle/>
        <a:p>
          <a:endParaRPr lang="ru-RU"/>
        </a:p>
      </dgm:t>
    </dgm:pt>
    <dgm:pt modelId="{437E4451-ACE8-4679-ADEE-76B37B628354}">
      <dgm:prSet/>
      <dgm:spPr>
        <a:solidFill>
          <a:srgbClr val="0B65D3"/>
        </a:solidFill>
      </dgm:spPr>
      <dgm:t>
        <a:bodyPr/>
        <a:lstStyle/>
        <a:p>
          <a:endParaRPr lang="ru-RU"/>
        </a:p>
      </dgm:t>
    </dgm:pt>
    <dgm:pt modelId="{4059F2CB-A4BC-48CE-837A-00956086D7ED}" type="parTrans" cxnId="{73858B01-6420-41D9-9155-FF6F47D505AF}">
      <dgm:prSet/>
      <dgm:spPr/>
      <dgm:t>
        <a:bodyPr/>
        <a:lstStyle/>
        <a:p>
          <a:endParaRPr lang="ru-RU"/>
        </a:p>
      </dgm:t>
    </dgm:pt>
    <dgm:pt modelId="{8E81C34E-4DDF-4C17-A243-A4D2F8DFCFB6}" type="sibTrans" cxnId="{73858B01-6420-41D9-9155-FF6F47D505AF}">
      <dgm:prSet/>
      <dgm:spPr/>
      <dgm:t>
        <a:bodyPr/>
        <a:lstStyle/>
        <a:p>
          <a:endParaRPr lang="ru-RU"/>
        </a:p>
      </dgm:t>
    </dgm:pt>
    <dgm:pt modelId="{A6A5FE46-56E5-419D-8F86-30175B0E28E6}" type="pres">
      <dgm:prSet presAssocID="{E267DA11-A6E8-49E8-B69B-B2C406C3740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042E94F-2B92-4906-8437-FF3F2CB7F4D5}" type="pres">
      <dgm:prSet presAssocID="{E267DA11-A6E8-49E8-B69B-B2C406C37408}" presName="Name1" presStyleCnt="0"/>
      <dgm:spPr/>
    </dgm:pt>
    <dgm:pt modelId="{34496363-04AA-469D-8FD1-07F5C7156DA1}" type="pres">
      <dgm:prSet presAssocID="{E267DA11-A6E8-49E8-B69B-B2C406C37408}" presName="cycle" presStyleCnt="0"/>
      <dgm:spPr/>
    </dgm:pt>
    <dgm:pt modelId="{6C405E37-2F23-4D15-A9C8-69293927495F}" type="pres">
      <dgm:prSet presAssocID="{E267DA11-A6E8-49E8-B69B-B2C406C37408}" presName="srcNode" presStyleLbl="node1" presStyleIdx="0" presStyleCnt="4"/>
      <dgm:spPr/>
    </dgm:pt>
    <dgm:pt modelId="{62250157-0E8D-4694-B78D-2BA7BEA4066D}" type="pres">
      <dgm:prSet presAssocID="{E267DA11-A6E8-49E8-B69B-B2C406C37408}" presName="conn" presStyleLbl="parChTrans1D2" presStyleIdx="0" presStyleCnt="1"/>
      <dgm:spPr/>
      <dgm:t>
        <a:bodyPr/>
        <a:lstStyle/>
        <a:p>
          <a:endParaRPr lang="ru-RU"/>
        </a:p>
      </dgm:t>
    </dgm:pt>
    <dgm:pt modelId="{A2CD4337-DE1E-4461-AFB4-E5FA3769CD74}" type="pres">
      <dgm:prSet presAssocID="{E267DA11-A6E8-49E8-B69B-B2C406C37408}" presName="extraNode" presStyleLbl="node1" presStyleIdx="0" presStyleCnt="4"/>
      <dgm:spPr/>
    </dgm:pt>
    <dgm:pt modelId="{E115B6B4-39FA-4AC6-9143-4A11424AE7B0}" type="pres">
      <dgm:prSet presAssocID="{E267DA11-A6E8-49E8-B69B-B2C406C37408}" presName="dstNode" presStyleLbl="node1" presStyleIdx="0" presStyleCnt="4"/>
      <dgm:spPr/>
    </dgm:pt>
    <dgm:pt modelId="{2B67A210-83A7-4069-88A2-EEA9870EEDBE}" type="pres">
      <dgm:prSet presAssocID="{B3D595A9-F804-4AC9-8569-2DD83AD38167}" presName="text_1" presStyleLbl="node1" presStyleIdx="0" presStyleCnt="4" custLinFactNeighborY="4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B732A7-8A15-4C52-9892-84831A7CB775}" type="pres">
      <dgm:prSet presAssocID="{B3D595A9-F804-4AC9-8569-2DD83AD38167}" presName="accent_1" presStyleCnt="0"/>
      <dgm:spPr/>
    </dgm:pt>
    <dgm:pt modelId="{1371B026-D5A0-4E19-935F-087C1B3B0CB4}" type="pres">
      <dgm:prSet presAssocID="{B3D595A9-F804-4AC9-8569-2DD83AD38167}" presName="accentRepeatNode" presStyleLbl="solidFgAcc1" presStyleIdx="0" presStyleCnt="4" custLinFactNeighborY="5477"/>
      <dgm:spPr>
        <a:solidFill>
          <a:srgbClr val="FFFF66"/>
        </a:solidFill>
      </dgm:spPr>
      <dgm:t>
        <a:bodyPr/>
        <a:lstStyle/>
        <a:p>
          <a:endParaRPr lang="ru-RU"/>
        </a:p>
      </dgm:t>
    </dgm:pt>
    <dgm:pt modelId="{B7BDB87B-9809-4093-8E26-ED3301981339}" type="pres">
      <dgm:prSet presAssocID="{437E4451-ACE8-4679-ADEE-76B37B62835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35A472-98EF-4C5B-B947-A80A6BD7FAEF}" type="pres">
      <dgm:prSet presAssocID="{437E4451-ACE8-4679-ADEE-76B37B628354}" presName="accent_2" presStyleCnt="0"/>
      <dgm:spPr/>
    </dgm:pt>
    <dgm:pt modelId="{87DDEA77-5C3E-4D9E-B409-9CABF6F83B3A}" type="pres">
      <dgm:prSet presAssocID="{437E4451-ACE8-4679-ADEE-76B37B628354}" presName="accentRepeatNode" presStyleLbl="solidFgAcc1" presStyleIdx="1" presStyleCnt="4"/>
      <dgm:spPr>
        <a:solidFill>
          <a:srgbClr val="FFFF66"/>
        </a:solidFill>
      </dgm:spPr>
      <dgm:t>
        <a:bodyPr/>
        <a:lstStyle/>
        <a:p>
          <a:endParaRPr lang="ru-RU"/>
        </a:p>
      </dgm:t>
    </dgm:pt>
    <dgm:pt modelId="{4ECE49B5-72CC-437D-911A-B1092BF65667}" type="pres">
      <dgm:prSet presAssocID="{EF7C91DC-287F-4B6E-A071-848341E715D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BCD5C-EBF3-4B1B-8F4A-8B43E1E6FA1D}" type="pres">
      <dgm:prSet presAssocID="{EF7C91DC-287F-4B6E-A071-848341E715DA}" presName="accent_3" presStyleCnt="0"/>
      <dgm:spPr/>
    </dgm:pt>
    <dgm:pt modelId="{AFDD650E-69DB-4E48-AB00-46FB480DA00B}" type="pres">
      <dgm:prSet presAssocID="{EF7C91DC-287F-4B6E-A071-848341E715DA}" presName="accentRepeatNode" presStyleLbl="solidFgAcc1" presStyleIdx="2" presStyleCnt="4"/>
      <dgm:spPr>
        <a:solidFill>
          <a:srgbClr val="FFFF66"/>
        </a:solidFill>
      </dgm:spPr>
      <dgm:t>
        <a:bodyPr/>
        <a:lstStyle/>
        <a:p>
          <a:endParaRPr lang="ru-RU"/>
        </a:p>
      </dgm:t>
    </dgm:pt>
    <dgm:pt modelId="{047FE30C-5C13-41E5-AAF0-1F194BEA7F43}" type="pres">
      <dgm:prSet presAssocID="{1800A396-C83F-4FEB-BD4E-4F8D8393C57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D4F0B2-9FD6-451E-B26F-4FED646D3C88}" type="pres">
      <dgm:prSet presAssocID="{1800A396-C83F-4FEB-BD4E-4F8D8393C573}" presName="accent_4" presStyleCnt="0"/>
      <dgm:spPr/>
    </dgm:pt>
    <dgm:pt modelId="{213B273A-06A3-4BB2-84AD-B631DE3664F7}" type="pres">
      <dgm:prSet presAssocID="{1800A396-C83F-4FEB-BD4E-4F8D8393C573}" presName="accentRepeatNode" presStyleLbl="solidFgAcc1" presStyleIdx="3" presStyleCnt="4"/>
      <dgm:spPr>
        <a:solidFill>
          <a:srgbClr val="FFFF66"/>
        </a:solidFill>
      </dgm:spPr>
    </dgm:pt>
  </dgm:ptLst>
  <dgm:cxnLst>
    <dgm:cxn modelId="{2836DFA6-44CF-4E18-8B0C-A29237D5E90F}" srcId="{E267DA11-A6E8-49E8-B69B-B2C406C37408}" destId="{1800A396-C83F-4FEB-BD4E-4F8D8393C573}" srcOrd="3" destOrd="0" parTransId="{9DA6736A-5A70-4111-86D5-6C2270A96017}" sibTransId="{B88B35F1-736F-49BB-BD43-BD72ADDB1FDE}"/>
    <dgm:cxn modelId="{EED82558-56B8-4235-867E-1CDD41443D1D}" srcId="{E267DA11-A6E8-49E8-B69B-B2C406C37408}" destId="{EF7C91DC-287F-4B6E-A071-848341E715DA}" srcOrd="2" destOrd="0" parTransId="{8199A63E-DED1-4ADE-9BF3-56C32A800F7A}" sibTransId="{B427E562-DED6-4454-8EEB-EF9452F5D293}"/>
    <dgm:cxn modelId="{1807B497-5A30-408C-8873-B3EE8C3A80BD}" type="presOf" srcId="{1800A396-C83F-4FEB-BD4E-4F8D8393C573}" destId="{047FE30C-5C13-41E5-AAF0-1F194BEA7F43}" srcOrd="0" destOrd="0" presId="urn:microsoft.com/office/officeart/2008/layout/VerticalCurvedList"/>
    <dgm:cxn modelId="{5D785FA9-8C21-44D8-980F-8360C32BB11D}" srcId="{E267DA11-A6E8-49E8-B69B-B2C406C37408}" destId="{B3D595A9-F804-4AC9-8569-2DD83AD38167}" srcOrd="0" destOrd="0" parTransId="{C824997E-7E1A-4E59-B7DA-0D818CAA4273}" sibTransId="{20D36819-2B15-4D69-AF00-90AC1E655168}"/>
    <dgm:cxn modelId="{AD11B971-E4A6-4A5B-B4BE-7FBD45F93548}" type="presOf" srcId="{437E4451-ACE8-4679-ADEE-76B37B628354}" destId="{B7BDB87B-9809-4093-8E26-ED3301981339}" srcOrd="0" destOrd="0" presId="urn:microsoft.com/office/officeart/2008/layout/VerticalCurvedList"/>
    <dgm:cxn modelId="{7CF3EA24-5741-4DF8-8F72-5D895ECA0C49}" type="presOf" srcId="{EF7C91DC-287F-4B6E-A071-848341E715DA}" destId="{4ECE49B5-72CC-437D-911A-B1092BF65667}" srcOrd="0" destOrd="0" presId="urn:microsoft.com/office/officeart/2008/layout/VerticalCurvedList"/>
    <dgm:cxn modelId="{52AF1137-5FDC-427A-915C-E898DABCBD54}" type="presOf" srcId="{E267DA11-A6E8-49E8-B69B-B2C406C37408}" destId="{A6A5FE46-56E5-419D-8F86-30175B0E28E6}" srcOrd="0" destOrd="0" presId="urn:microsoft.com/office/officeart/2008/layout/VerticalCurvedList"/>
    <dgm:cxn modelId="{73858B01-6420-41D9-9155-FF6F47D505AF}" srcId="{E267DA11-A6E8-49E8-B69B-B2C406C37408}" destId="{437E4451-ACE8-4679-ADEE-76B37B628354}" srcOrd="1" destOrd="0" parTransId="{4059F2CB-A4BC-48CE-837A-00956086D7ED}" sibTransId="{8E81C34E-4DDF-4C17-A243-A4D2F8DFCFB6}"/>
    <dgm:cxn modelId="{24C43F5B-0995-409B-9C2B-96861C227E2E}" type="presOf" srcId="{B3D595A9-F804-4AC9-8569-2DD83AD38167}" destId="{2B67A210-83A7-4069-88A2-EEA9870EEDBE}" srcOrd="0" destOrd="0" presId="urn:microsoft.com/office/officeart/2008/layout/VerticalCurvedList"/>
    <dgm:cxn modelId="{5C7C9942-D18A-4571-9D38-433647BFFD71}" type="presOf" srcId="{20D36819-2B15-4D69-AF00-90AC1E655168}" destId="{62250157-0E8D-4694-B78D-2BA7BEA4066D}" srcOrd="0" destOrd="0" presId="urn:microsoft.com/office/officeart/2008/layout/VerticalCurvedList"/>
    <dgm:cxn modelId="{8ECAD331-036F-49E4-B238-064F01C0D391}" type="presParOf" srcId="{A6A5FE46-56E5-419D-8F86-30175B0E28E6}" destId="{E042E94F-2B92-4906-8437-FF3F2CB7F4D5}" srcOrd="0" destOrd="0" presId="urn:microsoft.com/office/officeart/2008/layout/VerticalCurvedList"/>
    <dgm:cxn modelId="{015C01A9-C367-40B3-9F76-AA054ABB825C}" type="presParOf" srcId="{E042E94F-2B92-4906-8437-FF3F2CB7F4D5}" destId="{34496363-04AA-469D-8FD1-07F5C7156DA1}" srcOrd="0" destOrd="0" presId="urn:microsoft.com/office/officeart/2008/layout/VerticalCurvedList"/>
    <dgm:cxn modelId="{5A82351E-CCF9-483E-BB6C-105E4EF5EF10}" type="presParOf" srcId="{34496363-04AA-469D-8FD1-07F5C7156DA1}" destId="{6C405E37-2F23-4D15-A9C8-69293927495F}" srcOrd="0" destOrd="0" presId="urn:microsoft.com/office/officeart/2008/layout/VerticalCurvedList"/>
    <dgm:cxn modelId="{E70CBA2B-DF2E-4EBF-93D1-FF4CBA8499BC}" type="presParOf" srcId="{34496363-04AA-469D-8FD1-07F5C7156DA1}" destId="{62250157-0E8D-4694-B78D-2BA7BEA4066D}" srcOrd="1" destOrd="0" presId="urn:microsoft.com/office/officeart/2008/layout/VerticalCurvedList"/>
    <dgm:cxn modelId="{FBEB03C4-3A8D-4268-AFEC-085F768E5F3F}" type="presParOf" srcId="{34496363-04AA-469D-8FD1-07F5C7156DA1}" destId="{A2CD4337-DE1E-4461-AFB4-E5FA3769CD74}" srcOrd="2" destOrd="0" presId="urn:microsoft.com/office/officeart/2008/layout/VerticalCurvedList"/>
    <dgm:cxn modelId="{E8E96359-4240-4520-8A7A-881811B94CDD}" type="presParOf" srcId="{34496363-04AA-469D-8FD1-07F5C7156DA1}" destId="{E115B6B4-39FA-4AC6-9143-4A11424AE7B0}" srcOrd="3" destOrd="0" presId="urn:microsoft.com/office/officeart/2008/layout/VerticalCurvedList"/>
    <dgm:cxn modelId="{335225DC-5F22-4333-A74B-903EA5A44EA5}" type="presParOf" srcId="{E042E94F-2B92-4906-8437-FF3F2CB7F4D5}" destId="{2B67A210-83A7-4069-88A2-EEA9870EEDBE}" srcOrd="1" destOrd="0" presId="urn:microsoft.com/office/officeart/2008/layout/VerticalCurvedList"/>
    <dgm:cxn modelId="{7FBD53E6-9DF0-44F3-A6E8-3700AF30E6AA}" type="presParOf" srcId="{E042E94F-2B92-4906-8437-FF3F2CB7F4D5}" destId="{F5B732A7-8A15-4C52-9892-84831A7CB775}" srcOrd="2" destOrd="0" presId="urn:microsoft.com/office/officeart/2008/layout/VerticalCurvedList"/>
    <dgm:cxn modelId="{A741717B-0964-46F3-81B1-98E2AA23661A}" type="presParOf" srcId="{F5B732A7-8A15-4C52-9892-84831A7CB775}" destId="{1371B026-D5A0-4E19-935F-087C1B3B0CB4}" srcOrd="0" destOrd="0" presId="urn:microsoft.com/office/officeart/2008/layout/VerticalCurvedList"/>
    <dgm:cxn modelId="{40AC486A-C3B9-45CD-AA8A-44688DC529D2}" type="presParOf" srcId="{E042E94F-2B92-4906-8437-FF3F2CB7F4D5}" destId="{B7BDB87B-9809-4093-8E26-ED3301981339}" srcOrd="3" destOrd="0" presId="urn:microsoft.com/office/officeart/2008/layout/VerticalCurvedList"/>
    <dgm:cxn modelId="{90014F13-3AFB-4C3A-AAF0-E45D2075DE3B}" type="presParOf" srcId="{E042E94F-2B92-4906-8437-FF3F2CB7F4D5}" destId="{4F35A472-98EF-4C5B-B947-A80A6BD7FAEF}" srcOrd="4" destOrd="0" presId="urn:microsoft.com/office/officeart/2008/layout/VerticalCurvedList"/>
    <dgm:cxn modelId="{D2F61504-2470-4274-B3B5-1C1930A1E29D}" type="presParOf" srcId="{4F35A472-98EF-4C5B-B947-A80A6BD7FAEF}" destId="{87DDEA77-5C3E-4D9E-B409-9CABF6F83B3A}" srcOrd="0" destOrd="0" presId="urn:microsoft.com/office/officeart/2008/layout/VerticalCurvedList"/>
    <dgm:cxn modelId="{D0051EF7-1B97-4130-B916-FA7320E2B050}" type="presParOf" srcId="{E042E94F-2B92-4906-8437-FF3F2CB7F4D5}" destId="{4ECE49B5-72CC-437D-911A-B1092BF65667}" srcOrd="5" destOrd="0" presId="urn:microsoft.com/office/officeart/2008/layout/VerticalCurvedList"/>
    <dgm:cxn modelId="{878FA8B5-4435-4120-89EC-250A8C3C21A9}" type="presParOf" srcId="{E042E94F-2B92-4906-8437-FF3F2CB7F4D5}" destId="{716BCD5C-EBF3-4B1B-8F4A-8B43E1E6FA1D}" srcOrd="6" destOrd="0" presId="urn:microsoft.com/office/officeart/2008/layout/VerticalCurvedList"/>
    <dgm:cxn modelId="{122CB26B-CF8F-4F24-88E4-7BD47F00477F}" type="presParOf" srcId="{716BCD5C-EBF3-4B1B-8F4A-8B43E1E6FA1D}" destId="{AFDD650E-69DB-4E48-AB00-46FB480DA00B}" srcOrd="0" destOrd="0" presId="urn:microsoft.com/office/officeart/2008/layout/VerticalCurvedList"/>
    <dgm:cxn modelId="{047A9A39-1A23-43A0-BBF3-693D873AA22B}" type="presParOf" srcId="{E042E94F-2B92-4906-8437-FF3F2CB7F4D5}" destId="{047FE30C-5C13-41E5-AAF0-1F194BEA7F43}" srcOrd="7" destOrd="0" presId="urn:microsoft.com/office/officeart/2008/layout/VerticalCurvedList"/>
    <dgm:cxn modelId="{91F30B1F-7A1E-4DB0-BE91-FA88F90C024B}" type="presParOf" srcId="{E042E94F-2B92-4906-8437-FF3F2CB7F4D5}" destId="{49D4F0B2-9FD6-451E-B26F-4FED646D3C88}" srcOrd="8" destOrd="0" presId="urn:microsoft.com/office/officeart/2008/layout/VerticalCurvedList"/>
    <dgm:cxn modelId="{84C768AE-3425-4308-9BF6-6483B92A38EC}" type="presParOf" srcId="{49D4F0B2-9FD6-451E-B26F-4FED646D3C88}" destId="{213B273A-06A3-4BB2-84AD-B631DE3664F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CE9CF-35E8-43E6-AE01-135EF7C02001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3F315-93E0-47C4-A1B5-421298476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25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3F315-93E0-47C4-A1B5-42129847667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22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2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81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97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97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721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3595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81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603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230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811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2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831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57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02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3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42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93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81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35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77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29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858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87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9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6347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58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49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78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511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18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6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93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9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977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02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75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079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27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26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53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76572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75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1253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2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636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90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5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1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01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71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477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46E5B4E-2282-40F0-B353-8BC1F3672FDC}" type="datetimeFigureOut">
              <a:rPr lang="ru-RU" smtClean="0"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25C0FF7-153F-4218-845C-B5FEB00AC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94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  <p:sldLayoutId id="2147484093" r:id="rId16"/>
    <p:sldLayoutId id="21474840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33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  <p:sldLayoutId id="2147484128" r:id="rId15"/>
    <p:sldLayoutId id="2147484129" r:id="rId16"/>
    <p:sldLayoutId id="21474841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46E5B4E-2282-40F0-B353-8BC1F3672FDC}" type="datetimeFigureOut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19.02.2017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25C0FF7-153F-4218-845C-B5FEB00AC754}" type="slidenum">
              <a:rPr lang="ru-RU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34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  <p:sldLayoutId id="2147484144" r:id="rId13"/>
    <p:sldLayoutId id="2147484145" r:id="rId14"/>
    <p:sldLayoutId id="2147484146" r:id="rId15"/>
    <p:sldLayoutId id="2147484147" r:id="rId16"/>
    <p:sldLayoutId id="21474841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B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5646" y="356135"/>
            <a:ext cx="11004927" cy="644892"/>
          </a:xfrm>
        </p:spPr>
        <p:txBody>
          <a:bodyPr>
            <a:noAutofit/>
          </a:bodyPr>
          <a:lstStyle/>
          <a:p>
            <a:pPr algn="ctr"/>
            <a:r>
              <a:rPr lang="uk-UA" sz="2800" b="1" cap="none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Тернопільський дошкільний навчальний заклад №36</a:t>
            </a:r>
            <a:endParaRPr lang="ru-RU" sz="2800" b="1" cap="none" dirty="0">
              <a:solidFill>
                <a:srgbClr val="00206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5974" y="1334730"/>
            <a:ext cx="10515970" cy="5335964"/>
          </a:xfrm>
          <a:solidFill>
            <a:srgbClr val="80B6F8"/>
          </a:solidFill>
        </p:spPr>
        <p:txBody>
          <a:bodyPr>
            <a:normAutofit/>
          </a:bodyPr>
          <a:lstStyle/>
          <a:p>
            <a:pPr lvl="0" algn="ctr" defTabSz="457200">
              <a:lnSpc>
                <a:spcPct val="100000"/>
              </a:lnSpc>
              <a:buClr>
                <a:srgbClr val="90C226"/>
              </a:buClr>
              <a:buSzPct val="80000"/>
            </a:pPr>
            <a:endParaRPr 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 defTabSz="457200">
              <a:lnSpc>
                <a:spcPct val="100000"/>
              </a:lnSpc>
              <a:buClr>
                <a:srgbClr val="90C226"/>
              </a:buClr>
              <a:buSzPct val="80000"/>
            </a:pPr>
            <a:endParaRPr 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 defTabSz="457200">
              <a:lnSpc>
                <a:spcPct val="100000"/>
              </a:lnSpc>
              <a:buClr>
                <a:srgbClr val="90C226"/>
              </a:buClr>
              <a:buSzPct val="80000"/>
            </a:pP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Досвід роботи на тему:</a:t>
            </a:r>
            <a:endParaRPr lang="uk-UA" sz="2800" b="1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 defTabSz="457200">
              <a:lnSpc>
                <a:spcPct val="120000"/>
              </a:lnSpc>
              <a:buClr>
                <a:srgbClr val="90C226"/>
              </a:buClr>
              <a:buSzPct val="80000"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«РОЗВИТОК ЗВ'ЯЗНОГО МОВЛЕННЯ ДОШКІЛЬНИКІВ ЗАСОБАМИ ІЛЮСТР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АТИВНОГО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МАТЕРІАЛУ»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 defTabSz="457200">
              <a:lnSpc>
                <a:spcPct val="120000"/>
              </a:lnSpc>
              <a:buClr>
                <a:srgbClr val="90C226"/>
              </a:buClr>
              <a:buSzPct val="80000"/>
            </a:pPr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r" defTabSz="457200">
              <a:lnSpc>
                <a:spcPct val="100000"/>
              </a:lnSpc>
              <a:buClr>
                <a:srgbClr val="90C226"/>
              </a:buClr>
              <a:buSzPct val="80000"/>
            </a:pP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Підготувала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в</a:t>
            </a:r>
            <a:r>
              <a:rPr lang="uk-UA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ихователь</a:t>
            </a:r>
            <a:endPara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r" defTabSz="457200">
              <a:lnSpc>
                <a:spcPct val="100000"/>
              </a:lnSpc>
              <a:buClr>
                <a:srgbClr val="90C226"/>
              </a:buClr>
              <a:buSzPct val="80000"/>
            </a:pP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МЕЛЬНИК ІРИНА СТЕПАНІВНА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9525" y="2868876"/>
            <a:ext cx="3347157" cy="24295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496" y="2861273"/>
            <a:ext cx="3340810" cy="24447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46" y="2833548"/>
            <a:ext cx="3328704" cy="24447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215" y="388453"/>
            <a:ext cx="9706696" cy="820415"/>
          </a:xfrm>
        </p:spPr>
        <p:txBody>
          <a:bodyPr>
            <a:normAutofit/>
          </a:bodyPr>
          <a:lstStyle/>
          <a:p>
            <a:pPr algn="ctr"/>
            <a:r>
              <a:rPr lang="uk-UA" sz="28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як дидактичний засіб </a:t>
            </a:r>
            <a:endParaRPr lang="ru-RU" sz="2800" b="1" cap="none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СПРИЯЄ    РОЗВИВАЄ                      РОЗВИВАЄ        РОЗВИТКОВІ  “СПРИЙНЯТТЯ                   СПОСТЕРЕЖЛИВІСТЬ   РОЗУМ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3608" y="1372661"/>
            <a:ext cx="2303813" cy="1309255"/>
          </a:xfrm>
          <a:prstGeom prst="rect">
            <a:avLst/>
          </a:prstGeom>
          <a:gradFill flip="none" rotWithShape="1">
            <a:gsLst>
              <a:gs pos="97000">
                <a:srgbClr val="FFFF66"/>
              </a:gs>
              <a:gs pos="20000">
                <a:srgbClr val="FFFF66"/>
              </a:gs>
              <a:gs pos="32000">
                <a:srgbClr val="8BBDF9"/>
              </a:gs>
              <a:gs pos="80000">
                <a:schemeClr val="accent3">
                  <a:lumMod val="45000"/>
                  <a:lumOff val="55000"/>
                </a:schemeClr>
              </a:gs>
              <a:gs pos="0">
                <a:srgbClr val="92D050"/>
              </a:gs>
              <a:gs pos="81000">
                <a:schemeClr val="accent3">
                  <a:lumMod val="45000"/>
                  <a:lumOff val="55000"/>
                </a:schemeClr>
              </a:gs>
              <a:gs pos="62000">
                <a:schemeClr val="bg2">
                  <a:lumMod val="60000"/>
                  <a:lumOff val="4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 «сприйняття почуттів»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48978" y="1367713"/>
            <a:ext cx="2303813" cy="1309255"/>
          </a:xfrm>
          <a:prstGeom prst="rect">
            <a:avLst/>
          </a:prstGeom>
          <a:gradFill flip="none" rotWithShape="1">
            <a:gsLst>
              <a:gs pos="25000">
                <a:srgbClr val="8BBDF9"/>
              </a:gs>
              <a:gs pos="66000">
                <a:schemeClr val="accent3">
                  <a:lumMod val="45000"/>
                  <a:lumOff val="55000"/>
                </a:schemeClr>
              </a:gs>
              <a:gs pos="88000">
                <a:srgbClr val="FFFF66"/>
              </a:gs>
              <a:gs pos="9000">
                <a:srgbClr val="FFFF66"/>
              </a:gs>
              <a:gs pos="75000">
                <a:schemeClr val="accent3">
                  <a:lumMod val="45000"/>
                  <a:lumOff val="55000"/>
                </a:schemeClr>
              </a:gs>
              <a:gs pos="49000">
                <a:schemeClr val="bg2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 спостережливість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48979" y="5456573"/>
            <a:ext cx="2303813" cy="1309255"/>
          </a:xfrm>
          <a:prstGeom prst="rect">
            <a:avLst/>
          </a:prstGeom>
          <a:gradFill flip="none" rotWithShape="1">
            <a:gsLst>
              <a:gs pos="30000">
                <a:srgbClr val="8BBDF9"/>
              </a:gs>
              <a:gs pos="95628">
                <a:srgbClr val="FFFF66"/>
              </a:gs>
              <a:gs pos="21000">
                <a:srgbClr val="92D050"/>
              </a:gs>
              <a:gs pos="7000">
                <a:srgbClr val="FFFF66"/>
              </a:gs>
              <a:gs pos="42000">
                <a:schemeClr val="accent3">
                  <a:lumMod val="45000"/>
                  <a:lumOff val="55000"/>
                </a:schemeClr>
              </a:gs>
              <a:gs pos="76000">
                <a:schemeClr val="accent3">
                  <a:lumMod val="45000"/>
                  <a:lumOff val="55000"/>
                </a:schemeClr>
              </a:gs>
              <a:gs pos="86000">
                <a:srgbClr val="C8E599"/>
              </a:gs>
              <a:gs pos="60000">
                <a:schemeClr val="bg2">
                  <a:lumMod val="60000"/>
                  <a:lumOff val="4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Збагачує чуттєвий досвід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3608" y="5416621"/>
            <a:ext cx="2303813" cy="1376932"/>
          </a:xfrm>
          <a:prstGeom prst="rect">
            <a:avLst/>
          </a:prstGeom>
          <a:gradFill flip="none" rotWithShape="1">
            <a:gsLst>
              <a:gs pos="79000">
                <a:srgbClr val="99CCFF"/>
              </a:gs>
              <a:gs pos="40000">
                <a:srgbClr val="8BBDF9"/>
              </a:gs>
              <a:gs pos="81000">
                <a:schemeClr val="accent3">
                  <a:lumMod val="45000"/>
                  <a:lumOff val="55000"/>
                </a:schemeClr>
              </a:gs>
              <a:gs pos="18000">
                <a:srgbClr val="92D050"/>
              </a:gs>
              <a:gs pos="93000">
                <a:srgbClr val="FFFF66"/>
              </a:gs>
              <a:gs pos="7000">
                <a:srgbClr val="FFFF66"/>
              </a:gs>
              <a:gs pos="60000">
                <a:schemeClr val="bg2">
                  <a:lumMod val="60000"/>
                  <a:lumOff val="4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Ініціює мислення та мовлення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27422" y="1381799"/>
            <a:ext cx="2303813" cy="1309255"/>
          </a:xfrm>
          <a:prstGeom prst="rect">
            <a:avLst/>
          </a:prstGeom>
          <a:gradFill>
            <a:gsLst>
              <a:gs pos="9000">
                <a:srgbClr val="FFFF66"/>
              </a:gs>
              <a:gs pos="21000">
                <a:srgbClr val="8BBDF9"/>
              </a:gs>
              <a:gs pos="74000">
                <a:schemeClr val="accent3">
                  <a:lumMod val="45000"/>
                  <a:lumOff val="55000"/>
                </a:schemeClr>
              </a:gs>
              <a:gs pos="90000">
                <a:srgbClr val="FFFF66"/>
              </a:gs>
              <a:gs pos="59000">
                <a:schemeClr val="bg2">
                  <a:lumMod val="60000"/>
                  <a:lumOff val="4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 формуванню конкретних уявлень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99234" y="5484298"/>
            <a:ext cx="2303813" cy="1309255"/>
          </a:xfrm>
          <a:prstGeom prst="rect">
            <a:avLst/>
          </a:prstGeom>
          <a:gradFill flip="none" rotWithShape="1">
            <a:gsLst>
              <a:gs pos="22000">
                <a:srgbClr val="92D050"/>
              </a:gs>
              <a:gs pos="35000">
                <a:srgbClr val="8BBDF9"/>
              </a:gs>
              <a:gs pos="72000">
                <a:schemeClr val="accent3">
                  <a:lumMod val="45000"/>
                  <a:lumOff val="55000"/>
                </a:schemeClr>
              </a:gs>
              <a:gs pos="86000">
                <a:schemeClr val="accent3">
                  <a:lumMod val="45000"/>
                  <a:lumOff val="55000"/>
                </a:schemeClr>
              </a:gs>
              <a:gs pos="11000">
                <a:srgbClr val="FFFF66"/>
              </a:gs>
              <a:gs pos="96721">
                <a:srgbClr val="FFFF66"/>
              </a:gs>
              <a:gs pos="59000">
                <a:schemeClr val="bg2">
                  <a:lumMod val="60000"/>
                  <a:lumOff val="4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 діалогічне та монологічне мовлення дітей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99234" y="1389899"/>
            <a:ext cx="2303813" cy="1293057"/>
          </a:xfrm>
          <a:prstGeom prst="rect">
            <a:avLst/>
          </a:prstGeom>
          <a:gradFill>
            <a:gsLst>
              <a:gs pos="25000">
                <a:srgbClr val="99CCFF"/>
              </a:gs>
              <a:gs pos="97814">
                <a:schemeClr val="accent3">
                  <a:lumMod val="45000"/>
                  <a:lumOff val="55000"/>
                </a:schemeClr>
              </a:gs>
              <a:gs pos="69000">
                <a:schemeClr val="accent3">
                  <a:lumMod val="45000"/>
                  <a:lumOff val="55000"/>
                </a:schemeClr>
              </a:gs>
              <a:gs pos="89000">
                <a:srgbClr val="FFFF66"/>
              </a:gs>
              <a:gs pos="10000">
                <a:srgbClr val="FFFF66"/>
              </a:gs>
              <a:gs pos="64000">
                <a:schemeClr val="accent1">
                  <a:lumMod val="50000"/>
                  <a:lumOff val="5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 розвиткові розумових процесів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714605" y="5450459"/>
            <a:ext cx="2303813" cy="1309255"/>
          </a:xfrm>
          <a:prstGeom prst="rect">
            <a:avLst/>
          </a:prstGeom>
          <a:gradFill>
            <a:gsLst>
              <a:gs pos="34000">
                <a:srgbClr val="8BBDF9"/>
              </a:gs>
              <a:gs pos="68000">
                <a:schemeClr val="accent3">
                  <a:lumMod val="45000"/>
                  <a:lumOff val="55000"/>
                </a:schemeClr>
              </a:gs>
              <a:gs pos="83000">
                <a:srgbClr val="92D050"/>
              </a:gs>
              <a:gs pos="18000">
                <a:srgbClr val="92D050"/>
              </a:gs>
              <a:gs pos="6000">
                <a:srgbClr val="FFFF66"/>
              </a:gs>
              <a:gs pos="96175">
                <a:srgbClr val="FFFF66"/>
              </a:gs>
              <a:gs pos="59000">
                <a:schemeClr val="bg2">
                  <a:lumMod val="60000"/>
                  <a:lumOff val="40000"/>
                </a:schemeClr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зв'язне мовлення дітей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72041" y="5068470"/>
            <a:ext cx="34557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Глущенко М.П.«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Морозний день</a:t>
            </a:r>
            <a:r>
              <a:rPr lang="uk-UA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1948р.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785" y="4954745"/>
            <a:ext cx="3328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Остроухов</a:t>
            </a:r>
            <a:r>
              <a:rPr lang="uk-UA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І. Золота осінь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00853" y="5016646"/>
            <a:ext cx="3543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К.Білокур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Натюрморт з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хлібом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1950р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83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B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44152" y="2886735"/>
            <a:ext cx="2119837" cy="923330"/>
          </a:xfrm>
          <a:prstGeom prst="rect">
            <a:avLst/>
          </a:prstGeom>
          <a:gradFill>
            <a:gsLst>
              <a:gs pos="99000">
                <a:srgbClr val="FFFF00"/>
              </a:gs>
              <a:gs pos="38000">
                <a:schemeClr val="accent3">
                  <a:lumMod val="45000"/>
                  <a:lumOff val="55000"/>
                </a:schemeClr>
              </a:gs>
              <a:gs pos="2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Демонстраційні       </a:t>
            </a:r>
          </a:p>
          <a:p>
            <a:pPr algn="ctr">
              <a:lnSpc>
                <a:spcPct val="150000"/>
              </a:lnSpc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Роздаткові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398" y="139485"/>
            <a:ext cx="11307995" cy="1714557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en-US" sz="28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 картин, що використовуються в освітньому процесі</a:t>
            </a:r>
            <a:r>
              <a:rPr lang="en-US" sz="28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i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Навчайте дитину якимось  невідомим їй п’яти словам </a:t>
            </a:r>
            <a:br>
              <a:rPr lang="uk-UA" sz="2400" i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uk-UA" sz="2400" i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– вона буде довго та марно мучитись, та пов’яжіть двадцять  таких слів із картинками, </a:t>
            </a:r>
            <a:r>
              <a:rPr lang="uk-UA" sz="2400" i="1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і вона засвоїть їх вмить».    К.Д.Ушинський </a:t>
            </a:r>
            <a:r>
              <a:rPr lang="uk-UA" sz="2400" i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uk-UA" sz="2400" i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400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400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1800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1800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uk-UA" sz="1600" b="1" i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uk-UA" sz="1600" b="1" i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uk-UA" sz="1600" b="1" i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ru-RU" sz="1600" b="1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1600" b="1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1600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1600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uk-UA" sz="1600" b="1" i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uk-UA" sz="1600" b="1" i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uk-UA" sz="1600" b="1" i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1600" b="1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1600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1600" i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ru-RU" sz="2800" b="1" cap="none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40641" y="1854042"/>
            <a:ext cx="2126752" cy="850765"/>
          </a:xfrm>
          <a:prstGeom prst="rect">
            <a:avLst/>
          </a:prstGeom>
          <a:gradFill>
            <a:gsLst>
              <a:gs pos="7000">
                <a:srgbClr val="FFFF00"/>
              </a:gs>
              <a:gs pos="8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 за способом функціонування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34466" y="1862831"/>
            <a:ext cx="2126752" cy="844245"/>
          </a:xfrm>
          <a:prstGeom prst="rect">
            <a:avLst/>
          </a:prstGeom>
          <a:gradFill>
            <a:gsLst>
              <a:gs pos="7000">
                <a:srgbClr val="FFFF0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 за тематикою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9398" y="1862832"/>
            <a:ext cx="2095645" cy="844244"/>
          </a:xfrm>
          <a:prstGeom prst="rect">
            <a:avLst/>
          </a:prstGeom>
          <a:gradFill>
            <a:gsLst>
              <a:gs pos="11000">
                <a:srgbClr val="FFFF0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 за форматом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26828" y="1871943"/>
            <a:ext cx="2126752" cy="835133"/>
          </a:xfrm>
          <a:prstGeom prst="rect">
            <a:avLst/>
          </a:prstGeom>
          <a:gradFill>
            <a:gsLst>
              <a:gs pos="22000">
                <a:srgbClr val="FFFF00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 за змістом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42104" y="2886735"/>
            <a:ext cx="2126752" cy="2446824"/>
          </a:xfrm>
          <a:prstGeom prst="rect">
            <a:avLst/>
          </a:prstGeom>
          <a:gradFill>
            <a:gsLst>
              <a:gs pos="99000">
                <a:srgbClr val="FFFF00"/>
              </a:gs>
              <a:gs pos="38000">
                <a:schemeClr val="accent3">
                  <a:lumMod val="45000"/>
                  <a:lumOff val="55000"/>
                </a:schemeClr>
              </a:gs>
              <a:gs pos="2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Реальні </a:t>
            </a:r>
          </a:p>
          <a:p>
            <a:pPr>
              <a:lnSpc>
                <a:spcPct val="150000"/>
              </a:lnSpc>
            </a:pPr>
            <a:r>
              <a:rPr lang="uk-UA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антастичні </a:t>
            </a:r>
            <a:r>
              <a:rPr lang="uk-UA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имволічні </a:t>
            </a:r>
            <a:r>
              <a:rPr lang="uk-UA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умористичні </a:t>
            </a:r>
            <a:r>
              <a:rPr lang="uk-UA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роблемно-загадкові</a:t>
            </a:r>
            <a:endParaRPr lang="ru-RU" sz="1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342104" y="1856311"/>
            <a:ext cx="2126752" cy="850765"/>
          </a:xfrm>
          <a:prstGeom prst="rect">
            <a:avLst/>
          </a:prstGeom>
          <a:gradFill>
            <a:gsLst>
              <a:gs pos="7000">
                <a:srgbClr val="FFFF00"/>
              </a:gs>
              <a:gs pos="8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 за характером зображення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H="1">
            <a:off x="3282082" y="3481588"/>
            <a:ext cx="508122" cy="159047"/>
          </a:xfrm>
          <a:prstGeom prst="straightConnector1">
            <a:avLst/>
          </a:prstGeom>
          <a:ln>
            <a:solidFill>
              <a:srgbClr val="00206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814159" y="3481588"/>
            <a:ext cx="565475" cy="189068"/>
          </a:xfrm>
          <a:prstGeom prst="straightConnector1">
            <a:avLst/>
          </a:prstGeom>
          <a:ln>
            <a:solidFill>
              <a:srgbClr val="00206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640333" y="2886357"/>
            <a:ext cx="2357804" cy="2554545"/>
          </a:xfrm>
          <a:prstGeom prst="rect">
            <a:avLst/>
          </a:prstGeom>
          <a:gradFill>
            <a:gsLst>
              <a:gs pos="99000">
                <a:srgbClr val="FFFF00"/>
              </a:gs>
              <a:gs pos="38000">
                <a:schemeClr val="accent3">
                  <a:lumMod val="45000"/>
                  <a:lumOff val="55000"/>
                </a:schemeClr>
              </a:gs>
              <a:gs pos="2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 до гри</a:t>
            </a:r>
          </a:p>
          <a:p>
            <a:endParaRPr lang="en-US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обговорення </a:t>
            </a:r>
          </a:p>
          <a:p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</a:p>
          <a:p>
            <a:endParaRPr lang="uk-UA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Ілюстрація 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літературного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музичного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</a:p>
          <a:p>
            <a:endParaRPr lang="uk-UA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идактичний матеріал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57203" y="2886357"/>
            <a:ext cx="2096377" cy="892552"/>
          </a:xfrm>
          <a:prstGeom prst="rect">
            <a:avLst/>
          </a:prstGeom>
          <a:gradFill>
            <a:gsLst>
              <a:gs pos="99000">
                <a:srgbClr val="FFFF00"/>
              </a:gs>
              <a:gs pos="38000">
                <a:schemeClr val="accent3">
                  <a:lumMod val="45000"/>
                  <a:lumOff val="55000"/>
                </a:schemeClr>
              </a:gs>
              <a:gs pos="2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Предметні Сюжетні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5" y="3816350"/>
            <a:ext cx="589597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055431" y="2855354"/>
            <a:ext cx="2093459" cy="1569660"/>
          </a:xfrm>
          <a:prstGeom prst="rect">
            <a:avLst/>
          </a:prstGeom>
          <a:gradFill>
            <a:gsLst>
              <a:gs pos="99000">
                <a:srgbClr val="FFFF00"/>
              </a:gs>
              <a:gs pos="38000">
                <a:schemeClr val="accent3">
                  <a:lumMod val="45000"/>
                  <a:lumOff val="55000"/>
                </a:schemeClr>
              </a:gs>
              <a:gs pos="2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світ природи </a:t>
            </a:r>
          </a:p>
          <a:p>
            <a:pPr>
              <a:lnSpc>
                <a:spcPct val="150000"/>
              </a:lnSpc>
            </a:pP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світ мистецтва</a:t>
            </a:r>
          </a:p>
          <a:p>
            <a:pPr>
              <a:lnSpc>
                <a:spcPct val="150000"/>
              </a:lnSpc>
            </a:pP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 світ предметів </a:t>
            </a:r>
          </a:p>
          <a:p>
            <a:pPr>
              <a:lnSpc>
                <a:spcPct val="150000"/>
              </a:lnSpc>
            </a:pP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світ стосунків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33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B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3166" y="153941"/>
            <a:ext cx="11385667" cy="3311572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</a:pPr>
            <a: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3100" b="1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інноваційних методик у практичній діяльності</a:t>
            </a:r>
            <a:br>
              <a:rPr lang="uk-UA" sz="3100" b="1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u="sng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Особливість </a:t>
            </a:r>
            <a:r>
              <a:rPr lang="uk-UA" sz="2700" u="sng" cap="none" dirty="0" err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</a:t>
            </a:r>
            <a:r>
              <a:rPr lang="uk-UA" sz="2700" u="sng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700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не зображень предметів, а  символів для їх опосередкованого </a:t>
            </a:r>
            <a:r>
              <a:rPr lang="uk-UA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запам'ятовування: </a:t>
            </a:r>
            <a:r>
              <a:rPr lang="en-US" sz="2700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700" cap="none" dirty="0" err="1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имволів</a:t>
            </a:r>
            <a:r>
              <a:rPr lang="uk-UA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-замінників, схем, силуетних зображень героїв твору,  ілюстрацій до епізодів казки</a:t>
            </a:r>
            <a:r>
              <a:rPr lang="ru-RU" sz="2700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складання </a:t>
            </a:r>
            <a:r>
              <a:rPr lang="ru-RU" sz="2700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розповідей за картиною, серією картин, </a:t>
            </a:r>
            <a:r>
              <a:rPr lang="ru-RU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описово</a:t>
            </a:r>
            <a:r>
              <a:rPr lang="uk-UA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ru-RU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розповіді, творчої </a:t>
            </a:r>
            <a:r>
              <a:rPr lang="ru-RU" sz="2700" cap="none" dirty="0" err="1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розповіді</a:t>
            </a:r>
            <a:r>
              <a:rPr lang="ru-RU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u="sng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 </a:t>
            </a:r>
            <a:r>
              <a:rPr lang="uk-UA" sz="2700" u="sng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</a:t>
            </a:r>
            <a:r>
              <a:rPr lang="uk-UA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2700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формування </a:t>
            </a:r>
            <a:r>
              <a:rPr lang="uk-UA" sz="2700" cap="none" dirty="0" err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діамонологічної</a:t>
            </a:r>
            <a:r>
              <a:rPr lang="uk-UA" sz="2700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компетенції дошкільників шляхом активного  застосування методу моделювання. </a:t>
            </a:r>
            <a:br>
              <a:rPr lang="uk-UA" sz="2700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cap="none" dirty="0">
              <a:solidFill>
                <a:srgbClr val="002060"/>
              </a:solidFill>
            </a:endParaRPr>
          </a:p>
        </p:txBody>
      </p:sp>
      <p:sp>
        <p:nvSpPr>
          <p:cNvPr id="5" name="Текст 3"/>
          <p:cNvSpPr>
            <a:spLocks noGrp="1"/>
          </p:cNvSpPr>
          <p:nvPr>
            <p:ph type="body" idx="1"/>
          </p:nvPr>
        </p:nvSpPr>
        <p:spPr>
          <a:xfrm>
            <a:off x="489443" y="2908852"/>
            <a:ext cx="11416616" cy="3445050"/>
          </a:xfrm>
          <a:gradFill flip="none" rotWithShape="1">
            <a:gsLst>
              <a:gs pos="85000">
                <a:srgbClr val="FFFF66"/>
              </a:gs>
              <a:gs pos="27000">
                <a:srgbClr val="FFFF66"/>
              </a:gs>
              <a:gs pos="50000">
                <a:schemeClr val="accent3">
                  <a:lumMod val="45000"/>
                  <a:lumOff val="55000"/>
                </a:schemeClr>
              </a:gs>
              <a:gs pos="38000">
                <a:srgbClr val="A3D4A1"/>
              </a:gs>
              <a:gs pos="62000">
                <a:schemeClr val="accent3">
                  <a:lumMod val="45000"/>
                  <a:lumOff val="55000"/>
                </a:schemeClr>
              </a:gs>
              <a:gs pos="69000">
                <a:schemeClr val="bg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символів у роботі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дошкільниками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Ткаченко.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 дітей розповіданню за схемами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О.Білан. К.Крутій.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 розв'язання винахідницьких завдань Альтшулерра (ТРВЗ).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використання коректурних таблиць Н. Гавриш.</a:t>
            </a:r>
            <a:r>
              <a:rPr lang="uk-UA" sz="2400" dirty="0" smtClean="0">
                <a:solidFill>
                  <a:srgbClr val="002060"/>
                </a:solidFill>
                <a:latin typeface="Calibri"/>
              </a:rPr>
              <a:t/>
            </a:r>
            <a:br>
              <a:rPr lang="uk-UA" sz="2400" dirty="0" smtClean="0">
                <a:solidFill>
                  <a:srgbClr val="002060"/>
                </a:solidFill>
                <a:latin typeface="Calibri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621" y="4631377"/>
            <a:ext cx="3634379" cy="238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6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B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>
            <a:off x="3162369" y="5144990"/>
            <a:ext cx="1618694" cy="696407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3557041" y="4061374"/>
            <a:ext cx="945223" cy="443449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134" y="123986"/>
            <a:ext cx="11475587" cy="3549112"/>
          </a:xfrm>
        </p:spPr>
        <p:txBody>
          <a:bodyPr>
            <a:normAutofit fontScale="90000"/>
          </a:bodyPr>
          <a:lstStyle/>
          <a:p>
            <a:r>
              <a:rPr lang="ru-RU" sz="2200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sz="3100" b="1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 наочного моделювання</a:t>
            </a:r>
            <a:br>
              <a:rPr lang="ru-RU" sz="3100" b="1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икористовують: </a:t>
            </a:r>
            <a:b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</a:br>
            <a:r>
              <a:rPr lang="ru-RU" sz="2700" cap="none" dirty="0">
                <a:solidFill>
                  <a:srgbClr val="002060"/>
                </a:solidFill>
                <a:latin typeface="Times New Roman"/>
                <a:ea typeface="Batang"/>
              </a:rPr>
              <a:t>— </a:t>
            </a:r>
            <a: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кольорову модель - фігурки однієї форми та величини, але різні за кольором</a:t>
            </a:r>
            <a:r>
              <a:rPr lang="uk-UA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;</a:t>
            </a:r>
            <a: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 </a:t>
            </a:r>
            <a:b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</a:br>
            <a:r>
              <a:rPr lang="ru-RU" sz="2700" cap="none" dirty="0">
                <a:solidFill>
                  <a:srgbClr val="002060"/>
                </a:solidFill>
                <a:latin typeface="Times New Roman"/>
                <a:ea typeface="Batang"/>
              </a:rPr>
              <a:t>— </a:t>
            </a:r>
            <a: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мо­дель за формою - за допомогою різних геометричних фігур зображують персонажів казки, (</a:t>
            </a:r>
            <a:r>
              <a:rPr lang="ru-RU" sz="2700" cap="none" dirty="0" err="1" smtClean="0">
                <a:solidFill>
                  <a:srgbClr val="002060"/>
                </a:solidFill>
                <a:latin typeface="Times New Roman"/>
                <a:ea typeface="Batang"/>
              </a:rPr>
              <a:t>трикутником</a:t>
            </a:r>
            <a:r>
              <a:rPr lang="en-US" sz="2700" cap="none" dirty="0">
                <a:solidFill>
                  <a:srgbClr val="002060"/>
                </a:solidFill>
                <a:latin typeface="Times New Roman"/>
                <a:ea typeface="Batang"/>
              </a:rPr>
              <a:t>-</a:t>
            </a:r>
            <a: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лисичку або півника, колом</a:t>
            </a:r>
            <a:r>
              <a:rPr lang="en-US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-</a:t>
            </a:r>
            <a: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жабку, овалом</a:t>
            </a:r>
            <a:r>
              <a:rPr lang="en-US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-</a:t>
            </a:r>
            <a: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зайчика)</a:t>
            </a:r>
            <a:r>
              <a:rPr lang="uk-UA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; </a:t>
            </a:r>
            <a:br>
              <a:rPr lang="uk-UA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</a:br>
            <a:r>
              <a:rPr lang="ru-RU" sz="2700" cap="none" dirty="0">
                <a:solidFill>
                  <a:srgbClr val="002060"/>
                </a:solidFill>
                <a:latin typeface="Times New Roman"/>
                <a:ea typeface="Batang"/>
              </a:rPr>
              <a:t>— </a:t>
            </a:r>
            <a: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модель за величиною - однакові за формою та кольором фігури відрізняються розміром (великий </a:t>
            </a:r>
            <a:r>
              <a:rPr lang="ru-RU" sz="2700" cap="none" dirty="0" err="1" smtClean="0">
                <a:solidFill>
                  <a:srgbClr val="002060"/>
                </a:solidFill>
                <a:latin typeface="Times New Roman"/>
                <a:ea typeface="Batang"/>
              </a:rPr>
              <a:t>пря­мокутник</a:t>
            </a:r>
            <a:r>
              <a:rPr lang="en-US" sz="2700" cap="none" dirty="0">
                <a:solidFill>
                  <a:srgbClr val="002060"/>
                </a:solidFill>
                <a:latin typeface="Times New Roman"/>
                <a:ea typeface="Batang"/>
              </a:rPr>
              <a:t>-</a:t>
            </a:r>
            <a:r>
              <a:rPr lang="ru-RU" sz="2700" cap="none" dirty="0" err="1" smtClean="0">
                <a:solidFill>
                  <a:srgbClr val="002060"/>
                </a:solidFill>
                <a:latin typeface="Times New Roman"/>
                <a:ea typeface="Batang"/>
              </a:rPr>
              <a:t>це</a:t>
            </a:r>
            <a: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 тато-ведмідь, маленький</a:t>
            </a:r>
            <a:r>
              <a:rPr lang="en-US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-</a:t>
            </a:r>
            <a:r>
              <a:rPr lang="ru-RU" sz="2700" cap="none" dirty="0" err="1" smtClean="0">
                <a:solidFill>
                  <a:srgbClr val="002060"/>
                </a:solidFill>
                <a:latin typeface="Times New Roman"/>
                <a:ea typeface="Batang"/>
              </a:rPr>
              <a:t>ведмежатко</a:t>
            </a:r>
            <a: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);</a:t>
            </a:r>
            <a:r>
              <a:rPr lang="uk-UA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/>
            </a:r>
            <a:br>
              <a:rPr lang="uk-UA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</a:br>
            <a:r>
              <a:rPr lang="ru-RU" sz="2700" cap="none" dirty="0">
                <a:solidFill>
                  <a:srgbClr val="002060"/>
                </a:solidFill>
                <a:latin typeface="Times New Roman"/>
                <a:ea typeface="Batang"/>
              </a:rPr>
              <a:t>— </a:t>
            </a:r>
            <a:r>
              <a:rPr lang="ru-RU" sz="2700" cap="none" dirty="0" smtClean="0">
                <a:solidFill>
                  <a:srgbClr val="002060"/>
                </a:solidFill>
                <a:latin typeface="Times New Roman"/>
                <a:ea typeface="Batang"/>
              </a:rPr>
              <a:t>мальована модель - на певній заготовці діти домальовують персонажів казки. </a:t>
            </a:r>
            <a:r>
              <a:rPr lang="ru-RU" sz="2700" b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cap="none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2273" y="6182855"/>
            <a:ext cx="154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Дикі тварини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22636" y="5232974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4726443" y="4330068"/>
            <a:ext cx="1060704" cy="91440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442200" y="6184158"/>
            <a:ext cx="214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Свійські тварини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85716" y="5841397"/>
            <a:ext cx="239406" cy="3194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6591633" y="5255859"/>
            <a:ext cx="1060704" cy="91440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747912" y="4598682"/>
            <a:ext cx="748146" cy="6459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541092" y="5336550"/>
            <a:ext cx="914400" cy="847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455492" y="4583876"/>
            <a:ext cx="732140" cy="15863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998862" y="4584093"/>
            <a:ext cx="726530" cy="6751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10800000">
            <a:off x="5820183" y="5271011"/>
            <a:ext cx="1060704" cy="906198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1180445" y="3174181"/>
            <a:ext cx="892942" cy="30099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9187632" y="4059298"/>
            <a:ext cx="914400" cy="21109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0124552" y="3805561"/>
            <a:ext cx="952582" cy="23646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096000" y="6184158"/>
            <a:ext cx="5945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Дід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Баба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 зайчик лисичка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вовк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ведмідь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3292972" y="4529330"/>
            <a:ext cx="1404555" cy="642576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2" y="3429000"/>
            <a:ext cx="3169509" cy="334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227" r="1362"/>
          <a:stretch/>
        </p:blipFill>
        <p:spPr>
          <a:xfrm>
            <a:off x="429451" y="831274"/>
            <a:ext cx="3145021" cy="19626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32" r="2585" b="-2079"/>
          <a:stretch/>
        </p:blipFill>
        <p:spPr>
          <a:xfrm>
            <a:off x="4191991" y="831274"/>
            <a:ext cx="3420091" cy="20053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820" y="145302"/>
            <a:ext cx="11284894" cy="846216"/>
          </a:xfrm>
        </p:spPr>
        <p:txBody>
          <a:bodyPr>
            <a:normAutofit fontScale="90000"/>
          </a:bodyPr>
          <a:lstStyle/>
          <a:p>
            <a:pPr marL="342900" lvl="0" indent="-342900" algn="ctr">
              <a:spcBef>
                <a:spcPts val="0"/>
              </a:spcBef>
            </a:pPr>
            <a:r>
              <a:rPr lang="ru-RU" sz="28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наочних опорних схем</a:t>
            </a:r>
            <a:br>
              <a:rPr lang="ru-RU" sz="28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452" y="2950346"/>
            <a:ext cx="314502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Опис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іграшок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Колір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жовте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сине,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зелене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Форма (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геометричні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фігури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Величина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розмір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(2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іграшки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контрастного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розміру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Використовуються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поняття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високий-низький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“широкий-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вузький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і т.д.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(фольга, дерево,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пластмаса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З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якого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матеріалу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зроблена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іграшка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Частини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іграшки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декілька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кілець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пірамідки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Дії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іграшкою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(рука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uk-UA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91991" y="2929666"/>
            <a:ext cx="34200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Опис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пір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року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Сонце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різні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пори року)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Небо (на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голубому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небі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хмаринки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Земля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різні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пори року: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покрита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снігом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листячком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зеленою травою...)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Рослини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(дерево, кущ,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квітка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Люди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контури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людей,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вішалка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Розповідати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одяг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різні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пори року.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Звірі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дик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тварини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заєць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білка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Птахи (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контури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знайомих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птахів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ластівка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горобець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...)</a:t>
            </a: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Чим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займаються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люди в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різні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пори року (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сніговик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кораблик, сачок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...)</a:t>
            </a:r>
            <a:endParaRPr lang="en-US" sz="16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4625" lvl="0" indent="-174625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5693" y="831275"/>
            <a:ext cx="2950720" cy="4422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85693" y="5573957"/>
            <a:ext cx="3313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розповідання казки «Лисичка і Журавель»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7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730785" y="269911"/>
            <a:ext cx="10730429" cy="655506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uk-UA" sz="2800" b="1" dirty="0">
                <a:ln w="3175" cmpd="sng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розповідей за схемами</a:t>
            </a:r>
            <a:endParaRPr lang="ru-RU" sz="2800" dirty="0">
              <a:solidFill>
                <a:srgbClr val="C00000"/>
              </a:solidFill>
            </a:endParaRPr>
          </a:p>
          <a:p>
            <a:pPr algn="ctr"/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33" y="978725"/>
            <a:ext cx="2764995" cy="23350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195" y="978725"/>
            <a:ext cx="2764995" cy="23350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931" y="978724"/>
            <a:ext cx="2761874" cy="23350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893" y="980736"/>
            <a:ext cx="2761874" cy="23330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877" y="4182401"/>
            <a:ext cx="3770890" cy="12140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9037" y="4166394"/>
            <a:ext cx="3770890" cy="12917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9037" y="5563735"/>
            <a:ext cx="3770890" cy="1259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2877" y="5518932"/>
            <a:ext cx="3770890" cy="1259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5692" y="3810455"/>
            <a:ext cx="305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Логічні ланцюжки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9180" y="6393799"/>
            <a:ext cx="1013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іто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09180" y="5049264"/>
            <a:ext cx="1013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038" y="3228715"/>
            <a:ext cx="2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до казки «Ріпка»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14725" y="3192288"/>
            <a:ext cx="365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до казки 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«Двоє жадібних  ведмежат»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18456" y="3396201"/>
            <a:ext cx="514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Схеми для складання творчих розповідей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038" y="4166394"/>
            <a:ext cx="3534097" cy="26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73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560" y="204892"/>
            <a:ext cx="10758148" cy="1229959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</a:pPr>
            <a:r>
              <a:rPr lang="uk-UA" sz="28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Коректурні таблиці </a:t>
            </a:r>
            <a:br>
              <a:rPr lang="uk-UA" sz="28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b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200" b="1" cap="none" dirty="0" smtClean="0">
                <a:ln>
                  <a:noFill/>
                </a:ln>
                <a:solidFill>
                  <a:srgbClr val="002060"/>
                </a:solidFill>
                <a:latin typeface="Times New Roman"/>
              </a:rPr>
              <a:t>ожна </a:t>
            </a:r>
            <a:r>
              <a:rPr lang="uk-UA" sz="2200" b="1" cap="none" dirty="0">
                <a:ln>
                  <a:noFill/>
                </a:ln>
                <a:solidFill>
                  <a:srgbClr val="002060"/>
                </a:solidFill>
                <a:latin typeface="Times New Roman"/>
              </a:rPr>
              <a:t>використовувати </a:t>
            </a:r>
            <a:r>
              <a:rPr lang="ru-RU" sz="2200" b="1" cap="none" dirty="0">
                <a:ln>
                  <a:noFill/>
                </a:ln>
                <a:solidFill>
                  <a:srgbClr val="002060"/>
                </a:solidFill>
                <a:latin typeface="Times New Roman"/>
              </a:rPr>
              <a:t>в різних сферах життєдіяльності дітей. </a:t>
            </a:r>
            <a:br>
              <a:rPr lang="ru-RU" sz="2200" b="1" cap="none" dirty="0">
                <a:ln>
                  <a:noFill/>
                </a:ln>
                <a:solidFill>
                  <a:srgbClr val="002060"/>
                </a:solidFill>
                <a:latin typeface="Times New Roman"/>
              </a:rPr>
            </a:br>
            <a:r>
              <a:rPr lang="ru-RU" sz="2200" b="1" cap="none" dirty="0" smtClean="0">
                <a:ln>
                  <a:noFill/>
                </a:ln>
                <a:solidFill>
                  <a:srgbClr val="002060"/>
                </a:solidFill>
                <a:latin typeface="Times New Roman"/>
              </a:rPr>
              <a:t>Застосування їх сприяє розвитку пізнавальних, інтелектуальних, мовленнєвих навичок.</a:t>
            </a:r>
            <a:r>
              <a:rPr lang="ru-RU" sz="2200" b="1" cap="none" dirty="0">
                <a:ln>
                  <a:noFill/>
                </a:ln>
                <a:solidFill>
                  <a:srgbClr val="002060"/>
                </a:solidFill>
                <a:latin typeface="Times New Roman"/>
              </a:rPr>
              <a:t/>
            </a:r>
            <a:br>
              <a:rPr lang="ru-RU" sz="2200" b="1" cap="none" dirty="0">
                <a:ln>
                  <a:noFill/>
                </a:ln>
                <a:solidFill>
                  <a:srgbClr val="002060"/>
                </a:solidFill>
                <a:latin typeface="Times New Roman"/>
              </a:rPr>
            </a:br>
            <a:endParaRPr lang="ru-RU" sz="22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12" y="1122781"/>
            <a:ext cx="5127625" cy="4144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4372" y="3822852"/>
            <a:ext cx="2009539" cy="3035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9265" y="1434851"/>
            <a:ext cx="668210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/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На занятті:</a:t>
            </a:r>
          </a:p>
          <a:p>
            <a:pPr indent="357188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початку заняття — як засіб активізації психічних процесів і включення дітей у навчально-пізнавальну діяльність;</a:t>
            </a:r>
            <a:endParaRPr lang="ru-RU" sz="2000" dirty="0">
              <a:solidFill>
                <a:srgbClr val="002060"/>
              </a:solidFill>
              <a:latin typeface="Open Sans"/>
            </a:endParaRPr>
          </a:p>
          <a:p>
            <a:pPr indent="357188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основній частині заняття — для уточнення знань і розширення інформаційно-пізнавального кола уявлень дошкільників, унаочнення</a:t>
            </a:r>
            <a:r>
              <a:rPr lang="ru-RU" sz="2000" dirty="0">
                <a:solidFill>
                  <a:srgbClr val="002060"/>
                </a:solidFill>
                <a:latin typeface="Open Sans"/>
              </a:rPr>
              <a:t> 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процесу встановлення причинно-наслідкових зв'язків між об'єктами та явищами дійсності тощо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 </a:t>
            </a:r>
            <a:endParaRPr lang="ru-RU" sz="2000" dirty="0" smtClean="0">
              <a:solidFill>
                <a:srgbClr val="002060"/>
              </a:solidFill>
              <a:latin typeface="Times New Roman"/>
            </a:endParaRPr>
          </a:p>
          <a:p>
            <a:pPr indent="357188"/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Поза 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межами організованого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</a:rPr>
              <a:t>навчання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 </a:t>
            </a:r>
          </a:p>
          <a:p>
            <a:r>
              <a:rPr lang="ru-RU" sz="2000" dirty="0" err="1" smtClean="0">
                <a:solidFill>
                  <a:srgbClr val="002060"/>
                </a:solidFill>
                <a:latin typeface="Times New Roman"/>
              </a:rPr>
              <a:t>коректурні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/>
              </a:rPr>
              <a:t>таблиці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можна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</a:rPr>
              <a:t>застосовувати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як 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своєрідну інтелектуальну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гру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.</a:t>
            </a:r>
            <a:endParaRPr lang="ru-RU" sz="2000" dirty="0" smtClean="0">
              <a:solidFill>
                <a:srgbClr val="002060"/>
              </a:solidFill>
              <a:latin typeface="Times New Roman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Open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9" t="11588" r="48048" b="53674"/>
          <a:stretch/>
        </p:blipFill>
        <p:spPr bwMode="auto">
          <a:xfrm>
            <a:off x="59265" y="5166910"/>
            <a:ext cx="2970374" cy="15913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059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99CCFF"/>
            </a:gs>
            <a:gs pos="43000">
              <a:schemeClr val="accent1">
                <a:lumMod val="45000"/>
                <a:lumOff val="55000"/>
              </a:schemeClr>
            </a:gs>
            <a:gs pos="63000">
              <a:srgbClr val="FFFF66"/>
            </a:gs>
            <a:gs pos="77000">
              <a:srgbClr val="99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121187"/>
            <a:ext cx="7795104" cy="484741"/>
          </a:xfrm>
        </p:spPr>
        <p:txBody>
          <a:bodyPr>
            <a:noAutofit/>
          </a:bodyPr>
          <a:lstStyle/>
          <a:p>
            <a:pPr algn="ctr"/>
            <a:r>
              <a:rPr lang="uk-UA" sz="28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lang="ru-RU" sz="2800" b="1" cap="none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7624" y="705080"/>
            <a:ext cx="11479576" cy="5894024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uk-UA" sz="2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Цілеспрямоване </a:t>
            </a:r>
            <a:r>
              <a:rPr lang="uk-UA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використання ілюстративного матеріалу в </a:t>
            </a:r>
            <a:r>
              <a:rPr lang="uk-UA" sz="2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навчально-виховному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uk-UA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процесі значно збагачує мову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uk-UA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дітей, розвиває зв’язне мовлення дошкільників, формує естетичний смак</a:t>
            </a:r>
            <a:r>
              <a:rPr lang="uk-UA" sz="2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Робить процес оволодіння</a:t>
            </a:r>
            <a:r>
              <a:rPr lang="uk-UA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зв’язним мовленням цікавим і багатим.</a:t>
            </a:r>
            <a:r>
              <a:rPr lang="uk-UA" sz="2400" dirty="0">
                <a:solidFill>
                  <a:srgbClr val="002060"/>
                </a:solidFill>
                <a:latin typeface="Times New Roman"/>
              </a:rPr>
              <a:t> </a:t>
            </a:r>
            <a:endParaRPr lang="uk-UA" sz="2400" dirty="0" smtClean="0">
              <a:solidFill>
                <a:srgbClr val="002060"/>
              </a:solidFill>
              <a:latin typeface="Times New Roman"/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Використання </a:t>
            </a:r>
            <a:r>
              <a:rPr lang="uk-UA" sz="2000" dirty="0">
                <a:solidFill>
                  <a:srgbClr val="002060"/>
                </a:solidFill>
                <a:latin typeface="Times New Roman"/>
              </a:rPr>
              <a:t>ілюстративного матеріалу ефективно впливає на позитивну динаміку росту рівня мовленнєвої компетенції дитини-дошкільника:</a:t>
            </a:r>
            <a:endParaRPr lang="uk-UA" sz="2000" dirty="0">
              <a:solidFill>
                <a:srgbClr val="002060"/>
              </a:solidFill>
              <a:latin typeface="verdana"/>
            </a:endParaRPr>
          </a:p>
          <a:p>
            <a:pPr lvl="0" indent="363538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зв'язне </a:t>
            </a:r>
            <a:r>
              <a:rPr lang="uk-UA" sz="2000" dirty="0">
                <a:solidFill>
                  <a:srgbClr val="002060"/>
                </a:solidFill>
                <a:latin typeface="Times New Roman"/>
              </a:rPr>
              <a:t>мовлення відповідає критеріям програми і стандартам;</a:t>
            </a:r>
            <a:endParaRPr lang="uk-UA" sz="2000" dirty="0">
              <a:solidFill>
                <a:srgbClr val="002060"/>
              </a:solidFill>
              <a:latin typeface="verdana"/>
            </a:endParaRPr>
          </a:p>
          <a:p>
            <a:pPr lvl="0" indent="363538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словниковий </a:t>
            </a:r>
            <a:r>
              <a:rPr lang="uk-UA" sz="2000" dirty="0">
                <a:solidFill>
                  <a:srgbClr val="002060"/>
                </a:solidFill>
                <a:latin typeface="Times New Roman"/>
              </a:rPr>
              <a:t>запас з пасивного (в основному) перетворився на активний і збагатився до рівня необхідного для дітей молодшого дошкільного віку;</a:t>
            </a:r>
            <a:endParaRPr lang="uk-UA" sz="2000" dirty="0">
              <a:solidFill>
                <a:srgbClr val="002060"/>
              </a:solidFill>
              <a:latin typeface="verdana"/>
            </a:endParaRPr>
          </a:p>
          <a:p>
            <a:pPr lvl="0" indent="363538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складають різні види розповідей описового та сюжетного характеру;</a:t>
            </a:r>
          </a:p>
          <a:p>
            <a:pPr lvl="0" indent="363538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02060"/>
                </a:solidFill>
                <a:latin typeface="Times New Roman"/>
              </a:rPr>
              <a:t>дошкільнята навчилися правильно оформляти свою думку у вигляді речень</a:t>
            </a: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;</a:t>
            </a:r>
          </a:p>
          <a:p>
            <a:pPr lvl="0" indent="363538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активніше </a:t>
            </a:r>
            <a:r>
              <a:rPr lang="uk-UA" sz="2000" dirty="0">
                <a:solidFill>
                  <a:srgbClr val="002060"/>
                </a:solidFill>
                <a:latin typeface="Times New Roman"/>
              </a:rPr>
              <a:t>стали працювати на заняттях завдяки концентрації спостережливості, уваги, пам'яті, посидючості; </a:t>
            </a:r>
            <a:endParaRPr lang="uk-UA" sz="2000" dirty="0" smtClean="0">
              <a:solidFill>
                <a:srgbClr val="002060"/>
              </a:solidFill>
              <a:latin typeface="Times New Roman"/>
            </a:endParaRPr>
          </a:p>
          <a:p>
            <a:pPr lvl="0" indent="363538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uk-UA" sz="2000" dirty="0" err="1" smtClean="0">
                <a:solidFill>
                  <a:srgbClr val="002060"/>
                </a:solidFill>
                <a:latin typeface="Times New Roman"/>
              </a:rPr>
              <a:t>розвинулася</a:t>
            </a: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 творча </a:t>
            </a:r>
            <a:r>
              <a:rPr lang="uk-UA" sz="2000" dirty="0">
                <a:solidFill>
                  <a:srgbClr val="002060"/>
                </a:solidFill>
                <a:latin typeface="Times New Roman"/>
              </a:rPr>
              <a:t>уява, логічне та образне мислення;</a:t>
            </a:r>
            <a:endParaRPr lang="uk-UA" sz="2000" dirty="0">
              <a:solidFill>
                <a:srgbClr val="002060"/>
              </a:solidFill>
              <a:latin typeface="verdana"/>
            </a:endParaRPr>
          </a:p>
          <a:p>
            <a:pPr lvl="0" indent="363538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підвищилась мовленнєва активність дітей, вони з </a:t>
            </a:r>
            <a:r>
              <a:rPr lang="uk-UA" sz="2000" dirty="0">
                <a:solidFill>
                  <a:srgbClr val="002060"/>
                </a:solidFill>
                <a:latin typeface="Times New Roman"/>
              </a:rPr>
              <a:t>бажанням спілкуються з товаришами і дорослими;</a:t>
            </a:r>
            <a:endParaRPr lang="uk-UA" sz="2000" dirty="0">
              <a:solidFill>
                <a:srgbClr val="002060"/>
              </a:solidFill>
              <a:latin typeface="verdana"/>
            </a:endParaRPr>
          </a:p>
          <a:p>
            <a:pPr lvl="0" indent="363538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з'явився </a:t>
            </a:r>
            <a:r>
              <a:rPr lang="uk-UA" sz="2000" dirty="0">
                <a:solidFill>
                  <a:srgbClr val="002060"/>
                </a:solidFill>
                <a:latin typeface="Times New Roman"/>
              </a:rPr>
              <a:t>інтерес до заучування віршів;</a:t>
            </a:r>
            <a:endParaRPr lang="uk-UA" sz="2000" dirty="0">
              <a:solidFill>
                <a:srgbClr val="002060"/>
              </a:solidFill>
              <a:latin typeface="verdana"/>
            </a:endParaRPr>
          </a:p>
          <a:p>
            <a:pPr lvl="0" indent="363538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самостійно </a:t>
            </a:r>
            <a:r>
              <a:rPr lang="uk-UA" sz="2000" dirty="0">
                <a:solidFill>
                  <a:srgbClr val="002060"/>
                </a:solidFill>
                <a:latin typeface="Times New Roman"/>
              </a:rPr>
              <a:t>та близько до тексту переказують знайомі невеличкі твори, спираючись на схеми;</a:t>
            </a:r>
            <a:endParaRPr lang="uk-UA" sz="2000" dirty="0">
              <a:solidFill>
                <a:srgbClr val="002060"/>
              </a:solidFill>
              <a:latin typeface="verdana"/>
            </a:endParaRPr>
          </a:p>
          <a:p>
            <a:pPr lvl="0" indent="363538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долають </a:t>
            </a:r>
            <a:r>
              <a:rPr lang="uk-UA" sz="2000" dirty="0">
                <a:solidFill>
                  <a:srgbClr val="002060"/>
                </a:solidFill>
                <a:latin typeface="Times New Roman"/>
              </a:rPr>
              <a:t>боязкість, сором'язливість, </a:t>
            </a:r>
            <a:r>
              <a:rPr lang="uk-UA" sz="2000" dirty="0" smtClean="0">
                <a:solidFill>
                  <a:srgbClr val="002060"/>
                </a:solidFill>
                <a:latin typeface="Times New Roman"/>
              </a:rPr>
              <a:t>оволодівають вмінням  </a:t>
            </a:r>
            <a:r>
              <a:rPr lang="uk-UA" sz="2000" dirty="0">
                <a:solidFill>
                  <a:srgbClr val="002060"/>
                </a:solidFill>
                <a:latin typeface="Times New Roman"/>
              </a:rPr>
              <a:t>вільно триматися перед аудиторією.</a:t>
            </a:r>
            <a:endParaRPr lang="uk-UA" sz="2000" dirty="0">
              <a:solidFill>
                <a:srgbClr val="002060"/>
              </a:solidFill>
              <a:latin typeface="verdana"/>
            </a:endParaRPr>
          </a:p>
          <a:p>
            <a:pPr marL="265113" indent="-265113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648200" algn="l"/>
              </a:tabLst>
            </a:pP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0"/>
              </a:spcBef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21180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lumMod val="60000"/>
                <a:lumOff val="40000"/>
              </a:schemeClr>
            </a:gs>
            <a:gs pos="10000">
              <a:srgbClr val="FFFF66"/>
            </a:gs>
            <a:gs pos="66000">
              <a:schemeClr val="accent3">
                <a:lumMod val="45000"/>
                <a:lumOff val="55000"/>
              </a:schemeClr>
            </a:gs>
            <a:gs pos="35000">
              <a:srgbClr val="8BBDF9"/>
            </a:gs>
            <a:gs pos="100000">
              <a:srgbClr val="FFFF00"/>
            </a:gs>
            <a:gs pos="79000">
              <a:schemeClr val="bg2">
                <a:lumMod val="40000"/>
                <a:lumOff val="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508199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786" y="3015266"/>
            <a:ext cx="6017274" cy="362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81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441" y="178375"/>
            <a:ext cx="8534401" cy="163141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tabLst>
                <a:tab pos="0" algn="l"/>
              </a:tabLst>
            </a:pPr>
            <a:r>
              <a:rPr lang="uk-UA" sz="2400" b="1" cap="none" dirty="0" smtClean="0">
                <a:ln>
                  <a:noFill/>
                </a:ln>
                <a:solidFill>
                  <a:srgbClr val="002060"/>
                </a:solidFill>
                <a:latin typeface="Times New Roman"/>
                <a:ea typeface="Times New Roman"/>
              </a:rPr>
              <a:t>    </a:t>
            </a:r>
            <a: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/>
                <a:ea typeface="Times New Roman"/>
              </a:rPr>
              <a:t/>
            </a:r>
            <a:b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/>
                <a:ea typeface="Times New Roman"/>
              </a:rPr>
            </a:br>
            <a: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/>
                <a:ea typeface="Times New Roman"/>
              </a:rPr>
              <a:t/>
            </a:r>
            <a:br>
              <a:rPr lang="uk-UA" sz="2800" b="1" cap="none" dirty="0" smtClean="0">
                <a:ln>
                  <a:noFill/>
                </a:ln>
                <a:solidFill>
                  <a:srgbClr val="FFFF00"/>
                </a:solidFill>
                <a:latin typeface="Times New Roman"/>
                <a:ea typeface="Times New Roman"/>
              </a:rPr>
            </a:br>
            <a:r>
              <a:rPr lang="ru-RU" sz="2400" b="1" cap="none" dirty="0" smtClean="0">
                <a:ln>
                  <a:noFill/>
                </a:ln>
                <a:solidFill>
                  <a:srgbClr val="002060"/>
                </a:solidFill>
              </a:rPr>
              <a:t>                                           </a:t>
            </a:r>
            <a:endParaRPr lang="ru-RU" sz="2800" b="1" cap="none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72510" y="652220"/>
            <a:ext cx="10909739" cy="2216705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uk-UA" sz="11200" b="1" dirty="0">
                <a:solidFill>
                  <a:srgbClr val="C00000"/>
                </a:solidFill>
                <a:latin typeface="Times New Roman"/>
                <a:ea typeface="Times New Roman"/>
              </a:rPr>
              <a:t>БАЗОВИЙ КОМПОНЕНТ ДОШКІЛЬНОЇ </a:t>
            </a:r>
            <a:r>
              <a:rPr lang="uk-UA" sz="112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ОСВІТИ в УКРАЇНІ</a:t>
            </a:r>
            <a:r>
              <a:rPr lang="uk-UA" sz="11200" b="1" dirty="0"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endParaRPr lang="en-US" sz="11200" b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ctr" defTabSz="91440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uk-UA" sz="9600" b="1" u="sng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Основне </a:t>
            </a:r>
            <a:r>
              <a:rPr lang="uk-UA" sz="9600" b="1" u="sng" dirty="0">
                <a:solidFill>
                  <a:srgbClr val="002060"/>
                </a:solidFill>
                <a:latin typeface="Times New Roman"/>
                <a:ea typeface="Times New Roman"/>
              </a:rPr>
              <a:t>завдання</a:t>
            </a:r>
            <a:r>
              <a:rPr lang="uk-UA" sz="9600" b="1" dirty="0">
                <a:solidFill>
                  <a:srgbClr val="002060"/>
                </a:solidFill>
                <a:latin typeface="Times New Roman"/>
                <a:ea typeface="Times New Roman"/>
              </a:rPr>
              <a:t>: </a:t>
            </a:r>
            <a:r>
              <a:rPr lang="uk-UA" sz="96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виховати особистість, здатну </a:t>
            </a:r>
            <a:r>
              <a:rPr lang="uk-UA" sz="9600" b="1" dirty="0">
                <a:solidFill>
                  <a:srgbClr val="002060"/>
                </a:solidFill>
                <a:latin typeface="Times New Roman"/>
                <a:ea typeface="Times New Roman"/>
              </a:rPr>
              <a:t>вільно і творчо використовувати мову в різних життєвих </a:t>
            </a:r>
            <a:r>
              <a:rPr lang="uk-UA" sz="96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ситуаціях.</a:t>
            </a:r>
          </a:p>
          <a:p>
            <a:pPr lvl="0" algn="ctr" defTabSz="91440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uk-UA" sz="96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«Оволодіння </a:t>
            </a:r>
            <a:r>
              <a:rPr lang="uk-UA" sz="9600" b="1" dirty="0">
                <a:solidFill>
                  <a:srgbClr val="002060"/>
                </a:solidFill>
                <a:latin typeface="Times New Roman"/>
                <a:ea typeface="Times New Roman"/>
              </a:rPr>
              <a:t>мовою як засобом пізнання  і способом специфічно людського спілкування є найвагомішим досягненням дошкільного дитинства». </a:t>
            </a:r>
            <a:r>
              <a:rPr lang="ru-RU" sz="9600" b="1" dirty="0">
                <a:solidFill>
                  <a:srgbClr val="002060"/>
                </a:solidFill>
              </a:rPr>
              <a:t/>
            </a:r>
            <a:br>
              <a:rPr lang="ru-RU" sz="9600" b="1" dirty="0">
                <a:solidFill>
                  <a:srgbClr val="002060"/>
                </a:solidFill>
              </a:rPr>
            </a:br>
            <a:endParaRPr lang="ru-RU" sz="9600" dirty="0">
              <a:solidFill>
                <a:prstClr val="white"/>
              </a:solidFill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5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046" y="2997558"/>
            <a:ext cx="109992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70510" algn="l"/>
              </a:tabLst>
            </a:pPr>
            <a:r>
              <a:rPr lang="uk-UA" sz="2400" i="1" dirty="0">
                <a:solidFill>
                  <a:srgbClr val="002060"/>
                </a:solidFill>
                <a:latin typeface="Times New Roman"/>
                <a:ea typeface="Times New Roman"/>
              </a:rPr>
              <a:t>Провідну роль </a:t>
            </a:r>
            <a:r>
              <a:rPr lang="uk-UA" sz="2400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 оволодінні дитиною мовою відіграє </a:t>
            </a:r>
            <a:r>
              <a:rPr lang="uk-UA" sz="2400" i="1" dirty="0">
                <a:solidFill>
                  <a:srgbClr val="002060"/>
                </a:solidFill>
                <a:latin typeface="Times New Roman"/>
                <a:ea typeface="Times New Roman"/>
              </a:rPr>
              <a:t>розвиток зв’язного мовлення, важливим компонентом якого є використання наочності, зокрема ілюстративного матеріалу, для розвитку в дошкільників пошукових дій, в оволодінні ними образними засобами фіксації набутого досвіду. Оновлюючи педагогічний процес за вимогами часу доцільно впроваджувати сучасні підходи до застосування ілюстративного матеріалу з метою розвитку у дітей діамонологічного мовлення.</a:t>
            </a:r>
            <a:endParaRPr lang="ru-RU" sz="2400" i="1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91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B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363" y="232476"/>
            <a:ext cx="10058400" cy="80591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12" r="7826"/>
          <a:stretch/>
        </p:blipFill>
        <p:spPr>
          <a:xfrm>
            <a:off x="1198839" y="3495608"/>
            <a:ext cx="5341646" cy="327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5873" y="3692442"/>
            <a:ext cx="3586348" cy="2877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98839" y="945396"/>
            <a:ext cx="10039544" cy="286718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Розкрити роль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ілюстративного матеріалу у розвитку зв’язного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мовлення,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формуванні діалогічної та монологічної мовленнєвої компетенції у дітей   дошкільного віку. </a:t>
            </a:r>
            <a:endParaRPr lang="uk-UA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ідшукати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ефективні форми, засоби та методи спрямовані на покращення мовлення, мислення та пам’яті дошкільнят, збагачення їхнього активного та пасивного словника, вдосконалення та формування зв’язного мовлення.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B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4592" y="209800"/>
            <a:ext cx="8534400" cy="565116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753886"/>
              </p:ext>
            </p:extLst>
          </p:nvPr>
        </p:nvGraphicFramePr>
        <p:xfrm>
          <a:off x="991892" y="774915"/>
          <a:ext cx="10864311" cy="5839968"/>
        </p:xfrm>
        <a:graphic>
          <a:graphicData uri="http://schemas.openxmlformats.org/drawingml/2006/table">
            <a:tbl>
              <a:tblPr firstRow="1" bandRow="1">
                <a:solidFill>
                  <a:srgbClr val="0B65D3"/>
                </a:solidFill>
                <a:tableStyleId>{8799B23B-EC83-4686-B30A-512413B5E67A}</a:tableStyleId>
              </a:tblPr>
              <a:tblGrid>
                <a:gridCol w="10864311"/>
              </a:tblGrid>
              <a:tr h="782210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вчити дітей складати самостійно </a:t>
                      </a: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різні види розповідей (</a:t>
                      </a: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 змістом ілюстрацій і картин, </a:t>
                      </a:r>
                      <a:r>
                        <a:rPr kumimoji="0" lang="uk-UA" sz="2000" b="0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описові сюжетні, творчі, </a:t>
                      </a: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 власного досвіду)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;</a:t>
                      </a:r>
                    </a:p>
                  </a:txBody>
                  <a:tcPr>
                    <a:solidFill>
                      <a:srgbClr val="8BBDF9"/>
                    </a:solidFill>
                  </a:tcPr>
                </a:tc>
              </a:tr>
              <a:tr h="782210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  <a:defRPr/>
                      </a:pP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навчити дітей сприймати ілюстрацію в деталях і в цілому, точно й образно передавати її зміст, правильно висловлювати свої почуття за допомогою зв’яного мовлення;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782210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  <a:defRPr/>
                      </a:pP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формувати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культур</a:t>
                      </a: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мовлення та спілкування, елементарн</a:t>
                      </a: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і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правил</a:t>
                      </a: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а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користування мовленням у різних життєвих ситуаціях;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>
                    <a:solidFill>
                      <a:srgbClr val="8BBDF9"/>
                    </a:solidFill>
                  </a:tcPr>
                </a:tc>
              </a:tr>
              <a:tr h="112783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70510" algn="l"/>
                        </a:tabLst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всебічно стимулювати, схвалювати, підтримувати ініціативу та активність дитини у спілкуванні, формувати розуміння, що  її успіх в спільній діяльності залежить від уміння домовлятися, переконувати, від володіння діалогічними вміннями;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697319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впроваджувати сучасні підходи до застосування ілюстративного матеріалу з метою розвитку у дітей монологічного мовлення;</a:t>
                      </a: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>
                    <a:solidFill>
                      <a:srgbClr val="8BBDF9"/>
                    </a:solidFill>
                  </a:tcPr>
                </a:tc>
              </a:tr>
              <a:tr h="667001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виховувати любов та повагу до рідної мови,  художнього слова,  творів мистецтва;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970183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розв’язувати питання розвитку зв’язного мовлення дітей дошкільного віку в контексті інноваційного підходу.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>
                    <a:solidFill>
                      <a:srgbClr val="8BBD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25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B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406" y="270778"/>
            <a:ext cx="10478594" cy="574614"/>
          </a:xfrm>
        </p:spPr>
        <p:txBody>
          <a:bodyPr/>
          <a:lstStyle/>
          <a:p>
            <a:pPr algn="ctr"/>
            <a:r>
              <a:rPr lang="uk-UA" sz="2800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ОСВІТНЯ ЛІНІЯ </a:t>
            </a:r>
            <a:r>
              <a:rPr lang="uk-UA" sz="2800" b="1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«МОВЛЕННЯ ДИТИНИ» </a:t>
            </a:r>
            <a:r>
              <a:rPr lang="uk-UA" sz="2800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ПЕРЕДБАЧАЄ</a:t>
            </a:r>
            <a:endParaRPr lang="ru-RU" cap="none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469" y="934949"/>
            <a:ext cx="10704225" cy="842480"/>
          </a:xfrm>
        </p:spPr>
        <p:txBody>
          <a:bodyPr>
            <a:normAutofit fontScale="25000" lnSpcReduction="20000"/>
          </a:bodyPr>
          <a:lstStyle/>
          <a:p>
            <a:pPr lvl="0" algn="ctr">
              <a:buClr>
                <a:prstClr val="white"/>
              </a:buClr>
            </a:pPr>
            <a:endParaRPr lang="uk-UA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buClr>
                <a:prstClr val="white"/>
              </a:buClr>
            </a:pPr>
            <a:r>
              <a:rPr lang="uk-UA" sz="9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засвоєння </a:t>
            </a:r>
            <a:r>
              <a:rPr lang="uk-UA" sz="96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дитиною  культури мовлення та </a:t>
            </a:r>
            <a:r>
              <a:rPr lang="uk-UA" sz="9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спілкування та елементарних </a:t>
            </a:r>
            <a:r>
              <a:rPr lang="uk-UA" sz="96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правил користування мовою у різних життєвих </a:t>
            </a:r>
            <a:r>
              <a:rPr lang="uk-UA" sz="9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ситуаціях</a:t>
            </a:r>
            <a:endParaRPr lang="uk-UA" sz="96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72897480"/>
              </p:ext>
            </p:extLst>
          </p:nvPr>
        </p:nvGraphicFramePr>
        <p:xfrm>
          <a:off x="1162055" y="1650669"/>
          <a:ext cx="10597346" cy="4414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61007" y="3105700"/>
            <a:ext cx="882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Словникова робота – лексична компетенція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2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518" y="132309"/>
            <a:ext cx="11629437" cy="197545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Центральним завданням </a:t>
            </a:r>
            <a:br>
              <a:rPr lang="uk-UA" sz="28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дошкільному дитинстві є розвиток зв’язного мовлення, під час якого реалізується головна функція мовлення комунікативна.</a:t>
            </a:r>
            <a:br>
              <a:rPr lang="uk-UA" sz="2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зв’язного мовлення передбачає формування діалогічного та монологічного мовлення. </a:t>
            </a:r>
            <a:endParaRPr lang="ru-RU" sz="2800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6518" y="2076773"/>
            <a:ext cx="5438635" cy="4649491"/>
          </a:xfrm>
          <a:prstGeom prst="rect">
            <a:avLst/>
          </a:prstGeom>
          <a:gradFill>
            <a:gsLst>
              <a:gs pos="66000">
                <a:schemeClr val="bg2">
                  <a:lumMod val="60000"/>
                  <a:lumOff val="40000"/>
                </a:schemeClr>
              </a:gs>
              <a:gs pos="77000">
                <a:srgbClr val="FFFF00"/>
              </a:gs>
              <a:gs pos="35000">
                <a:schemeClr val="accent3">
                  <a:lumMod val="45000"/>
                  <a:lumOff val="55000"/>
                </a:schemeClr>
              </a:gs>
              <a:gs pos="46000">
                <a:srgbClr val="93CEDB"/>
              </a:gs>
              <a:gs pos="24000">
                <a:schemeClr val="bg2">
                  <a:lumMod val="40000"/>
                  <a:lumOff val="60000"/>
                </a:schemeClr>
              </a:gs>
              <a:gs pos="56000">
                <a:srgbClr val="66A7F6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buClr>
                <a:prstClr val="white"/>
              </a:buClr>
              <a:buSzPct val="80000"/>
            </a:pPr>
            <a:endParaRPr lang="uk-UA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buClr>
                <a:prstClr val="white"/>
              </a:buClr>
              <a:buSzPct val="80000"/>
            </a:pPr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buClr>
                <a:prstClr val="white"/>
              </a:buClr>
              <a:buSzPct val="80000"/>
            </a:pPr>
            <a:endParaRPr lang="uk-UA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buClr>
                <a:prstClr val="white"/>
              </a:buClr>
              <a:buSzPct val="80000"/>
            </a:pPr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buClr>
                <a:prstClr val="white"/>
              </a:buClr>
              <a:buSzPct val="80000"/>
            </a:pP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монологічного мовлення</a:t>
            </a:r>
          </a:p>
          <a:p>
            <a:pPr lvl="0" defTabSz="457200">
              <a:buClr>
                <a:prstClr val="white"/>
              </a:buClr>
              <a:buSzPct val="80000"/>
            </a:pPr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 дітей:</a:t>
            </a: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 зв'язну розповідь; </a:t>
            </a: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описувати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розповідати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сюжетних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картин, на теми,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запропоновані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вихователем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обрані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розповіді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uk-UA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переказувати текст близько змісту;</a:t>
            </a:r>
          </a:p>
          <a:p>
            <a:pPr lvl="0" defTabSz="457200">
              <a:buClr>
                <a:prstClr val="white"/>
              </a:buClr>
              <a:buSzPct val="80000"/>
            </a:pPr>
            <a:r>
              <a:rPr lang="uk-UA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форми монологічного мовлення:</a:t>
            </a:r>
          </a:p>
          <a:p>
            <a:pPr lvl="0" defTabSz="457200">
              <a:buClr>
                <a:prstClr val="white"/>
              </a:buClr>
              <a:buSzPct val="80000"/>
            </a:pP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 (опис, повідомлення, міркування), переказ.</a:t>
            </a:r>
          </a:p>
          <a:p>
            <a:pPr lvl="0" defTabSz="457200">
              <a:buClr>
                <a:prstClr val="white"/>
              </a:buClr>
              <a:buSzPct val="80000"/>
            </a:pPr>
            <a:endParaRPr lang="uk-UA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endParaRPr lang="uk-UA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endParaRPr lang="uk-UA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endParaRPr lang="uk-UA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buClr>
                <a:prstClr val="white"/>
              </a:buClr>
              <a:buSzPct val="80000"/>
            </a:pPr>
            <a:endParaRPr lang="uk-UA" sz="1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buClr>
                <a:prstClr val="white"/>
              </a:buClr>
              <a:buSzPct val="80000"/>
            </a:pPr>
            <a:endParaRPr lang="uk-UA" sz="1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buClr>
                <a:prstClr val="white"/>
              </a:buClr>
              <a:buSzPct val="80000"/>
            </a:pPr>
            <a:endParaRPr lang="uk-UA" sz="1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buClr>
                <a:prstClr val="white"/>
              </a:buClr>
              <a:buSzPct val="80000"/>
            </a:pPr>
            <a:endParaRPr lang="uk-UA" sz="1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buClr>
                <a:prstClr val="white"/>
              </a:buClr>
              <a:buSzPct val="80000"/>
            </a:pPr>
            <a:endParaRPr lang="uk-UA" sz="1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buClr>
                <a:prstClr val="white"/>
              </a:buClr>
              <a:buSzPct val="80000"/>
            </a:pPr>
            <a:endParaRPr lang="uk-UA" sz="1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63030" y="2076773"/>
            <a:ext cx="5842925" cy="4649491"/>
          </a:xfrm>
          <a:prstGeom prst="rect">
            <a:avLst/>
          </a:prstGeom>
          <a:gradFill>
            <a:gsLst>
              <a:gs pos="18000">
                <a:schemeClr val="bg2">
                  <a:lumMod val="40000"/>
                  <a:lumOff val="60000"/>
                </a:schemeClr>
              </a:gs>
              <a:gs pos="88000">
                <a:srgbClr val="FFFF00"/>
              </a:gs>
              <a:gs pos="74000">
                <a:srgbClr val="66A7F6"/>
              </a:gs>
              <a:gs pos="1000">
                <a:srgbClr val="6699FF"/>
              </a:gs>
              <a:gs pos="7000">
                <a:schemeClr val="accent3">
                  <a:lumMod val="45000"/>
                  <a:lumOff val="55000"/>
                </a:schemeClr>
              </a:gs>
              <a:gs pos="40000">
                <a:srgbClr val="E0F698"/>
              </a:gs>
              <a:gs pos="50000">
                <a:srgbClr val="FFFF00"/>
              </a:gs>
              <a:gs pos="61000">
                <a:schemeClr val="accent3">
                  <a:lumMod val="45000"/>
                  <a:lumOff val="55000"/>
                </a:schemeClr>
              </a:gs>
              <a:gs pos="32000">
                <a:schemeClr val="accent2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buClr>
                <a:prstClr val="white"/>
              </a:buClr>
              <a:buSzPct val="80000"/>
            </a:pPr>
            <a:endParaRPr lang="uk-UA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buClr>
                <a:prstClr val="white"/>
              </a:buClr>
              <a:buSzPct val="80000"/>
            </a:pPr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buClr>
                <a:prstClr val="white"/>
              </a:buClr>
              <a:buSzPct val="80000"/>
            </a:pP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діалогічного 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</a:p>
          <a:p>
            <a:pPr lvl="0" defTabSz="457200">
              <a:buClr>
                <a:prstClr val="white"/>
              </a:buClr>
              <a:buSzPct val="80000"/>
            </a:pPr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 дітей: </a:t>
            </a: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відповідати на запитання та звертатися до інших   із запитаннями;</a:t>
            </a:r>
            <a:endParaRPr lang="uk-UA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підтримувати розмову, продовжувати її відповідно до ситуації спілкування;</a:t>
            </a: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виявляти ініціативу у спілкуванні з дорослими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дітьми;</a:t>
            </a: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 діалог на запропоновану тему;</a:t>
            </a: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відпрацьовувати діалоги в театрально-ігровій діяльності. </a:t>
            </a:r>
          </a:p>
          <a:p>
            <a:pPr marL="285750" lvl="0" indent="-28575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 мовленнєвого етикету, виховувати якості культурного співрозмовника.</a:t>
            </a:r>
          </a:p>
          <a:p>
            <a:pPr lvl="0" defTabSz="457200">
              <a:buClr>
                <a:prstClr val="white"/>
              </a:buClr>
              <a:buSzPct val="80000"/>
            </a:pPr>
            <a:r>
              <a:rPr lang="uk-UA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форми діалогічного мовлення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8900" lvl="0" indent="-8890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r>
              <a:rPr lang="uk-UA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розмова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бесіда, полілог.</a:t>
            </a:r>
          </a:p>
          <a:p>
            <a:pPr marL="88900" lvl="0" indent="-88900" defTabSz="457200"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endParaRPr lang="uk-UA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 smtClean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uk-UA" sz="1400" dirty="0">
              <a:solidFill>
                <a:srgbClr val="537D0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94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B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" b="22726"/>
          <a:stretch/>
        </p:blipFill>
        <p:spPr>
          <a:xfrm>
            <a:off x="6137329" y="3812583"/>
            <a:ext cx="5904854" cy="304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22012" r="40409" b="1"/>
          <a:stretch/>
        </p:blipFill>
        <p:spPr>
          <a:xfrm>
            <a:off x="2682787" y="1240241"/>
            <a:ext cx="2802577" cy="294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81552" y="1068937"/>
            <a:ext cx="5203812" cy="553717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uk-UA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8000" dirty="0"/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endParaRPr lang="uk-UA" sz="9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</a:t>
            </a: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Бесіда  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 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Переказ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 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Демонстрація </a:t>
            </a: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 </a:t>
            </a: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 </a:t>
            </a:r>
            <a:r>
              <a:rPr lang="uk-UA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вправи </a:t>
            </a:r>
            <a:endParaRPr lang="uk-UA" sz="9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 </a:t>
            </a:r>
            <a:r>
              <a:rPr lang="uk-UA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(слухання) художніх </a:t>
            </a: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творів</a:t>
            </a: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Розв'язування </a:t>
            </a:r>
            <a:r>
              <a:rPr lang="uk-UA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проблемних </a:t>
            </a: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Наочне моделювання</a:t>
            </a: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 методи (мікрофон)</a:t>
            </a:r>
            <a:endParaRPr lang="uk-UA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 defTabSz="10779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uk-UA" sz="8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 defTabSz="10779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uk-UA" sz="8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 defTabSz="10779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uk-UA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 defTabSz="10779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uk-UA" sz="2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 defTabSz="10779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uk-UA" sz="2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040" y="338340"/>
            <a:ext cx="9403045" cy="731043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uk-UA" sz="500" cap="none" dirty="0">
                <a:ln>
                  <a:noFill/>
                </a:ln>
                <a:solidFill>
                  <a:srgbClr val="537D0B">
                    <a:lumMod val="75000"/>
                  </a:srgbClr>
                </a:solidFill>
              </a:rPr>
              <a:t/>
            </a:r>
            <a:br>
              <a:rPr lang="uk-UA" sz="500" cap="none" dirty="0">
                <a:ln>
                  <a:noFill/>
                </a:ln>
                <a:solidFill>
                  <a:srgbClr val="537D0B">
                    <a:lumMod val="75000"/>
                  </a:srgbClr>
                </a:solidFill>
              </a:rPr>
            </a:br>
            <a: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методів і прийомів на заняттях із зв'язного мовлення дошкільників</a:t>
            </a:r>
            <a:r>
              <a:rPr lang="uk-UA" sz="3100" b="1" cap="none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b="1" cap="none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cap="none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b="1" cap="none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5"/>
          <p:cNvSpPr>
            <a:spLocks noGrp="1"/>
          </p:cNvSpPr>
          <p:nvPr>
            <p:ph sz="half" idx="2"/>
          </p:nvPr>
        </p:nvSpPr>
        <p:spPr>
          <a:xfrm>
            <a:off x="5485364" y="1068937"/>
            <a:ext cx="6556819" cy="2991619"/>
          </a:xfrm>
        </p:spPr>
        <p:txBody>
          <a:bodyPr>
            <a:normAutofit fontScale="25000" lnSpcReduction="20000"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pPr marL="0" indent="0">
              <a:lnSpc>
                <a:spcPct val="170000"/>
              </a:lnSpc>
              <a:buNone/>
            </a:pPr>
            <a:endParaRPr lang="uk-UA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8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9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Коментоване малювання</a:t>
            </a:r>
            <a:endParaRPr lang="en-US" sz="9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9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Суміжне </a:t>
            </a:r>
            <a:r>
              <a:rPr lang="uk-UA" sz="9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розповіді за опорними картинками</a:t>
            </a: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розповіді за схемами </a:t>
            </a:r>
            <a:endParaRPr lang="uk-UA" sz="9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Інсценівки з </a:t>
            </a:r>
            <a:r>
              <a:rPr lang="uk-UA" sz="9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іграшками</a:t>
            </a: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 ігрової ситуації</a:t>
            </a: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uk-UA" sz="9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Мовленнєві логічні задачі</a:t>
            </a: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endParaRPr lang="uk-UA" sz="8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endParaRPr lang="uk-UA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endParaRPr lang="uk-UA" sz="8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endParaRPr lang="uk-UA" sz="8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endParaRPr lang="uk-UA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endParaRPr lang="uk-UA" sz="8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endParaRPr lang="uk-UA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lvl="0" indent="-273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endParaRPr lang="uk-UA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uk-UA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223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B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823" y="211090"/>
            <a:ext cx="11186156" cy="576019"/>
          </a:xfrm>
        </p:spPr>
        <p:txBody>
          <a:bodyPr>
            <a:noAutofit/>
          </a:bodyPr>
          <a:lstStyle/>
          <a:p>
            <a:pPr algn="ctr"/>
            <a:r>
              <a:rPr lang="uk-UA" sz="28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800" b="1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аняття </a:t>
            </a:r>
            <a:r>
              <a:rPr lang="uk-UA" sz="2800" b="1" cap="none" dirty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розповідання на основі сприймання </a:t>
            </a:r>
            <a:r>
              <a:rPr lang="uk-UA" sz="2800" b="1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наочності:</a:t>
            </a:r>
            <a:br>
              <a:rPr lang="uk-UA" sz="2800" b="1" cap="none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none" dirty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cap="none" dirty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45004" y="890918"/>
            <a:ext cx="6765097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457207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описової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розповіді за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картиною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(предметом, іграшкою).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457207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сюжетної розповіді за картиною.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457207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сюжетної розповіді за серією картин.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457207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описової розповіді за змістом пейзажної картини. </a:t>
            </a:r>
          </a:p>
          <a:p>
            <a:pPr marL="342900" lvl="0" indent="-342900" algn="just" defTabSz="457207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Порівняльний опис двох іграшок, предметів, картин 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20" t="5877" r="14710" b="-323"/>
          <a:stretch/>
        </p:blipFill>
        <p:spPr>
          <a:xfrm>
            <a:off x="154378" y="1297881"/>
            <a:ext cx="4790625" cy="396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8607" t="19741" r="3985"/>
          <a:stretch/>
        </p:blipFill>
        <p:spPr>
          <a:xfrm>
            <a:off x="8443356" y="4441371"/>
            <a:ext cx="2897579" cy="241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6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B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Фото Мельник\P10501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2" t="14644" r="23252" b="12518"/>
          <a:stretch/>
        </p:blipFill>
        <p:spPr bwMode="auto">
          <a:xfrm rot="5400000">
            <a:off x="-44648" y="3749510"/>
            <a:ext cx="3181663" cy="3211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756" y="3886568"/>
            <a:ext cx="1816765" cy="2945227"/>
          </a:xfrm>
          <a:prstGeom prst="rect">
            <a:avLst/>
          </a:prstGeom>
        </p:spPr>
      </p:pic>
      <p:pic>
        <p:nvPicPr>
          <p:cNvPr id="1029" name="Picture 5" descr="G:\Фото Мельник\P10501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1" t="23818" r="14272" b="24658"/>
          <a:stretch/>
        </p:blipFill>
        <p:spPr bwMode="auto">
          <a:xfrm rot="5874545">
            <a:off x="8859385" y="1037555"/>
            <a:ext cx="3380200" cy="26564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Похожее изображение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92" y="2077146"/>
            <a:ext cx="2793102" cy="194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667" y="2053513"/>
            <a:ext cx="2963970" cy="1959919"/>
          </a:xfrm>
          <a:prstGeom prst="rect">
            <a:avLst/>
          </a:prstGeom>
        </p:spPr>
      </p:pic>
      <p:pic>
        <p:nvPicPr>
          <p:cNvPr id="16" name="Рисунок 15" descr="Картинки по запросу ілюстрації для днз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45" y="3886568"/>
            <a:ext cx="2123455" cy="291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Картинки по запросу наочність для днз ілюстрований матеріал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92" y="3839981"/>
            <a:ext cx="2213863" cy="2963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1757" y="3899506"/>
            <a:ext cx="1956513" cy="2917381"/>
          </a:xfrm>
          <a:prstGeom prst="rect">
            <a:avLst/>
          </a:prstGeom>
        </p:spPr>
      </p:pic>
      <p:pic>
        <p:nvPicPr>
          <p:cNvPr id="12" name="Рисунок 11" descr="Картинки по запросу наочність для днз ілюстрований матеріал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65" y="3874843"/>
            <a:ext cx="2014277" cy="292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9710" y="3886568"/>
            <a:ext cx="2011854" cy="293733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6028" y="1211113"/>
            <a:ext cx="727813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                            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Предметні картинки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 ілюстрації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Дидактичний матеріал</a:t>
            </a:r>
            <a:endParaRPr lang="uk-UA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200" y="338037"/>
            <a:ext cx="9959285" cy="472966"/>
          </a:xfrm>
        </p:spPr>
        <p:txBody>
          <a:bodyPr>
            <a:noAutofit/>
          </a:bodyPr>
          <a:lstStyle/>
          <a:p>
            <a:pPr lvl="0" algn="ctr" defTabSz="914400" fontAlgn="base">
              <a:spcAft>
                <a:spcPct val="0"/>
              </a:spcAft>
            </a:pPr>
            <a:r>
              <a:rPr lang="ru-RU" sz="2800" b="1" kern="10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800" b="1" kern="10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ru-RU" sz="2800" b="1" cap="none" dirty="0">
              <a:ln>
                <a:noFill/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1886" y="127739"/>
            <a:ext cx="875211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Важливе місце в системі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засобів розвитку мовлення дошкільників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займає використання наочності.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2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3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3431</TotalTime>
  <Words>992</Words>
  <Application>Microsoft Office PowerPoint</Application>
  <PresentationFormat>Широкоэкранный</PresentationFormat>
  <Paragraphs>308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Batang</vt:lpstr>
      <vt:lpstr>Arial</vt:lpstr>
      <vt:lpstr>Calibri</vt:lpstr>
      <vt:lpstr>Century Gothic</vt:lpstr>
      <vt:lpstr>Open Sans</vt:lpstr>
      <vt:lpstr>Times New Roman</vt:lpstr>
      <vt:lpstr>Verdana</vt:lpstr>
      <vt:lpstr>Verdana</vt:lpstr>
      <vt:lpstr>Wingdings 3</vt:lpstr>
      <vt:lpstr>Сектор</vt:lpstr>
      <vt:lpstr>2_Сектор</vt:lpstr>
      <vt:lpstr>1_Сектор</vt:lpstr>
      <vt:lpstr>Тернопільський дошкільний навчальний заклад №36</vt:lpstr>
      <vt:lpstr>                                                 </vt:lpstr>
      <vt:lpstr>мета</vt:lpstr>
      <vt:lpstr>завдання:</vt:lpstr>
      <vt:lpstr>ОСВІТНЯ ЛІНІЯ «МОВЛЕННЯ ДИТИНИ» ПЕРЕДБАЧАЄ</vt:lpstr>
      <vt:lpstr>Центральним завданням  у дошкільному дитинстві є розвиток зв’язного мовлення, під час якого реалізується головна функція мовлення комунікативна. Розвиток зв’язного мовлення передбачає формування діалогічного та монологічного мовлення. </vt:lpstr>
      <vt:lpstr>     Використання методів і прийомів на заняттях із зв'язного мовлення дошкільників     </vt:lpstr>
      <vt:lpstr>  Заняття з розповідання на основі сприймання наочності:  </vt:lpstr>
      <vt:lpstr> </vt:lpstr>
      <vt:lpstr>Картина як дидактичний засіб </vt:lpstr>
      <vt:lpstr>      Види картин, що використовуються в освітньому процесі  «Навчайте дитину якимось  невідомим їй п’яти словам   – вона буде довго та марно мучитись, та пов’яжіть двадцять  таких слів із картинками, і вона засвоїть їх вмить».    К.Д.Ушинський             </vt:lpstr>
      <vt:lpstr>                 Використання інноваційних методик у практичній діяльності Особливість методик: застосування не зображень предметів, а  символів для їх опосередкованого запам'ятовування: cимволів-замінників, схем, силуетних зображень героїв твору,  ілюстрацій до епізодів казки для складання розповідей за картиною, серією картин, описової розповіді, творчої розповіді. Основна мета: формування діамонологічної компетенції дошкільників шляхом активного  застосування методу моделювання.   </vt:lpstr>
      <vt:lpstr>                                          Метод наочного моделювання Використовують:  — кольорову модель - фігурки однієї форми та величини, але різні за кольором;  — мо­дель за формою - за допомогою різних геометричних фігур зображують персонажів казки, (трикутником-лисичку або півника, колом-жабку, овалом-зайчика);  — модель за величиною - однакові за формою та кольором фігури відрізняються розміром (великий пря­мокутник-це тато-ведмідь, маленький-ведмежатко); — мальована модель - на певній заготовці діти домальовують персонажів казки.    </vt:lpstr>
      <vt:lpstr>Метод наочних опорних схем </vt:lpstr>
      <vt:lpstr>Презентация PowerPoint</vt:lpstr>
      <vt:lpstr>Коректурні таблиці  Можна використовувати в різних сферах життєдіяльності дітей.  Застосування їх сприяє розвитку пізнавальних, інтелектуальних, мовленнєвих навичок. </vt:lpstr>
      <vt:lpstr>Висновки</vt:lpstr>
      <vt:lpstr>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Sasha</dc:creator>
  <cp:lastModifiedBy>Sasha</cp:lastModifiedBy>
  <cp:revision>335</cp:revision>
  <dcterms:created xsi:type="dcterms:W3CDTF">2017-02-02T01:02:37Z</dcterms:created>
  <dcterms:modified xsi:type="dcterms:W3CDTF">2017-02-19T21:10:37Z</dcterms:modified>
</cp:coreProperties>
</file>