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72" r:id="rId3"/>
    <p:sldId id="267" r:id="rId4"/>
    <p:sldId id="268" r:id="rId5"/>
    <p:sldId id="269" r:id="rId6"/>
    <p:sldId id="270" r:id="rId7"/>
    <p:sldId id="280" r:id="rId8"/>
    <p:sldId id="275" r:id="rId9"/>
    <p:sldId id="278" r:id="rId10"/>
    <p:sldId id="27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D800"/>
    <a:srgbClr val="008000"/>
    <a:srgbClr val="000000"/>
    <a:srgbClr val="00D971"/>
    <a:srgbClr val="A86ED4"/>
    <a:srgbClr val="D70000"/>
    <a:srgbClr val="00D25F"/>
    <a:srgbClr val="9751CB"/>
    <a:srgbClr val="893BC3"/>
    <a:srgbClr val="FF99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5-1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6996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812183" y="1071546"/>
            <a:ext cx="6017673" cy="48320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Творчий</a:t>
            </a:r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підхід</a:t>
            </a:r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 </a:t>
            </a:r>
            <a:r>
              <a:rPr lang="ru-RU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розв</a:t>
            </a:r>
            <a:r>
              <a:rPr lang="ru-RU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’язування</a:t>
            </a:r>
            <a:endParaRPr lang="ru-RU" sz="4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uk-UA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задач – </a:t>
            </a:r>
          </a:p>
          <a:p>
            <a:pPr algn="ctr"/>
            <a:r>
              <a:rPr lang="uk-UA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ключ до формування</a:t>
            </a:r>
          </a:p>
          <a:p>
            <a:pPr algn="ctr"/>
            <a:r>
              <a:rPr lang="uk-UA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математичних</a:t>
            </a:r>
          </a:p>
          <a:p>
            <a:pPr algn="ctr"/>
            <a:r>
              <a:rPr lang="uk-UA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компетентностей</a:t>
            </a:r>
            <a:endParaRPr lang="uk-UA" sz="4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uk-UA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учнів початкових класів</a:t>
            </a:r>
            <a:endParaRPr lang="ru-RU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Заголовок 5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285728"/>
          </a:xfrm>
          <a:prstGeom prst="rect">
            <a:avLst/>
          </a:prstGeom>
          <a:noFill/>
        </p:spPr>
      </p:pic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0562" y="214290"/>
            <a:ext cx="4500594" cy="1211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  <p:sp>
        <p:nvSpPr>
          <p:cNvPr id="13" name="Правая фигурная скобка 12"/>
          <p:cNvSpPr/>
          <p:nvPr/>
        </p:nvSpPr>
        <p:spPr>
          <a:xfrm rot="5400000">
            <a:off x="5089926" y="839372"/>
            <a:ext cx="392908" cy="1428760"/>
          </a:xfrm>
          <a:prstGeom prst="rightBrace">
            <a:avLst/>
          </a:prstGeom>
          <a:ln w="22225" cap="sq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авая фигурная скобка 13"/>
          <p:cNvSpPr/>
          <p:nvPr/>
        </p:nvSpPr>
        <p:spPr>
          <a:xfrm rot="5400000">
            <a:off x="6625842" y="803654"/>
            <a:ext cx="392909" cy="1500199"/>
          </a:xfrm>
          <a:prstGeom prst="rightBrace">
            <a:avLst/>
          </a:prstGeom>
          <a:ln w="22225" cap="sq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авая фигурная скобка 14"/>
          <p:cNvSpPr/>
          <p:nvPr/>
        </p:nvSpPr>
        <p:spPr>
          <a:xfrm rot="5400000">
            <a:off x="8126041" y="875091"/>
            <a:ext cx="392908" cy="1357322"/>
          </a:xfrm>
          <a:prstGeom prst="rightBrace">
            <a:avLst/>
          </a:prstGeom>
          <a:ln w="22225" cap="sq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43438" y="1142984"/>
            <a:ext cx="4748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572132" y="1142984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Т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43636" y="1142984"/>
            <a:ext cx="3882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Б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000892" y="1142984"/>
            <a:ext cx="4748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715272" y="1142984"/>
            <a:ext cx="3882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Б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572528" y="1142984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Т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857752" y="1571612"/>
            <a:ext cx="8867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19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кг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357950" y="1571612"/>
            <a:ext cx="8867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27 кг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858148" y="1571612"/>
            <a:ext cx="8867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40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кг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42844" y="214290"/>
            <a:ext cx="4357718" cy="17145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14282" y="142852"/>
            <a:ext cx="4472891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    Діти зважували своїх домашніх</a:t>
            </a:r>
          </a:p>
          <a:p>
            <a:pPr algn="just"/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тварин  парами.  </a:t>
            </a:r>
            <a:r>
              <a:rPr lang="uk-UA" sz="2200" dirty="0" err="1" smtClean="0">
                <a:latin typeface="Times New Roman" pitchFamily="18" charset="0"/>
                <a:cs typeface="Times New Roman" pitchFamily="18" charset="0"/>
              </a:rPr>
              <a:t>Мурчик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  і  Тузик</a:t>
            </a:r>
          </a:p>
          <a:p>
            <a:pPr algn="just"/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разом   важать   19  кг,  </a:t>
            </a:r>
            <a:r>
              <a:rPr lang="uk-UA" sz="2200" dirty="0" err="1" smtClean="0">
                <a:latin typeface="Times New Roman" pitchFamily="18" charset="0"/>
                <a:cs typeface="Times New Roman" pitchFamily="18" charset="0"/>
              </a:rPr>
              <a:t>Мурчик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  і </a:t>
            </a:r>
          </a:p>
          <a:p>
            <a:pPr algn="just"/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Бобик разом важать 27 кг, а Тузик і </a:t>
            </a:r>
          </a:p>
          <a:p>
            <a:pPr algn="just"/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Бобик – 40 кг. Хто скільки важить?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1643042" y="2214554"/>
            <a:ext cx="15135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Варіант 1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5500694" y="2214554"/>
            <a:ext cx="15135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Варіант 2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5" name="Группа 84"/>
          <p:cNvGrpSpPr/>
          <p:nvPr/>
        </p:nvGrpSpPr>
        <p:grpSpPr>
          <a:xfrm>
            <a:off x="5357818" y="2857496"/>
            <a:ext cx="1806690" cy="500066"/>
            <a:chOff x="2643174" y="2571744"/>
            <a:chExt cx="1806690" cy="500066"/>
          </a:xfrm>
        </p:grpSpPr>
        <p:sp>
          <p:nvSpPr>
            <p:cNvPr id="86" name="Прямоугольник 85"/>
            <p:cNvSpPr/>
            <p:nvPr/>
          </p:nvSpPr>
          <p:spPr>
            <a:xfrm>
              <a:off x="2643174" y="2643182"/>
              <a:ext cx="621050" cy="428628"/>
            </a:xfrm>
            <a:prstGeom prst="rect">
              <a:avLst/>
            </a:prstGeom>
            <a:solidFill>
              <a:srgbClr val="008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Прямоугольник 86"/>
            <p:cNvSpPr/>
            <p:nvPr/>
          </p:nvSpPr>
          <p:spPr>
            <a:xfrm>
              <a:off x="3828814" y="2643182"/>
              <a:ext cx="621050" cy="428628"/>
            </a:xfrm>
            <a:prstGeom prst="rect">
              <a:avLst/>
            </a:prstGeom>
            <a:solidFill>
              <a:srgbClr val="008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3890105" y="2571744"/>
              <a:ext cx="4924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uk-UA" sz="2400" b="1" dirty="0" smtClean="0">
                  <a:latin typeface="Times New Roman" pitchFamily="18" charset="0"/>
                  <a:cs typeface="Times New Roman" pitchFamily="18" charset="0"/>
                </a:rPr>
                <a:t>19</a:t>
              </a:r>
              <a:endParaRPr lang="ru-RU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2704465" y="2571744"/>
              <a:ext cx="4924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uk-UA" sz="2400" b="1" dirty="0" smtClean="0">
                  <a:latin typeface="Times New Roman" pitchFamily="18" charset="0"/>
                  <a:cs typeface="Times New Roman" pitchFamily="18" charset="0"/>
                </a:rPr>
                <a:t>40</a:t>
              </a:r>
              <a:endParaRPr lang="ru-RU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94" name="Группа 93"/>
          <p:cNvGrpSpPr/>
          <p:nvPr/>
        </p:nvGrpSpPr>
        <p:grpSpPr>
          <a:xfrm>
            <a:off x="1500166" y="2928934"/>
            <a:ext cx="1785950" cy="461665"/>
            <a:chOff x="714348" y="2928934"/>
            <a:chExt cx="1785950" cy="461665"/>
          </a:xfrm>
        </p:grpSpPr>
        <p:sp>
          <p:nvSpPr>
            <p:cNvPr id="95" name="Прямоугольник 94"/>
            <p:cNvSpPr/>
            <p:nvPr/>
          </p:nvSpPr>
          <p:spPr>
            <a:xfrm>
              <a:off x="714348" y="2928934"/>
              <a:ext cx="642942" cy="433658"/>
            </a:xfrm>
            <a:prstGeom prst="rect">
              <a:avLst/>
            </a:prstGeom>
            <a:solidFill>
              <a:srgbClr val="008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sp>
          <p:nvSpPr>
            <p:cNvPr id="96" name="Прямоугольник 95"/>
            <p:cNvSpPr/>
            <p:nvPr/>
          </p:nvSpPr>
          <p:spPr>
            <a:xfrm>
              <a:off x="1840783" y="2928934"/>
              <a:ext cx="659515" cy="433658"/>
            </a:xfrm>
            <a:prstGeom prst="rect">
              <a:avLst/>
            </a:prstGeom>
            <a:solidFill>
              <a:srgbClr val="008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7" name="TextBox 8"/>
            <p:cNvSpPr txBox="1"/>
            <p:nvPr/>
          </p:nvSpPr>
          <p:spPr>
            <a:xfrm>
              <a:off x="762155" y="2928934"/>
              <a:ext cx="58804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uk-UA" sz="2400" b="1" dirty="0" smtClean="0">
                  <a:latin typeface="Times New Roman" pitchFamily="18" charset="0"/>
                  <a:cs typeface="Times New Roman" pitchFamily="18" charset="0"/>
                </a:rPr>
                <a:t>27</a:t>
              </a:r>
              <a:endParaRPr lang="ru-RU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8" name="TextBox 15"/>
            <p:cNvSpPr txBox="1"/>
            <p:nvPr/>
          </p:nvSpPr>
          <p:spPr>
            <a:xfrm>
              <a:off x="1924500" y="2928934"/>
              <a:ext cx="4924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uk-UA" sz="2400" b="1" dirty="0" smtClean="0">
                  <a:latin typeface="Times New Roman" pitchFamily="18" charset="0"/>
                  <a:cs typeface="Times New Roman" pitchFamily="18" charset="0"/>
                </a:rPr>
                <a:t>40</a:t>
              </a:r>
              <a:endParaRPr lang="ru-RU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285728"/>
          </a:xfrm>
          <a:prstGeom prst="rect">
            <a:avLst/>
          </a:prstGeom>
          <a:noFill/>
        </p:spPr>
      </p:pic>
      <p:sp>
        <p:nvSpPr>
          <p:cNvPr id="7" name="Скругленный прямоугольник 6"/>
          <p:cNvSpPr/>
          <p:nvPr/>
        </p:nvSpPr>
        <p:spPr>
          <a:xfrm>
            <a:off x="500034" y="285728"/>
            <a:ext cx="8286808" cy="11430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714348" y="214290"/>
            <a:ext cx="78581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   За 5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роботи двигуна було витрачено 30 л пального.</a:t>
            </a: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Скільки літрів пального потрібно для 8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роботи цього </a:t>
            </a: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двигуна?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00034" y="1571612"/>
            <a:ext cx="8286808" cy="114300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714348" y="1500174"/>
            <a:ext cx="78581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     За 5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роботи двигуна було витрачено 30 л пального.</a:t>
            </a: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Він працював 8 год. Скільки літрів пального було витрачено за цей час роботи двигуна?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1472" y="2786058"/>
            <a:ext cx="5738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Робота над текстовою моделлю задачі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1472" y="3143248"/>
            <a:ext cx="33077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Прикидка відповіді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57224" y="3500438"/>
            <a:ext cx="14510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30:5=48:8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1472" y="3857628"/>
            <a:ext cx="73087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Складання рівності. Встановлення відповідності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43108" y="4214818"/>
            <a:ext cx="42098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Складання обернених задач</a:t>
            </a:r>
            <a:endParaRPr lang="ru-RU" sz="2800" b="1" dirty="0">
              <a:solidFill>
                <a:srgbClr val="C00000"/>
              </a:solidFill>
              <a:latin typeface="Monotype Corsiva" pitchFamily="66" charset="0"/>
              <a:cs typeface="Times New Roman" pitchFamily="18" charset="0"/>
            </a:endParaRPr>
          </a:p>
        </p:txBody>
      </p:sp>
      <p:grpSp>
        <p:nvGrpSpPr>
          <p:cNvPr id="16" name="Group 95"/>
          <p:cNvGrpSpPr>
            <a:grpSpLocks/>
          </p:cNvGrpSpPr>
          <p:nvPr/>
        </p:nvGrpSpPr>
        <p:grpSpPr bwMode="auto">
          <a:xfrm>
            <a:off x="285720" y="4643446"/>
            <a:ext cx="8643998" cy="1428796"/>
            <a:chOff x="720" y="1191"/>
            <a:chExt cx="1363" cy="2099"/>
          </a:xfrm>
        </p:grpSpPr>
        <p:sp>
          <p:nvSpPr>
            <p:cNvPr id="17" name="AutoShape 52"/>
            <p:cNvSpPr>
              <a:spLocks noChangeArrowheads="1"/>
            </p:cNvSpPr>
            <p:nvPr/>
          </p:nvSpPr>
          <p:spPr bwMode="gray">
            <a:xfrm>
              <a:off x="720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4E91D4"/>
                </a:gs>
                <a:gs pos="100000">
                  <a:srgbClr val="3477A4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" name="AutoShape 53"/>
            <p:cNvSpPr>
              <a:spLocks noChangeArrowheads="1"/>
            </p:cNvSpPr>
            <p:nvPr/>
          </p:nvSpPr>
          <p:spPr bwMode="gray">
            <a:xfrm>
              <a:off x="741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3CA1E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" name="AutoShape 54"/>
            <p:cNvSpPr>
              <a:spLocks noChangeArrowheads="1"/>
            </p:cNvSpPr>
            <p:nvPr/>
          </p:nvSpPr>
          <p:spPr bwMode="gray">
            <a:xfrm>
              <a:off x="752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3CA1E6">
                    <a:alpha val="0"/>
                  </a:srgbClr>
                </a:gs>
                <a:gs pos="100000">
                  <a:srgbClr val="3CA1E6">
                    <a:gamma/>
                    <a:tint val="51373"/>
                    <a:invGamma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" name="AutoShape 55"/>
            <p:cNvSpPr>
              <a:spLocks noChangeArrowheads="1"/>
            </p:cNvSpPr>
            <p:nvPr/>
          </p:nvSpPr>
          <p:spPr bwMode="gray">
            <a:xfrm>
              <a:off x="752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3CA1E6">
                    <a:gamma/>
                    <a:tint val="33333"/>
                    <a:invGamma/>
                  </a:srgbClr>
                </a:gs>
                <a:gs pos="100000">
                  <a:srgbClr val="3CA1E6">
                    <a:alpha val="0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21" name="Group 58"/>
            <p:cNvGrpSpPr>
              <a:grpSpLocks/>
            </p:cNvGrpSpPr>
            <p:nvPr/>
          </p:nvGrpSpPr>
          <p:grpSpPr bwMode="auto">
            <a:xfrm>
              <a:off x="1189" y="1296"/>
              <a:ext cx="405" cy="405"/>
              <a:chOff x="1289" y="582"/>
              <a:chExt cx="668" cy="668"/>
            </a:xfrm>
          </p:grpSpPr>
          <p:sp>
            <p:nvSpPr>
              <p:cNvPr id="23" name="Oval 59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val="333333"/>
              </a:soli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24" name="Oval 60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25" name="Oval 61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26" name="Oval 62"/>
              <p:cNvSpPr>
                <a:spLocks noChangeArrowheads="1"/>
              </p:cNvSpPr>
              <p:nvPr/>
            </p:nvSpPr>
            <p:spPr bwMode="gray">
              <a:xfrm>
                <a:off x="1447" y="597"/>
                <a:ext cx="324" cy="58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27" name="Oval 63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</p:grpSp>
        <p:sp>
          <p:nvSpPr>
            <p:cNvPr id="22" name="Text Box 64"/>
            <p:cNvSpPr txBox="1">
              <a:spLocks noChangeArrowheads="1"/>
            </p:cNvSpPr>
            <p:nvPr/>
          </p:nvSpPr>
          <p:spPr bwMode="gray">
            <a:xfrm>
              <a:off x="1362" y="1191"/>
              <a:ext cx="22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000000"/>
                  </a:solidFill>
                </a:rPr>
                <a:t>1</a:t>
              </a: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571472" y="4857760"/>
            <a:ext cx="8072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За 5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роботи двигуна було витрачено 30 л пального.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00034" y="5214950"/>
            <a:ext cx="78581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скільки годин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роботи двигун витратить </a:t>
            </a:r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48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літрів пального?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/>
      <p:bldP spid="12" grpId="0"/>
      <p:bldP spid="13" grpId="0"/>
      <p:bldP spid="14" grpId="0"/>
      <p:bldP spid="15" grpId="0"/>
      <p:bldP spid="28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Заголовок 5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285728"/>
          </a:xfrm>
          <a:prstGeom prst="rect">
            <a:avLst/>
          </a:prstGeom>
          <a:noFill/>
        </p:spPr>
      </p:pic>
      <p:sp>
        <p:nvSpPr>
          <p:cNvPr id="54" name="Скругленный прямоугольник 53"/>
          <p:cNvSpPr/>
          <p:nvPr/>
        </p:nvSpPr>
        <p:spPr>
          <a:xfrm>
            <a:off x="428596" y="500042"/>
            <a:ext cx="8358246" cy="11430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TextBox 54"/>
          <p:cNvSpPr txBox="1"/>
          <p:nvPr/>
        </p:nvSpPr>
        <p:spPr>
          <a:xfrm>
            <a:off x="714348" y="500042"/>
            <a:ext cx="78581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   За 5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роботи двигуна було витрачено 30 л пального.</a:t>
            </a: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Скільки літрів пального потрібно для 8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роботи цього </a:t>
            </a: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двигуна?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928662" y="1785926"/>
            <a:ext cx="65451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arenR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30:5=6 (л) – витрачає двигун за 1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роботи;</a:t>
            </a:r>
          </a:p>
          <a:p>
            <a:pPr marL="457200" indent="-457200">
              <a:buAutoNum type="arabicParenR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6·8=48 (л) – витрачає двигун за 8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роботи.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071670" y="2714620"/>
            <a:ext cx="43685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Зміна числових даних задачі</a:t>
            </a:r>
            <a:endParaRPr lang="ru-RU" sz="2800" b="1" dirty="0">
              <a:solidFill>
                <a:srgbClr val="C00000"/>
              </a:solidFill>
              <a:latin typeface="Monotype Corsiva" pitchFamily="66" charset="0"/>
              <a:cs typeface="Times New Roman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714612" y="3429000"/>
            <a:ext cx="33938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Зміна сюжету задачі</a:t>
            </a:r>
            <a:endParaRPr lang="ru-RU" sz="2800" b="1" dirty="0">
              <a:solidFill>
                <a:srgbClr val="C00000"/>
              </a:solidFill>
              <a:latin typeface="Monotype Corsiva" pitchFamily="66" charset="0"/>
              <a:cs typeface="Times New Roman" pitchFamily="18" charset="0"/>
            </a:endParaRPr>
          </a:p>
        </p:txBody>
      </p:sp>
      <p:sp>
        <p:nvSpPr>
          <p:cNvPr id="67" name="AutoShape 5"/>
          <p:cNvSpPr>
            <a:spLocks noChangeArrowheads="1"/>
          </p:cNvSpPr>
          <p:nvPr/>
        </p:nvSpPr>
        <p:spPr bwMode="gray">
          <a:xfrm>
            <a:off x="357158" y="4143380"/>
            <a:ext cx="8358246" cy="785818"/>
          </a:xfrm>
          <a:prstGeom prst="roundRect">
            <a:avLst>
              <a:gd name="adj" fmla="val 50000"/>
            </a:avLst>
          </a:prstGeom>
          <a:solidFill>
            <a:srgbClr val="00D971"/>
          </a:soli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571472" y="4143380"/>
            <a:ext cx="78693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	У шкільній їдальні на 5 тарілок розклали 30 булок. 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Скільки булок на 8 таких тарілках?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67" grpId="0" animBg="1"/>
      <p:bldP spid="6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285728"/>
          </a:xfrm>
          <a:prstGeom prst="rect">
            <a:avLst/>
          </a:prstGeom>
          <a:noFill/>
        </p:spPr>
      </p:pic>
      <p:sp>
        <p:nvSpPr>
          <p:cNvPr id="6" name="Скругленный прямоугольник 5"/>
          <p:cNvSpPr/>
          <p:nvPr/>
        </p:nvSpPr>
        <p:spPr>
          <a:xfrm>
            <a:off x="500034" y="571480"/>
            <a:ext cx="8286808" cy="11430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714348" y="571480"/>
            <a:ext cx="78581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   За 5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роботи двигуна було витрачено 30 л пального.</a:t>
            </a: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Скільки літрів пального потрібно для 8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роботи цього </a:t>
            </a: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двигуна?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428596" y="2500306"/>
            <a:ext cx="8429684" cy="50006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785786" y="2500306"/>
            <a:ext cx="7858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   За 5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роботи двигуна було витрачено 30 л пального.</a:t>
            </a:r>
          </a:p>
        </p:txBody>
      </p:sp>
      <p:sp>
        <p:nvSpPr>
          <p:cNvPr id="22" name="AutoShape 7"/>
          <p:cNvSpPr>
            <a:spLocks noChangeArrowheads="1"/>
          </p:cNvSpPr>
          <p:nvPr/>
        </p:nvSpPr>
        <p:spPr bwMode="gray">
          <a:xfrm>
            <a:off x="428596" y="3286124"/>
            <a:ext cx="8429684" cy="785818"/>
          </a:xfrm>
          <a:prstGeom prst="roundRect">
            <a:avLst>
              <a:gd name="adj" fmla="val 50000"/>
            </a:avLst>
          </a:prstGeom>
          <a:solidFill>
            <a:srgbClr val="A86ED4"/>
          </a:soli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1D3A">
                <a:alpha val="50000"/>
              </a:srgbClr>
            </a:outerShdw>
          </a:effectLst>
        </p:spPr>
        <p:txBody>
          <a:bodyPr wrap="none" anchor="ctr"/>
          <a:lstStyle/>
          <a:p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71472" y="3286124"/>
            <a:ext cx="81439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На скільки літрів пального більше (менше) витрачає двигун для 8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роботи, ніж для 5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?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AutoShape 6"/>
          <p:cNvSpPr>
            <a:spLocks noChangeArrowheads="1"/>
          </p:cNvSpPr>
          <p:nvPr/>
        </p:nvSpPr>
        <p:spPr bwMode="gray">
          <a:xfrm>
            <a:off x="428596" y="4429132"/>
            <a:ext cx="8501122" cy="785818"/>
          </a:xfrm>
          <a:prstGeom prst="roundRect">
            <a:avLst>
              <a:gd name="adj" fmla="val 50000"/>
            </a:avLst>
          </a:prstGeom>
          <a:solidFill>
            <a:srgbClr val="A86ED4"/>
          </a:soli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1D3A">
                <a:alpha val="50000"/>
              </a:srgbClr>
            </a:outerShdw>
          </a:effectLst>
        </p:spPr>
        <p:txBody>
          <a:bodyPr wrap="none" anchor="ctr"/>
          <a:lstStyle/>
          <a:p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42910" y="4429132"/>
            <a:ext cx="80724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Скільки літрів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пального витратить двигун, якщо буде працювати ще 8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?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714612" y="1928802"/>
            <a:ext cx="38154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Зміна запитання задачі</a:t>
            </a:r>
            <a:endParaRPr lang="ru-RU" sz="2800" b="1" dirty="0">
              <a:solidFill>
                <a:srgbClr val="C00000"/>
              </a:solidFill>
              <a:latin typeface="Monotype Corsiva" pitchFamily="66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643042" y="5572140"/>
            <a:ext cx="60404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uk-UA" sz="2800" b="1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 Розв</a:t>
            </a:r>
            <a:r>
              <a:rPr lang="uk-UA" sz="2800" b="1" dirty="0" smtClean="0">
                <a:solidFill>
                  <a:srgbClr val="C00000"/>
                </a:solidFill>
                <a:latin typeface="Monotype Corsiva" pitchFamily="66" charset="0"/>
                <a:cs typeface="Times New Roman"/>
              </a:rPr>
              <a:t>’язування задачі різними способами</a:t>
            </a:r>
            <a:endParaRPr lang="ru-RU" sz="2800" b="1" dirty="0">
              <a:solidFill>
                <a:srgbClr val="C00000"/>
              </a:solidFill>
              <a:latin typeface="Monotype Corsiva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/>
      <p:bldP spid="22" grpId="0" animBg="1"/>
      <p:bldP spid="23" grpId="0"/>
      <p:bldP spid="24" grpId="0" animBg="1"/>
      <p:bldP spid="25" grpId="0"/>
      <p:bldP spid="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285728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214546" y="2143116"/>
            <a:ext cx="45400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Поступове утруднення умови</a:t>
            </a:r>
            <a:endParaRPr lang="ru-RU" sz="2800" b="1" dirty="0">
              <a:solidFill>
                <a:srgbClr val="C00000"/>
              </a:solidFill>
              <a:latin typeface="Monotype Corsiva" pitchFamily="66" charset="0"/>
              <a:cs typeface="Times New Roman" pitchFamily="18" charset="0"/>
            </a:endParaRPr>
          </a:p>
        </p:txBody>
      </p:sp>
      <p:grpSp>
        <p:nvGrpSpPr>
          <p:cNvPr id="76" name="Группа 75"/>
          <p:cNvGrpSpPr/>
          <p:nvPr/>
        </p:nvGrpSpPr>
        <p:grpSpPr>
          <a:xfrm>
            <a:off x="357158" y="428604"/>
            <a:ext cx="5786478" cy="1643074"/>
            <a:chOff x="333348" y="251340"/>
            <a:chExt cx="5021410" cy="1928826"/>
          </a:xfrm>
        </p:grpSpPr>
        <p:sp>
          <p:nvSpPr>
            <p:cNvPr id="44" name="AutoShape 4"/>
            <p:cNvSpPr>
              <a:spLocks noChangeArrowheads="1"/>
            </p:cNvSpPr>
            <p:nvPr/>
          </p:nvSpPr>
          <p:spPr bwMode="auto">
            <a:xfrm>
              <a:off x="333348" y="348979"/>
              <a:ext cx="5021410" cy="1831187"/>
            </a:xfrm>
            <a:prstGeom prst="roundRect">
              <a:avLst>
                <a:gd name="adj" fmla="val 4690"/>
              </a:avLst>
            </a:prstGeom>
            <a:noFill/>
            <a:ln w="57150">
              <a:solidFill>
                <a:srgbClr val="88CE58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" name="AutoShape 5"/>
            <p:cNvSpPr>
              <a:spLocks noChangeArrowheads="1"/>
            </p:cNvSpPr>
            <p:nvPr/>
          </p:nvSpPr>
          <p:spPr bwMode="gray">
            <a:xfrm>
              <a:off x="773823" y="251340"/>
              <a:ext cx="4076857" cy="16672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66B828"/>
                </a:gs>
                <a:gs pos="100000">
                  <a:srgbClr val="2F611D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" name="AutoShape 6"/>
            <p:cNvSpPr>
              <a:spLocks noChangeArrowheads="1"/>
            </p:cNvSpPr>
            <p:nvPr/>
          </p:nvSpPr>
          <p:spPr bwMode="gray">
            <a:xfrm flipH="1">
              <a:off x="4490076" y="307529"/>
              <a:ext cx="156267" cy="83822"/>
            </a:xfrm>
            <a:prstGeom prst="octagon">
              <a:avLst>
                <a:gd name="adj" fmla="val 29287"/>
              </a:avLst>
            </a:prstGeom>
            <a:gradFill rotWithShape="1">
              <a:gsLst>
                <a:gs pos="0">
                  <a:srgbClr val="7BCF5D"/>
                </a:gs>
                <a:gs pos="100000">
                  <a:srgbClr val="7BCF5D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" name="AutoShape 7"/>
            <p:cNvSpPr>
              <a:spLocks noChangeArrowheads="1"/>
            </p:cNvSpPr>
            <p:nvPr/>
          </p:nvSpPr>
          <p:spPr bwMode="gray">
            <a:xfrm flipH="1">
              <a:off x="1027872" y="307529"/>
              <a:ext cx="159741" cy="83822"/>
            </a:xfrm>
            <a:prstGeom prst="octagon">
              <a:avLst>
                <a:gd name="adj" fmla="val 29287"/>
              </a:avLst>
            </a:prstGeom>
            <a:gradFill rotWithShape="1">
              <a:gsLst>
                <a:gs pos="0">
                  <a:srgbClr val="7BCF5D"/>
                </a:gs>
                <a:gs pos="100000">
                  <a:srgbClr val="7BCF5D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" name="Text Box 23"/>
            <p:cNvSpPr txBox="1">
              <a:spLocks noChangeArrowheads="1"/>
            </p:cNvSpPr>
            <p:nvPr/>
          </p:nvSpPr>
          <p:spPr bwMode="auto">
            <a:xfrm>
              <a:off x="500034" y="500042"/>
              <a:ext cx="4667203" cy="2142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endParaRPr lang="en-US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50" name="Группа 49"/>
          <p:cNvGrpSpPr/>
          <p:nvPr/>
        </p:nvGrpSpPr>
        <p:grpSpPr>
          <a:xfrm>
            <a:off x="1500166" y="2643182"/>
            <a:ext cx="6215106" cy="1714512"/>
            <a:chOff x="3424238" y="2519363"/>
            <a:chExt cx="2295525" cy="3298825"/>
          </a:xfrm>
        </p:grpSpPr>
        <p:sp>
          <p:nvSpPr>
            <p:cNvPr id="51" name="AutoShape 8"/>
            <p:cNvSpPr>
              <a:spLocks noChangeArrowheads="1"/>
            </p:cNvSpPr>
            <p:nvPr/>
          </p:nvSpPr>
          <p:spPr bwMode="auto">
            <a:xfrm>
              <a:off x="3424238" y="2662238"/>
              <a:ext cx="2295525" cy="3155950"/>
            </a:xfrm>
            <a:prstGeom prst="roundRect">
              <a:avLst>
                <a:gd name="adj" fmla="val 4690"/>
              </a:avLst>
            </a:prstGeom>
            <a:noFill/>
            <a:ln w="57150">
              <a:solidFill>
                <a:srgbClr val="D7913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2" name="AutoShape 9"/>
            <p:cNvSpPr>
              <a:spLocks noChangeArrowheads="1"/>
            </p:cNvSpPr>
            <p:nvPr/>
          </p:nvSpPr>
          <p:spPr bwMode="gray">
            <a:xfrm>
              <a:off x="3640138" y="2519363"/>
              <a:ext cx="1863725" cy="28733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D79133"/>
                </a:gs>
                <a:gs pos="100000">
                  <a:srgbClr val="D791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" name="AutoShape 10"/>
            <p:cNvSpPr>
              <a:spLocks noChangeArrowheads="1"/>
            </p:cNvSpPr>
            <p:nvPr/>
          </p:nvSpPr>
          <p:spPr bwMode="gray">
            <a:xfrm flipH="1">
              <a:off x="5324475" y="2590800"/>
              <a:ext cx="73025" cy="144463"/>
            </a:xfrm>
            <a:prstGeom prst="octagon">
              <a:avLst>
                <a:gd name="adj" fmla="val 29287"/>
              </a:avLst>
            </a:prstGeom>
            <a:solidFill>
              <a:srgbClr val="F1D08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4" name="AutoShape 11"/>
            <p:cNvSpPr>
              <a:spLocks noChangeArrowheads="1"/>
            </p:cNvSpPr>
            <p:nvPr/>
          </p:nvSpPr>
          <p:spPr bwMode="gray">
            <a:xfrm flipH="1">
              <a:off x="3743325" y="2590800"/>
              <a:ext cx="71438" cy="144463"/>
            </a:xfrm>
            <a:prstGeom prst="octagon">
              <a:avLst>
                <a:gd name="adj" fmla="val 29287"/>
              </a:avLst>
            </a:prstGeom>
            <a:solidFill>
              <a:srgbClr val="F1D08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64" name="Группа 63"/>
          <p:cNvGrpSpPr/>
          <p:nvPr/>
        </p:nvGrpSpPr>
        <p:grpSpPr>
          <a:xfrm>
            <a:off x="2714612" y="4857760"/>
            <a:ext cx="6010301" cy="1714512"/>
            <a:chOff x="5934075" y="2017713"/>
            <a:chExt cx="2295525" cy="3298825"/>
          </a:xfrm>
        </p:grpSpPr>
        <p:sp>
          <p:nvSpPr>
            <p:cNvPr id="65" name="AutoShape 12"/>
            <p:cNvSpPr>
              <a:spLocks noChangeArrowheads="1"/>
            </p:cNvSpPr>
            <p:nvPr/>
          </p:nvSpPr>
          <p:spPr bwMode="auto">
            <a:xfrm>
              <a:off x="5934075" y="2160588"/>
              <a:ext cx="2295525" cy="3155950"/>
            </a:xfrm>
            <a:prstGeom prst="roundRect">
              <a:avLst>
                <a:gd name="adj" fmla="val 4690"/>
              </a:avLst>
            </a:prstGeom>
            <a:noFill/>
            <a:ln w="57150">
              <a:solidFill>
                <a:srgbClr val="4B71DD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6" name="AutoShape 13"/>
            <p:cNvSpPr>
              <a:spLocks noChangeArrowheads="1"/>
            </p:cNvSpPr>
            <p:nvPr/>
          </p:nvSpPr>
          <p:spPr bwMode="gray">
            <a:xfrm>
              <a:off x="6149975" y="2017713"/>
              <a:ext cx="1863725" cy="28733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6D8CE5"/>
                </a:gs>
                <a:gs pos="100000">
                  <a:srgbClr val="6D8CE5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" name="AutoShape 14"/>
            <p:cNvSpPr>
              <a:spLocks noChangeArrowheads="1"/>
            </p:cNvSpPr>
            <p:nvPr/>
          </p:nvSpPr>
          <p:spPr bwMode="gray">
            <a:xfrm flipH="1">
              <a:off x="7835900" y="2089150"/>
              <a:ext cx="71438" cy="142875"/>
            </a:xfrm>
            <a:prstGeom prst="octagon">
              <a:avLst>
                <a:gd name="adj" fmla="val 29287"/>
              </a:avLst>
            </a:prstGeom>
            <a:solidFill>
              <a:srgbClr val="6FC5E3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8" name="AutoShape 15"/>
            <p:cNvSpPr>
              <a:spLocks noChangeArrowheads="1"/>
            </p:cNvSpPr>
            <p:nvPr/>
          </p:nvSpPr>
          <p:spPr bwMode="gray">
            <a:xfrm flipH="1">
              <a:off x="6253163" y="2089150"/>
              <a:ext cx="71437" cy="142875"/>
            </a:xfrm>
            <a:prstGeom prst="octagon">
              <a:avLst>
                <a:gd name="adj" fmla="val 29287"/>
              </a:avLst>
            </a:prstGeom>
            <a:solidFill>
              <a:srgbClr val="6FC5E3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71" name="Прямоугольник 70"/>
          <p:cNvSpPr/>
          <p:nvPr/>
        </p:nvSpPr>
        <p:spPr>
          <a:xfrm>
            <a:off x="500034" y="500042"/>
            <a:ext cx="550072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        За 5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роботи двигуна було витрачено 30 л пального. Скільки літрів пального потрібно для 8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роботи цього двигуна?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785918" y="2714620"/>
            <a:ext cx="53578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За 5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роботи двигуна було витрачено 30 л пального.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1643042" y="3500438"/>
            <a:ext cx="59293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Скільки літрів пального витратить двигун, якщо працюватиме </a:t>
            </a:r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 3 </a:t>
            </a:r>
            <a:r>
              <a:rPr lang="uk-UA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довше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?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2857488" y="5000636"/>
            <a:ext cx="57864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     За 5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роботи двигуна було витрачено 30 л пального. Скільки літрів пального витратить двигун, якщо працюватиме </a:t>
            </a:r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 3 </a:t>
            </a:r>
            <a:r>
              <a:rPr lang="uk-UA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менше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?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000496" y="4357694"/>
            <a:ext cx="34467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Зміна деяких зв</a:t>
            </a:r>
            <a:r>
              <a:rPr lang="uk-UA" sz="2800" b="1" dirty="0" smtClean="0">
                <a:solidFill>
                  <a:srgbClr val="C00000"/>
                </a:solidFill>
                <a:latin typeface="Monotype Corsiva" pitchFamily="66" charset="0"/>
                <a:cs typeface="Times New Roman"/>
              </a:rPr>
              <a:t>’язків</a:t>
            </a:r>
            <a:endParaRPr lang="ru-RU" sz="2800" b="1" dirty="0">
              <a:solidFill>
                <a:srgbClr val="C00000"/>
              </a:solidFill>
              <a:latin typeface="Monotype Corsiva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3" grpId="0"/>
      <p:bldP spid="74" grpId="0"/>
      <p:bldP spid="7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285728"/>
          </a:xfrm>
          <a:prstGeom prst="rect">
            <a:avLst/>
          </a:prstGeom>
          <a:noFill/>
        </p:spPr>
      </p:pic>
      <p:sp>
        <p:nvSpPr>
          <p:cNvPr id="6" name="Скругленный прямоугольник 5"/>
          <p:cNvSpPr/>
          <p:nvPr/>
        </p:nvSpPr>
        <p:spPr>
          <a:xfrm>
            <a:off x="357158" y="142852"/>
            <a:ext cx="8429684" cy="164307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428596" y="142852"/>
            <a:ext cx="846212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 Першого дня господарство відправило на сезонний ярмарок</a:t>
            </a: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4 машини з капустою, а другого – 7 таких машин. Другого дня </a:t>
            </a: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відправлено на 9 т капусти більше, ніж першого. Скільки тонн</a:t>
            </a: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капусти відправлено на ярмарок другого дня?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57290" y="1857364"/>
            <a:ext cx="928694" cy="19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14546" y="1785926"/>
            <a:ext cx="1285884" cy="7494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  <a:softEdge rad="63500"/>
          </a:effectLst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28992" y="1785926"/>
            <a:ext cx="1357322" cy="7503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  <a:softEdge rad="63500"/>
          </a:effectLst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14876" y="1785926"/>
            <a:ext cx="1285883" cy="75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  <p:pic>
        <p:nvPicPr>
          <p:cNvPr id="12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929322" y="1785926"/>
            <a:ext cx="1214446" cy="752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  <p:pic>
        <p:nvPicPr>
          <p:cNvPr id="13" name="Picture 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357290" y="2571744"/>
            <a:ext cx="6072230" cy="1401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"/>
          </a:effectLst>
        </p:spPr>
      </p:pic>
      <p:sp>
        <p:nvSpPr>
          <p:cNvPr id="14" name="TextBox 13"/>
          <p:cNvSpPr txBox="1"/>
          <p:nvPr/>
        </p:nvSpPr>
        <p:spPr>
          <a:xfrm>
            <a:off x="357158" y="4357694"/>
            <a:ext cx="81013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Скільки тонн капусти відправило господарство за два дні?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85918" y="4000504"/>
            <a:ext cx="50786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Перетворення задачі у споріднену</a:t>
            </a:r>
            <a:endParaRPr lang="ru-RU" sz="2800" b="1" dirty="0">
              <a:solidFill>
                <a:srgbClr val="C00000"/>
              </a:solidFill>
              <a:latin typeface="Monotype Corsiva" pitchFamily="66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14282" y="4929198"/>
            <a:ext cx="8572560" cy="164307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357158" y="5000636"/>
            <a:ext cx="85118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uk-UA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Першого дня господарство відправило на сезонний ярмарок</a:t>
            </a: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4 машини з капустою, а другого – 7 таких машин. </a:t>
            </a:r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 два дні</a:t>
            </a:r>
          </a:p>
          <a:p>
            <a:pPr algn="just"/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господарство відправило 33 т капусти.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Скільки тонн капусти </a:t>
            </a: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відправлено на ярмарок другого дня?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7" grpId="0" animBg="1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285728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214282" y="3714752"/>
            <a:ext cx="221457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120 : 30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120 - 30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60 · 6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60 : 30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120 – (30 + 60)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120 · 3 – 30 · 4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071802" y="642918"/>
            <a:ext cx="28408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uk-UA" sz="2400" b="1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uk-UA" sz="2800" b="1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Броунівський рух</a:t>
            </a:r>
            <a:endParaRPr lang="ru-RU" sz="2800" b="1" dirty="0">
              <a:solidFill>
                <a:srgbClr val="C00000"/>
              </a:solidFill>
              <a:latin typeface="Monotype Corsiva" pitchFamily="66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928926" y="214290"/>
            <a:ext cx="30844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800" b="1" dirty="0" smtClean="0">
                <a:solidFill>
                  <a:srgbClr val="C00000"/>
                </a:solidFill>
                <a:latin typeface="Monotype Corsiva" pitchFamily="66" charset="0"/>
              </a:rPr>
              <a:t> </a:t>
            </a:r>
            <a:r>
              <a:rPr lang="uk-UA" sz="2800" b="1" dirty="0" smtClean="0">
                <a:solidFill>
                  <a:srgbClr val="C00000"/>
                </a:solidFill>
                <a:latin typeface="Monotype Corsiva" pitchFamily="66" charset="0"/>
              </a:rPr>
              <a:t>Пояснення виразів</a:t>
            </a:r>
            <a:endParaRPr lang="ru-RU" sz="2800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pic>
        <p:nvPicPr>
          <p:cNvPr id="2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14480" y="1428736"/>
            <a:ext cx="981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"/>
          </a:effectLst>
        </p:spPr>
      </p:pic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86116" y="1357298"/>
            <a:ext cx="1533525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"/>
          </a:effectLst>
        </p:spPr>
      </p:pic>
      <p:pic>
        <p:nvPicPr>
          <p:cNvPr id="24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72132" y="1142984"/>
            <a:ext cx="177165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"/>
          </a:effectLst>
        </p:spPr>
      </p:pic>
      <p:sp>
        <p:nvSpPr>
          <p:cNvPr id="25" name="TextBox 24"/>
          <p:cNvSpPr txBox="1"/>
          <p:nvPr/>
        </p:nvSpPr>
        <p:spPr>
          <a:xfrm>
            <a:off x="1785918" y="2500306"/>
            <a:ext cx="7425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30 л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714744" y="2500306"/>
            <a:ext cx="7425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60 л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072198" y="2500306"/>
            <a:ext cx="8963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120 л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571472" y="2928934"/>
            <a:ext cx="8072494" cy="71438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642910" y="2857496"/>
            <a:ext cx="8001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Розгляньте малюнок, числові дані та вирази. Поясніть, що </a:t>
            </a: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знайдемо, обчисливши кожний вираз.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643042" y="3714752"/>
            <a:ext cx="69397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- у стільки разів більша місткість бочки, ніж діжки;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643042" y="4071942"/>
            <a:ext cx="72834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- на стільки  літрів більша місткість бочки, ніж діжки;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643042" y="4429132"/>
            <a:ext cx="27049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- місткість 6 діжок;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500166" y="4786322"/>
            <a:ext cx="72914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- у стільки разів більша місткість діжки, ніж каністри;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143108" y="5143512"/>
            <a:ext cx="71984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на стільки літрів більша місткість бочки, ніж діжки 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і каністри;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136184" y="5857892"/>
            <a:ext cx="68025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на стільки літрів більша місткість 3 бочок, ніж 4 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каністр.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285728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2928926" y="142852"/>
            <a:ext cx="29851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uk-UA" sz="2800" b="1" dirty="0" smtClean="0">
                <a:solidFill>
                  <a:srgbClr val="C00000"/>
                </a:solidFill>
                <a:latin typeface="Monotype Corsiva" pitchFamily="66" charset="0"/>
              </a:rPr>
              <a:t>Складання виразів</a:t>
            </a:r>
            <a:endParaRPr lang="ru-RU" sz="2800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57158" y="571480"/>
            <a:ext cx="8429684" cy="8572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71472" y="571480"/>
            <a:ext cx="8001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  В Олі було 6 купюр по 2 грн. Вона купила зошит за 3 грн.</a:t>
            </a: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Скільки грошей залишилося в Олі?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57158" y="1500174"/>
            <a:ext cx="8429684" cy="1428760"/>
          </a:xfrm>
          <a:prstGeom prst="rect">
            <a:avLst/>
          </a:prstGeom>
          <a:solidFill>
            <a:srgbClr val="008000"/>
          </a:solidFill>
          <a:ln w="57150">
            <a:solidFill>
              <a:srgbClr val="EBD8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285852" y="1500174"/>
            <a:ext cx="67975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Було                     Купила                  Залишилося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3" name="Группа 22"/>
          <p:cNvGrpSpPr/>
          <p:nvPr/>
        </p:nvGrpSpPr>
        <p:grpSpPr>
          <a:xfrm>
            <a:off x="1071538" y="1928802"/>
            <a:ext cx="6000792" cy="940836"/>
            <a:chOff x="1071538" y="2285992"/>
            <a:chExt cx="6000792" cy="940836"/>
          </a:xfrm>
        </p:grpSpPr>
        <p:sp>
          <p:nvSpPr>
            <p:cNvPr id="24" name="Прямоугольник 23"/>
            <p:cNvSpPr/>
            <p:nvPr/>
          </p:nvSpPr>
          <p:spPr>
            <a:xfrm>
              <a:off x="1571604" y="2357430"/>
              <a:ext cx="571504" cy="28575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5" name="Прямая соединительная линия 24"/>
            <p:cNvCxnSpPr/>
            <p:nvPr/>
          </p:nvCxnSpPr>
          <p:spPr>
            <a:xfrm>
              <a:off x="2786050" y="2500306"/>
              <a:ext cx="357190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Прямоугольник 25"/>
            <p:cNvSpPr/>
            <p:nvPr/>
          </p:nvSpPr>
          <p:spPr>
            <a:xfrm>
              <a:off x="4000496" y="2357430"/>
              <a:ext cx="571504" cy="28575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7" name="Прямая соединительная линия 26"/>
            <p:cNvCxnSpPr/>
            <p:nvPr/>
          </p:nvCxnSpPr>
          <p:spPr>
            <a:xfrm>
              <a:off x="5357818" y="2428868"/>
              <a:ext cx="357190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5357818" y="2571744"/>
              <a:ext cx="357190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Прямоугольник 28"/>
            <p:cNvSpPr/>
            <p:nvPr/>
          </p:nvSpPr>
          <p:spPr>
            <a:xfrm>
              <a:off x="6500826" y="2357430"/>
              <a:ext cx="571504" cy="28575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143372" y="2285992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643702" y="2285992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?</a:t>
              </a:r>
              <a:endPara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2" name="Прямая со стрелкой 31"/>
            <p:cNvCxnSpPr>
              <a:stCxn id="24" idx="2"/>
            </p:cNvCxnSpPr>
            <p:nvPr/>
          </p:nvCxnSpPr>
          <p:spPr>
            <a:xfrm flipH="1">
              <a:off x="1500166" y="2643182"/>
              <a:ext cx="357190" cy="285752"/>
            </a:xfrm>
            <a:prstGeom prst="straightConnector1">
              <a:avLst/>
            </a:prstGeom>
            <a:ln w="19050">
              <a:solidFill>
                <a:schemeClr val="bg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 стрелкой 32"/>
            <p:cNvCxnSpPr/>
            <p:nvPr/>
          </p:nvCxnSpPr>
          <p:spPr>
            <a:xfrm>
              <a:off x="1857356" y="2643182"/>
              <a:ext cx="347666" cy="276228"/>
            </a:xfrm>
            <a:prstGeom prst="straightConnector1">
              <a:avLst/>
            </a:prstGeom>
            <a:ln w="19050">
              <a:solidFill>
                <a:schemeClr val="bg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Прямоугольник 33"/>
            <p:cNvSpPr/>
            <p:nvPr/>
          </p:nvSpPr>
          <p:spPr>
            <a:xfrm>
              <a:off x="1071538" y="2928934"/>
              <a:ext cx="571504" cy="28575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2071670" y="2928934"/>
              <a:ext cx="571504" cy="28575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214414" y="285749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214546" y="285749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6</a:t>
              </a:r>
              <a:endPara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714480" y="2857496"/>
              <a:ext cx="2423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·</a:t>
              </a:r>
              <a:endPara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2786050" y="2928934"/>
            <a:ext cx="31261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uk-UA" sz="2800" b="1" dirty="0" smtClean="0">
                <a:solidFill>
                  <a:srgbClr val="C00000"/>
                </a:solidFill>
                <a:latin typeface="Monotype Corsiva" pitchFamily="66" charset="0"/>
              </a:rPr>
              <a:t> Складання рівнянь</a:t>
            </a:r>
            <a:endParaRPr lang="ru-RU" sz="2800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428596" y="3357562"/>
            <a:ext cx="8429684" cy="150019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28596" y="3357562"/>
            <a:ext cx="84306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  У спортивному таборі було 217 дітей. На змагання з футболу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виїхало кілька команд, по 11 гравців у кожній. У таборі 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залишилося 173 дитини. Скільки футбольних команд виїхало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на змагання?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357158" y="4929198"/>
            <a:ext cx="8429684" cy="1428760"/>
          </a:xfrm>
          <a:prstGeom prst="rect">
            <a:avLst/>
          </a:prstGeom>
          <a:solidFill>
            <a:srgbClr val="008000"/>
          </a:solidFill>
          <a:ln w="57150">
            <a:solidFill>
              <a:srgbClr val="EBD8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357290" y="4929198"/>
            <a:ext cx="66932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Було                    Виїхало                 Залишилося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4" name="Группа 43"/>
          <p:cNvGrpSpPr/>
          <p:nvPr/>
        </p:nvGrpSpPr>
        <p:grpSpPr>
          <a:xfrm>
            <a:off x="1571604" y="5357826"/>
            <a:ext cx="5500726" cy="940836"/>
            <a:chOff x="1285852" y="1785926"/>
            <a:chExt cx="5500726" cy="940836"/>
          </a:xfrm>
        </p:grpSpPr>
        <p:sp>
          <p:nvSpPr>
            <p:cNvPr id="45" name="Прямоугольник 44"/>
            <p:cNvSpPr/>
            <p:nvPr/>
          </p:nvSpPr>
          <p:spPr>
            <a:xfrm>
              <a:off x="1285852" y="1857364"/>
              <a:ext cx="571504" cy="28575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46" name="Прямая соединительная линия 45"/>
            <p:cNvCxnSpPr/>
            <p:nvPr/>
          </p:nvCxnSpPr>
          <p:spPr>
            <a:xfrm>
              <a:off x="2500298" y="2000240"/>
              <a:ext cx="357190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Прямоугольник 46"/>
            <p:cNvSpPr/>
            <p:nvPr/>
          </p:nvSpPr>
          <p:spPr>
            <a:xfrm>
              <a:off x="3714744" y="1857364"/>
              <a:ext cx="571504" cy="28575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48" name="Прямая соединительная линия 47"/>
            <p:cNvCxnSpPr/>
            <p:nvPr/>
          </p:nvCxnSpPr>
          <p:spPr>
            <a:xfrm>
              <a:off x="5072066" y="1928802"/>
              <a:ext cx="357190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>
              <a:off x="5072066" y="2071678"/>
              <a:ext cx="357190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Прямоугольник 49"/>
            <p:cNvSpPr/>
            <p:nvPr/>
          </p:nvSpPr>
          <p:spPr>
            <a:xfrm>
              <a:off x="6215074" y="1857364"/>
              <a:ext cx="571504" cy="28575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1285852" y="1785926"/>
              <a:ext cx="530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217</a:t>
              </a:r>
              <a:endPara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357686" y="235743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?</a:t>
              </a:r>
              <a:endPara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53" name="Прямая со стрелкой 52"/>
            <p:cNvCxnSpPr/>
            <p:nvPr/>
          </p:nvCxnSpPr>
          <p:spPr>
            <a:xfrm flipH="1">
              <a:off x="3571868" y="2143116"/>
              <a:ext cx="357190" cy="285752"/>
            </a:xfrm>
            <a:prstGeom prst="straightConnector1">
              <a:avLst/>
            </a:prstGeom>
            <a:ln w="19050">
              <a:solidFill>
                <a:schemeClr val="bg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Прямая со стрелкой 53"/>
            <p:cNvCxnSpPr/>
            <p:nvPr/>
          </p:nvCxnSpPr>
          <p:spPr>
            <a:xfrm>
              <a:off x="4000496" y="2143116"/>
              <a:ext cx="347666" cy="276228"/>
            </a:xfrm>
            <a:prstGeom prst="straightConnector1">
              <a:avLst/>
            </a:prstGeom>
            <a:ln w="19050">
              <a:solidFill>
                <a:schemeClr val="bg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Прямоугольник 54"/>
            <p:cNvSpPr/>
            <p:nvPr/>
          </p:nvSpPr>
          <p:spPr>
            <a:xfrm>
              <a:off x="3143240" y="2428868"/>
              <a:ext cx="571504" cy="28575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Прямоугольник 55"/>
            <p:cNvSpPr/>
            <p:nvPr/>
          </p:nvSpPr>
          <p:spPr>
            <a:xfrm>
              <a:off x="4214810" y="2428868"/>
              <a:ext cx="571504" cy="28575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214678" y="2357430"/>
              <a:ext cx="4027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11</a:t>
              </a:r>
              <a:endPara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6215074" y="1785926"/>
              <a:ext cx="530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173</a:t>
              </a:r>
              <a:endPara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3857620" y="2357430"/>
              <a:ext cx="2423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·</a:t>
              </a:r>
              <a:endPara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  <p:bldP spid="21" grpId="0" animBg="1"/>
      <p:bldP spid="22" grpId="0"/>
      <p:bldP spid="39" grpId="0"/>
      <p:bldP spid="40" grpId="0" animBg="1"/>
      <p:bldP spid="41" grpId="0"/>
      <p:bldP spid="42" grpId="0" animBg="1"/>
      <p:bldP spid="4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Заголовок 5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285728"/>
          </a:xfrm>
          <a:prstGeom prst="rect">
            <a:avLst/>
          </a:prstGeom>
          <a:noFill/>
        </p:spPr>
      </p:pic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0562" y="214290"/>
            <a:ext cx="4500594" cy="1211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  <p:sp>
        <p:nvSpPr>
          <p:cNvPr id="13" name="Правая фигурная скобка 12"/>
          <p:cNvSpPr/>
          <p:nvPr/>
        </p:nvSpPr>
        <p:spPr>
          <a:xfrm rot="5400000">
            <a:off x="5089926" y="839372"/>
            <a:ext cx="392908" cy="1428760"/>
          </a:xfrm>
          <a:prstGeom prst="rightBrace">
            <a:avLst/>
          </a:prstGeom>
          <a:ln w="22225" cap="sq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авая фигурная скобка 13"/>
          <p:cNvSpPr/>
          <p:nvPr/>
        </p:nvSpPr>
        <p:spPr>
          <a:xfrm rot="5400000">
            <a:off x="6625842" y="803654"/>
            <a:ext cx="392909" cy="1500199"/>
          </a:xfrm>
          <a:prstGeom prst="rightBrace">
            <a:avLst/>
          </a:prstGeom>
          <a:ln w="22225" cap="sq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авая фигурная скобка 14"/>
          <p:cNvSpPr/>
          <p:nvPr/>
        </p:nvSpPr>
        <p:spPr>
          <a:xfrm rot="5400000">
            <a:off x="8126041" y="875091"/>
            <a:ext cx="392908" cy="1357322"/>
          </a:xfrm>
          <a:prstGeom prst="rightBrace">
            <a:avLst/>
          </a:prstGeom>
          <a:ln w="22225" cap="sq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43438" y="1142984"/>
            <a:ext cx="4748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572132" y="1142984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Т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43636" y="1142984"/>
            <a:ext cx="3882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Б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000892" y="1142984"/>
            <a:ext cx="4748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715272" y="1142984"/>
            <a:ext cx="3882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Б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572528" y="1142984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Т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857752" y="1571612"/>
            <a:ext cx="8867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19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кг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357950" y="1571612"/>
            <a:ext cx="8867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27 кг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858148" y="1571612"/>
            <a:ext cx="8867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40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кг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42844" y="214290"/>
            <a:ext cx="4357718" cy="17145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14282" y="142852"/>
            <a:ext cx="4472891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    Діти зважували своїх домашніх</a:t>
            </a:r>
          </a:p>
          <a:p>
            <a:pPr algn="just"/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тварин  парами.  </a:t>
            </a:r>
            <a:r>
              <a:rPr lang="uk-UA" sz="2200" dirty="0" err="1" smtClean="0">
                <a:latin typeface="Times New Roman" pitchFamily="18" charset="0"/>
                <a:cs typeface="Times New Roman" pitchFamily="18" charset="0"/>
              </a:rPr>
              <a:t>Мурчик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  і  Тузик</a:t>
            </a:r>
          </a:p>
          <a:p>
            <a:pPr algn="just"/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разом   важать   19  кг,  </a:t>
            </a:r>
            <a:r>
              <a:rPr lang="uk-UA" sz="2200" dirty="0" err="1" smtClean="0">
                <a:latin typeface="Times New Roman" pitchFamily="18" charset="0"/>
                <a:cs typeface="Times New Roman" pitchFamily="18" charset="0"/>
              </a:rPr>
              <a:t>Мурчик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  і </a:t>
            </a:r>
          </a:p>
          <a:p>
            <a:pPr algn="just"/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Бобик разом важать 27 кг, а Тузик і </a:t>
            </a:r>
          </a:p>
          <a:p>
            <a:pPr algn="just"/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Бобик – 40 кг. Хто скільки важить?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28860" y="2214554"/>
            <a:ext cx="1074216" cy="617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"/>
          </a:effectLst>
        </p:spPr>
      </p:pic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71934" y="2143116"/>
            <a:ext cx="1000132" cy="69017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softEdge rad="63500"/>
          </a:effectLst>
        </p:spPr>
      </p:pic>
      <p:pic>
        <p:nvPicPr>
          <p:cNvPr id="33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572132" y="2928934"/>
            <a:ext cx="863851" cy="594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  <p:sp>
        <p:nvSpPr>
          <p:cNvPr id="34" name="Прямоугольник 33"/>
          <p:cNvSpPr/>
          <p:nvPr/>
        </p:nvSpPr>
        <p:spPr>
          <a:xfrm>
            <a:off x="2643174" y="2857496"/>
            <a:ext cx="785818" cy="428628"/>
          </a:xfrm>
          <a:prstGeom prst="rect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5643570" y="3571876"/>
            <a:ext cx="785818" cy="428628"/>
          </a:xfrm>
          <a:prstGeom prst="rect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4143372" y="2857496"/>
            <a:ext cx="785818" cy="428628"/>
          </a:xfrm>
          <a:prstGeom prst="rect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429124" y="3571876"/>
            <a:ext cx="785818" cy="42862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5143504" y="4214818"/>
            <a:ext cx="785818" cy="42862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6286512" y="4214818"/>
            <a:ext cx="785818" cy="428628"/>
          </a:xfrm>
          <a:prstGeom prst="rect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5857884" y="4929198"/>
            <a:ext cx="785818" cy="42862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2643174" y="5715016"/>
            <a:ext cx="785818" cy="42862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2" name="Прямая соединительная линия 41"/>
          <p:cNvCxnSpPr>
            <a:stCxn id="34" idx="2"/>
            <a:endCxn id="37" idx="0"/>
          </p:cNvCxnSpPr>
          <p:nvPr/>
        </p:nvCxnSpPr>
        <p:spPr>
          <a:xfrm>
            <a:off x="3036083" y="3286124"/>
            <a:ext cx="1785950" cy="28575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>
            <a:stCxn id="36" idx="2"/>
            <a:endCxn id="37" idx="0"/>
          </p:cNvCxnSpPr>
          <p:nvPr/>
        </p:nvCxnSpPr>
        <p:spPr>
          <a:xfrm>
            <a:off x="4536281" y="3286124"/>
            <a:ext cx="285752" cy="28575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>
            <a:stCxn id="37" idx="2"/>
            <a:endCxn id="38" idx="0"/>
          </p:cNvCxnSpPr>
          <p:nvPr/>
        </p:nvCxnSpPr>
        <p:spPr>
          <a:xfrm>
            <a:off x="4822033" y="4000504"/>
            <a:ext cx="714380" cy="21431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>
            <a:stCxn id="35" idx="2"/>
            <a:endCxn id="38" idx="0"/>
          </p:cNvCxnSpPr>
          <p:nvPr/>
        </p:nvCxnSpPr>
        <p:spPr>
          <a:xfrm flipH="1">
            <a:off x="5536413" y="4000504"/>
            <a:ext cx="500066" cy="21431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>
            <a:stCxn id="38" idx="2"/>
            <a:endCxn id="40" idx="0"/>
          </p:cNvCxnSpPr>
          <p:nvPr/>
        </p:nvCxnSpPr>
        <p:spPr>
          <a:xfrm>
            <a:off x="5536413" y="4643446"/>
            <a:ext cx="714380" cy="28575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>
            <a:stCxn id="39" idx="2"/>
            <a:endCxn id="40" idx="0"/>
          </p:cNvCxnSpPr>
          <p:nvPr/>
        </p:nvCxnSpPr>
        <p:spPr>
          <a:xfrm flipH="1">
            <a:off x="6250793" y="4643446"/>
            <a:ext cx="428628" cy="28575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>
            <a:stCxn id="41" idx="0"/>
            <a:endCxn id="40" idx="2"/>
          </p:cNvCxnSpPr>
          <p:nvPr/>
        </p:nvCxnSpPr>
        <p:spPr>
          <a:xfrm flipV="1">
            <a:off x="3036083" y="5357826"/>
            <a:ext cx="3214710" cy="35719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>
            <a:stCxn id="34" idx="2"/>
            <a:endCxn id="41" idx="0"/>
          </p:cNvCxnSpPr>
          <p:nvPr/>
        </p:nvCxnSpPr>
        <p:spPr>
          <a:xfrm>
            <a:off x="3036083" y="3286124"/>
            <a:ext cx="0" cy="242889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Прямоугольник 49"/>
          <p:cNvSpPr/>
          <p:nvPr/>
        </p:nvSpPr>
        <p:spPr>
          <a:xfrm>
            <a:off x="4143372" y="5715016"/>
            <a:ext cx="785818" cy="42862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1" name="Прямая соединительная линия 50"/>
          <p:cNvCxnSpPr/>
          <p:nvPr/>
        </p:nvCxnSpPr>
        <p:spPr>
          <a:xfrm>
            <a:off x="4286248" y="3286124"/>
            <a:ext cx="0" cy="242889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>
            <a:stCxn id="40" idx="2"/>
            <a:endCxn id="50" idx="0"/>
          </p:cNvCxnSpPr>
          <p:nvPr/>
        </p:nvCxnSpPr>
        <p:spPr>
          <a:xfrm flipH="1">
            <a:off x="4536281" y="5357826"/>
            <a:ext cx="1714512" cy="35719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2786050" y="278605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19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286248" y="278605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27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786446" y="350043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40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500826" y="414338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357818" y="414338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572000" y="350043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46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072198" y="485776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786050" y="564357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16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286248" y="564357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24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50" grpId="0" animBg="1"/>
      <p:bldP spid="53" grpId="0"/>
      <p:bldP spid="58" grpId="0"/>
      <p:bldP spid="59" grpId="0"/>
      <p:bldP spid="61" grpId="0"/>
      <p:bldP spid="62" grpId="0"/>
      <p:bldP spid="63" grpId="0"/>
      <p:bldP spid="64" grpId="0"/>
      <p:bldP spid="65" grpId="0"/>
      <p:bldP spid="69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894</TotalTime>
  <Words>736</Words>
  <PresentationFormat>Экран (4:3)</PresentationFormat>
  <Paragraphs>138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Boka</cp:lastModifiedBy>
  <cp:revision>125</cp:revision>
  <dcterms:modified xsi:type="dcterms:W3CDTF">2017-01-22T06:32:10Z</dcterms:modified>
</cp:coreProperties>
</file>