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67" r:id="rId4"/>
    <p:sldId id="268" r:id="rId5"/>
    <p:sldId id="269" r:id="rId6"/>
    <p:sldId id="270" r:id="rId7"/>
    <p:sldId id="280" r:id="rId8"/>
    <p:sldId id="275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800"/>
    <a:srgbClr val="008000"/>
    <a:srgbClr val="000000"/>
    <a:srgbClr val="00D971"/>
    <a:srgbClr val="A86ED4"/>
    <a:srgbClr val="D70000"/>
    <a:srgbClr val="00D25F"/>
    <a:srgbClr val="9751CB"/>
    <a:srgbClr val="893BC3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5-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99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12183" y="1071546"/>
            <a:ext cx="6017673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Творчий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підхід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розв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’язування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задач – </a:t>
            </a:r>
          </a:p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ключ до формування</a:t>
            </a:r>
          </a:p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математичних</a:t>
            </a:r>
          </a:p>
          <a:p>
            <a:pPr algn="ctr"/>
            <a:r>
              <a:rPr lang="uk-UA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компетентностей</a:t>
            </a:r>
            <a:endParaRPr lang="uk-UA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учнів початкових класів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Заголовок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14290"/>
            <a:ext cx="4500594" cy="121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3" name="Правая фигурная скобка 12"/>
          <p:cNvSpPr/>
          <p:nvPr/>
        </p:nvSpPr>
        <p:spPr>
          <a:xfrm rot="5400000">
            <a:off x="5089926" y="839372"/>
            <a:ext cx="392908" cy="1428760"/>
          </a:xfrm>
          <a:prstGeom prst="rightBrace">
            <a:avLst/>
          </a:prstGeom>
          <a:ln w="22225" cap="sq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6625842" y="803654"/>
            <a:ext cx="392909" cy="1500199"/>
          </a:xfrm>
          <a:prstGeom prst="rightBrace">
            <a:avLst/>
          </a:prstGeom>
          <a:ln w="22225" cap="sq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8126041" y="875091"/>
            <a:ext cx="392908" cy="1357322"/>
          </a:xfrm>
          <a:prstGeom prst="rightBrace">
            <a:avLst/>
          </a:prstGeom>
          <a:ln w="22225" cap="sq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3438" y="1142984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2132" y="11429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3636" y="1142984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0892" y="1142984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15272" y="1142984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528" y="11429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1571612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7950" y="1571612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27 кг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58148" y="1571612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2844" y="214290"/>
            <a:ext cx="4357718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142852"/>
            <a:ext cx="447289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  Діти зважували своїх домашніх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тварин  парами. 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Мурчик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і  Тузик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разом   важать   19  кг, 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Мурчик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і 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Бобик разом важать 27 кг, а Тузик і 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Бобик – 40 кг. Хто скільки важить?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43042" y="2214554"/>
            <a:ext cx="1513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Варіант 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500694" y="2214554"/>
            <a:ext cx="1513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Варіант 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5357818" y="2857496"/>
            <a:ext cx="1806690" cy="500066"/>
            <a:chOff x="2643174" y="2571744"/>
            <a:chExt cx="1806690" cy="500066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2643174" y="2643182"/>
              <a:ext cx="621050" cy="428628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828814" y="2643182"/>
              <a:ext cx="621050" cy="428628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890105" y="2571744"/>
              <a:ext cx="4924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k-UA" sz="2400" b="1" dirty="0" smtClean="0">
                  <a:latin typeface="Times New Roman" pitchFamily="18" charset="0"/>
                  <a:cs typeface="Times New Roman" pitchFamily="18" charset="0"/>
                </a:rPr>
                <a:t>19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704465" y="2571744"/>
              <a:ext cx="4924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k-UA" sz="2400" b="1" dirty="0" smtClean="0">
                  <a:latin typeface="Times New Roman" pitchFamily="18" charset="0"/>
                  <a:cs typeface="Times New Roman" pitchFamily="18" charset="0"/>
                </a:rPr>
                <a:t>40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1500166" y="2928934"/>
            <a:ext cx="1785950" cy="461665"/>
            <a:chOff x="714348" y="2928934"/>
            <a:chExt cx="1785950" cy="461665"/>
          </a:xfrm>
        </p:grpSpPr>
        <p:sp>
          <p:nvSpPr>
            <p:cNvPr id="95" name="Прямоугольник 94"/>
            <p:cNvSpPr/>
            <p:nvPr/>
          </p:nvSpPr>
          <p:spPr>
            <a:xfrm>
              <a:off x="714348" y="2928934"/>
              <a:ext cx="642942" cy="433658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1840783" y="2928934"/>
              <a:ext cx="659515" cy="433658"/>
            </a:xfrm>
            <a:prstGeom prst="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TextBox 8"/>
            <p:cNvSpPr txBox="1"/>
            <p:nvPr/>
          </p:nvSpPr>
          <p:spPr>
            <a:xfrm>
              <a:off x="762155" y="2928934"/>
              <a:ext cx="5880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2400" b="1" dirty="0" smtClean="0">
                  <a:latin typeface="Times New Roman" pitchFamily="18" charset="0"/>
                  <a:cs typeface="Times New Roman" pitchFamily="18" charset="0"/>
                </a:rPr>
                <a:t>27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TextBox 15"/>
            <p:cNvSpPr txBox="1"/>
            <p:nvPr/>
          </p:nvSpPr>
          <p:spPr>
            <a:xfrm>
              <a:off x="1924500" y="2928934"/>
              <a:ext cx="4924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2400" b="1" dirty="0" smtClean="0">
                  <a:latin typeface="Times New Roman" pitchFamily="18" charset="0"/>
                  <a:cs typeface="Times New Roman" pitchFamily="18" charset="0"/>
                </a:rPr>
                <a:t>40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500034" y="285728"/>
            <a:ext cx="8286808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14348" y="214290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Скільки літрів пального потрібно для 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цього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двигуна?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1571612"/>
            <a:ext cx="8286808" cy="11430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150017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Він працював 8 год. Скільки літрів пального було витрачено за цей час роботи двигуна?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2786058"/>
            <a:ext cx="5738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Робота над текстовою моделлю задачі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3143248"/>
            <a:ext cx="3307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Прикидка відповіді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3500438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30:5=48:8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857628"/>
            <a:ext cx="7308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Складання рівності. Встановлення відповідності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4214818"/>
            <a:ext cx="4209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Складання обернених задач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285720" y="4643446"/>
            <a:ext cx="8643998" cy="1428796"/>
            <a:chOff x="720" y="1191"/>
            <a:chExt cx="1363" cy="2099"/>
          </a:xfrm>
        </p:grpSpPr>
        <p:sp>
          <p:nvSpPr>
            <p:cNvPr id="17" name="AutoShape 52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53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utoShape 54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AutoShape 55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23" name="Oval 5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4" name="Oval 6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5" name="Oval 6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" name="Oval 62"/>
              <p:cNvSpPr>
                <a:spLocks noChangeArrowheads="1"/>
              </p:cNvSpPr>
              <p:nvPr/>
            </p:nvSpPr>
            <p:spPr bwMode="gray">
              <a:xfrm>
                <a:off x="1447" y="597"/>
                <a:ext cx="324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7" name="Oval 6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2" name="Text Box 64"/>
            <p:cNvSpPr txBox="1">
              <a:spLocks noChangeArrowheads="1"/>
            </p:cNvSpPr>
            <p:nvPr/>
          </p:nvSpPr>
          <p:spPr bwMode="gray">
            <a:xfrm>
              <a:off x="1362" y="1191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71472" y="4857760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034" y="521495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скільки годин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роботи двигун витратить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літрів пального?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Заголовок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sp>
        <p:nvSpPr>
          <p:cNvPr id="54" name="Скругленный прямоугольник 53"/>
          <p:cNvSpPr/>
          <p:nvPr/>
        </p:nvSpPr>
        <p:spPr>
          <a:xfrm>
            <a:off x="428596" y="500042"/>
            <a:ext cx="8358246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714348" y="500042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Скільки літрів пального потрібно для 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цього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двигуна?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662" y="1785926"/>
            <a:ext cx="6545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30:5=6 (л) – витрачає двигун за 1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роботи;</a:t>
            </a:r>
          </a:p>
          <a:p>
            <a:pPr marL="457200" indent="-457200">
              <a:buAutoNum type="arabicParenR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6·8=48 (л) – витрачає двигун за 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71670" y="2714620"/>
            <a:ext cx="4368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Зміна числових даних задачі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14612" y="3429000"/>
            <a:ext cx="3393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Зміна сюжету задачі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67" name="AutoShape 5"/>
          <p:cNvSpPr>
            <a:spLocks noChangeArrowheads="1"/>
          </p:cNvSpPr>
          <p:nvPr/>
        </p:nvSpPr>
        <p:spPr bwMode="gray">
          <a:xfrm>
            <a:off x="357158" y="4143380"/>
            <a:ext cx="8358246" cy="785818"/>
          </a:xfrm>
          <a:prstGeom prst="roundRect">
            <a:avLst>
              <a:gd name="adj" fmla="val 50000"/>
            </a:avLst>
          </a:prstGeom>
          <a:solidFill>
            <a:srgbClr val="00D971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1472" y="4143380"/>
            <a:ext cx="7869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У шкільній їдальні на 5 тарілок розклали 30 булок.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Скільки булок на 8 таких тарілках?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animBg="1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571480"/>
            <a:ext cx="8286808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571480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Скільки літрів пального потрібно для 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цього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двигуна?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596" y="2500306"/>
            <a:ext cx="8429684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85786" y="250030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gray">
          <a:xfrm>
            <a:off x="428596" y="3286124"/>
            <a:ext cx="8429684" cy="785818"/>
          </a:xfrm>
          <a:prstGeom prst="roundRect">
            <a:avLst>
              <a:gd name="adj" fmla="val 50000"/>
            </a:avLst>
          </a:prstGeom>
          <a:solidFill>
            <a:srgbClr val="A86ED4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472" y="328612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скільки літрів пального більше (менше) витрачає двигун для 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роботи, ніж для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gray">
          <a:xfrm>
            <a:off x="428596" y="4429132"/>
            <a:ext cx="8501122" cy="785818"/>
          </a:xfrm>
          <a:prstGeom prst="roundRect">
            <a:avLst>
              <a:gd name="adj" fmla="val 50000"/>
            </a:avLst>
          </a:prstGeom>
          <a:solidFill>
            <a:srgbClr val="A86ED4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10" y="442913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Скільки літрів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пального витратить двигун, якщо буде працювати ще 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14612" y="1928802"/>
            <a:ext cx="3815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Зміна запитання задачі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3042" y="5572140"/>
            <a:ext cx="6040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Розв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/>
              </a:rPr>
              <a:t>’язування задачі різними способами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 animBg="1"/>
      <p:bldP spid="25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14546" y="2143116"/>
            <a:ext cx="454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Поступове утруднення умови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357158" y="428604"/>
            <a:ext cx="5786478" cy="1643074"/>
            <a:chOff x="333348" y="251340"/>
            <a:chExt cx="5021410" cy="1928826"/>
          </a:xfrm>
        </p:grpSpPr>
        <p:sp>
          <p:nvSpPr>
            <p:cNvPr id="44" name="AutoShape 4"/>
            <p:cNvSpPr>
              <a:spLocks noChangeArrowheads="1"/>
            </p:cNvSpPr>
            <p:nvPr/>
          </p:nvSpPr>
          <p:spPr bwMode="auto">
            <a:xfrm>
              <a:off x="333348" y="348979"/>
              <a:ext cx="5021410" cy="1831187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88CE5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AutoShape 5"/>
            <p:cNvSpPr>
              <a:spLocks noChangeArrowheads="1"/>
            </p:cNvSpPr>
            <p:nvPr/>
          </p:nvSpPr>
          <p:spPr bwMode="gray">
            <a:xfrm>
              <a:off x="773823" y="251340"/>
              <a:ext cx="4076857" cy="16672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B828"/>
                </a:gs>
                <a:gs pos="100000">
                  <a:srgbClr val="2F611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AutoShape 6"/>
            <p:cNvSpPr>
              <a:spLocks noChangeArrowheads="1"/>
            </p:cNvSpPr>
            <p:nvPr/>
          </p:nvSpPr>
          <p:spPr bwMode="gray">
            <a:xfrm flipH="1">
              <a:off x="4490076" y="307529"/>
              <a:ext cx="156267" cy="8382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7BCF5D"/>
                </a:gs>
                <a:gs pos="100000">
                  <a:srgbClr val="7BCF5D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AutoShape 7"/>
            <p:cNvSpPr>
              <a:spLocks noChangeArrowheads="1"/>
            </p:cNvSpPr>
            <p:nvPr/>
          </p:nvSpPr>
          <p:spPr bwMode="gray">
            <a:xfrm flipH="1">
              <a:off x="1027872" y="307529"/>
              <a:ext cx="159741" cy="83822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7BCF5D"/>
                </a:gs>
                <a:gs pos="100000">
                  <a:srgbClr val="7BCF5D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500034" y="500042"/>
              <a:ext cx="4667203" cy="2142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1500166" y="2643182"/>
            <a:ext cx="6215106" cy="1714512"/>
            <a:chOff x="3424238" y="2519363"/>
            <a:chExt cx="2295525" cy="3298825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3424238" y="2662238"/>
              <a:ext cx="2295525" cy="3155950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D791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AutoShape 9"/>
            <p:cNvSpPr>
              <a:spLocks noChangeArrowheads="1"/>
            </p:cNvSpPr>
            <p:nvPr/>
          </p:nvSpPr>
          <p:spPr bwMode="gray">
            <a:xfrm>
              <a:off x="3640138" y="2519363"/>
              <a:ext cx="1863725" cy="2873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79133"/>
                </a:gs>
                <a:gs pos="100000">
                  <a:srgbClr val="D791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AutoShape 10"/>
            <p:cNvSpPr>
              <a:spLocks noChangeArrowheads="1"/>
            </p:cNvSpPr>
            <p:nvPr/>
          </p:nvSpPr>
          <p:spPr bwMode="gray">
            <a:xfrm flipH="1">
              <a:off x="5324475" y="2590800"/>
              <a:ext cx="73025" cy="144463"/>
            </a:xfrm>
            <a:prstGeom prst="octagon">
              <a:avLst>
                <a:gd name="adj" fmla="val 29287"/>
              </a:avLst>
            </a:prstGeom>
            <a:solidFill>
              <a:srgbClr val="F1D08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AutoShape 11"/>
            <p:cNvSpPr>
              <a:spLocks noChangeArrowheads="1"/>
            </p:cNvSpPr>
            <p:nvPr/>
          </p:nvSpPr>
          <p:spPr bwMode="gray">
            <a:xfrm flipH="1">
              <a:off x="3743325" y="2590800"/>
              <a:ext cx="71438" cy="144463"/>
            </a:xfrm>
            <a:prstGeom prst="octagon">
              <a:avLst>
                <a:gd name="adj" fmla="val 29287"/>
              </a:avLst>
            </a:prstGeom>
            <a:solidFill>
              <a:srgbClr val="F1D08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2714612" y="4857760"/>
            <a:ext cx="6010301" cy="1714512"/>
            <a:chOff x="5934075" y="2017713"/>
            <a:chExt cx="2295525" cy="3298825"/>
          </a:xfrm>
        </p:grpSpPr>
        <p:sp>
          <p:nvSpPr>
            <p:cNvPr id="65" name="AutoShape 12"/>
            <p:cNvSpPr>
              <a:spLocks noChangeArrowheads="1"/>
            </p:cNvSpPr>
            <p:nvPr/>
          </p:nvSpPr>
          <p:spPr bwMode="auto">
            <a:xfrm>
              <a:off x="5934075" y="2160588"/>
              <a:ext cx="2295525" cy="3155950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4B71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AutoShape 13"/>
            <p:cNvSpPr>
              <a:spLocks noChangeArrowheads="1"/>
            </p:cNvSpPr>
            <p:nvPr/>
          </p:nvSpPr>
          <p:spPr bwMode="gray">
            <a:xfrm>
              <a:off x="6149975" y="2017713"/>
              <a:ext cx="1863725" cy="28733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D8CE5"/>
                </a:gs>
                <a:gs pos="100000">
                  <a:srgbClr val="6D8CE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" name="AutoShape 14"/>
            <p:cNvSpPr>
              <a:spLocks noChangeArrowheads="1"/>
            </p:cNvSpPr>
            <p:nvPr/>
          </p:nvSpPr>
          <p:spPr bwMode="gray">
            <a:xfrm flipH="1">
              <a:off x="7835900" y="2089150"/>
              <a:ext cx="71438" cy="142875"/>
            </a:xfrm>
            <a:prstGeom prst="octagon">
              <a:avLst>
                <a:gd name="adj" fmla="val 29287"/>
              </a:avLst>
            </a:prstGeom>
            <a:solidFill>
              <a:srgbClr val="6FC5E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" name="AutoShape 15"/>
            <p:cNvSpPr>
              <a:spLocks noChangeArrowheads="1"/>
            </p:cNvSpPr>
            <p:nvPr/>
          </p:nvSpPr>
          <p:spPr bwMode="gray">
            <a:xfrm flipH="1">
              <a:off x="6253163" y="2089150"/>
              <a:ext cx="71437" cy="142875"/>
            </a:xfrm>
            <a:prstGeom prst="octagon">
              <a:avLst>
                <a:gd name="adj" fmla="val 29287"/>
              </a:avLst>
            </a:prstGeom>
            <a:solidFill>
              <a:srgbClr val="6FC5E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500034" y="500042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 Скільки літрів пального потрібно для 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цього двигуна?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85918" y="271462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43042" y="350043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Скільки літрів пального витратить двигун, якщо працюватиме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3 </a:t>
            </a:r>
            <a:r>
              <a:rPr lang="uk-UA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довше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857488" y="5000636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За 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роботи двигуна було витрачено 30 л пального. Скільки літрів пального витратить двигун, якщо працюватиме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3 </a:t>
            </a:r>
            <a:r>
              <a:rPr lang="uk-UA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менше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000496" y="4357694"/>
            <a:ext cx="3446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Зміна деяких зв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/>
              </a:rPr>
              <a:t>’язків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57158" y="142852"/>
            <a:ext cx="8429684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6" y="142852"/>
            <a:ext cx="84621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Першого дня господарство відправило на сезонний ярмарок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 машини з капустою, а другого – 7 таких машин. Другого дня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відправлено на 9 т капусти більше, ніж першого. Скільки тонн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капусти відправлено на ярмарок другого дня?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857364"/>
            <a:ext cx="928694" cy="19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1785926"/>
            <a:ext cx="1285884" cy="749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1785926"/>
            <a:ext cx="1357322" cy="750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1785926"/>
            <a:ext cx="1285883" cy="75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1785926"/>
            <a:ext cx="1214446" cy="75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2571744"/>
            <a:ext cx="6072230" cy="140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4" name="TextBox 13"/>
          <p:cNvSpPr txBox="1"/>
          <p:nvPr/>
        </p:nvSpPr>
        <p:spPr>
          <a:xfrm>
            <a:off x="357158" y="4357694"/>
            <a:ext cx="8101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Скільки тонн капусти відправило господарство за два дні?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4000504"/>
            <a:ext cx="5078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Перетворення задачі у споріднену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4929198"/>
            <a:ext cx="8572560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57158" y="5000636"/>
            <a:ext cx="85118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Першого дня господарство відправило на сезонний ярмарок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 машини з капустою, а другого – 7 таких машин.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два дні</a:t>
            </a:r>
          </a:p>
          <a:p>
            <a:pPr algn="just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господарство відправило 33 т капусти.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Скільки тонн капусти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відправлено на ярмарок другого дня?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282" y="3714752"/>
            <a:ext cx="22145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120 : 30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120 - 30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 · 6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 : 30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120 – (30 + 60)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120 · 3 – 30 · 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1802" y="642918"/>
            <a:ext cx="2840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Броунівський рух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8926" y="214290"/>
            <a:ext cx="3084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Пояснення виразів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1428736"/>
            <a:ext cx="981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1357298"/>
            <a:ext cx="15335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1142984"/>
            <a:ext cx="17716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25" name="TextBox 24"/>
          <p:cNvSpPr txBox="1"/>
          <p:nvPr/>
        </p:nvSpPr>
        <p:spPr>
          <a:xfrm>
            <a:off x="1785918" y="2500306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30 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14744" y="2500306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60 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72198" y="2500306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120 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71472" y="2928934"/>
            <a:ext cx="8072494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42910" y="285749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Розгляньте малюнок, числові дані та вирази. Поясніть, що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знайдемо, обчисливши кожний вираз.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3042" y="3714752"/>
            <a:ext cx="6939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у стільки разів більша місткість бочки, ніж діжки;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43042" y="4071942"/>
            <a:ext cx="7283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на стільки  літрів більша місткість бочки, ніж діжки;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3042" y="4429132"/>
            <a:ext cx="2704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місткість 6 діжок;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00166" y="4786322"/>
            <a:ext cx="729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у стільки разів більша місткість діжки, ніж каністри;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108" y="5143512"/>
            <a:ext cx="7198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стільки літрів більша місткість бочки, ніж діжки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каністри;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36184" y="5857892"/>
            <a:ext cx="6802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стільки літрів більша місткість 3 бочок, ніж 4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каністр.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928926" y="142852"/>
            <a:ext cx="2985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Складання виразів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571480"/>
            <a:ext cx="8429684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472" y="57148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В Олі було 6 купюр по 2 грн. Вона купила зошит за 3 грн.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Скільки грошей залишилося в Олі?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1500174"/>
            <a:ext cx="8429684" cy="1428760"/>
          </a:xfrm>
          <a:prstGeom prst="rect">
            <a:avLst/>
          </a:prstGeom>
          <a:solidFill>
            <a:srgbClr val="008000"/>
          </a:solidFill>
          <a:ln w="57150">
            <a:solidFill>
              <a:srgbClr val="EBD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5852" y="1500174"/>
            <a:ext cx="6797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Було                     Купила                  Залишилося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071538" y="1928802"/>
            <a:ext cx="6000792" cy="940836"/>
            <a:chOff x="1071538" y="2285992"/>
            <a:chExt cx="6000792" cy="940836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1571604" y="2357430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786050" y="2500306"/>
              <a:ext cx="35719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4000496" y="2357430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357818" y="2428868"/>
              <a:ext cx="35719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357818" y="2571744"/>
              <a:ext cx="35719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6500826" y="2357430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43372" y="22859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43702" y="22859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Прямая со стрелкой 31"/>
            <p:cNvCxnSpPr>
              <a:stCxn id="24" idx="2"/>
            </p:cNvCxnSpPr>
            <p:nvPr/>
          </p:nvCxnSpPr>
          <p:spPr>
            <a:xfrm flipH="1">
              <a:off x="1500166" y="2643182"/>
              <a:ext cx="357190" cy="285752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1857356" y="2643182"/>
              <a:ext cx="347666" cy="276228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Прямоугольник 33"/>
            <p:cNvSpPr/>
            <p:nvPr/>
          </p:nvSpPr>
          <p:spPr>
            <a:xfrm>
              <a:off x="1071538" y="2928934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071670" y="2928934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14414" y="28574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14546" y="285749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14480" y="2857496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·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786050" y="2928934"/>
            <a:ext cx="3126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 Складання рівнянь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28596" y="3357562"/>
            <a:ext cx="8429684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8596" y="3357562"/>
            <a:ext cx="84306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У спортивному таборі було 217 дітей. На змагання з футболу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виїхало кілька команд, по 11 гравців у кожній. У таборі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залишилося 173 дитини. Скільки футбольних команд виїхало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змагання?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57158" y="4929198"/>
            <a:ext cx="8429684" cy="1428760"/>
          </a:xfrm>
          <a:prstGeom prst="rect">
            <a:avLst/>
          </a:prstGeom>
          <a:solidFill>
            <a:srgbClr val="008000"/>
          </a:solidFill>
          <a:ln w="57150">
            <a:solidFill>
              <a:srgbClr val="EBD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57290" y="4929198"/>
            <a:ext cx="6693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Було                    Виїхало                 Залишилося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571604" y="5357826"/>
            <a:ext cx="5500726" cy="940836"/>
            <a:chOff x="1285852" y="1785926"/>
            <a:chExt cx="5500726" cy="940836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285852" y="1857364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2500298" y="2000240"/>
              <a:ext cx="35719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рямоугольник 46"/>
            <p:cNvSpPr/>
            <p:nvPr/>
          </p:nvSpPr>
          <p:spPr>
            <a:xfrm>
              <a:off x="3714744" y="1857364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>
              <a:off x="5072066" y="1928802"/>
              <a:ext cx="35719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072066" y="2071678"/>
              <a:ext cx="35719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Прямоугольник 49"/>
            <p:cNvSpPr/>
            <p:nvPr/>
          </p:nvSpPr>
          <p:spPr>
            <a:xfrm>
              <a:off x="6215074" y="1857364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85852" y="1785926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217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57686" y="235743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3" name="Прямая со стрелкой 52"/>
            <p:cNvCxnSpPr/>
            <p:nvPr/>
          </p:nvCxnSpPr>
          <p:spPr>
            <a:xfrm flipH="1">
              <a:off x="3571868" y="2143116"/>
              <a:ext cx="357190" cy="285752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4000496" y="2143116"/>
              <a:ext cx="347666" cy="276228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рямоугольник 54"/>
            <p:cNvSpPr/>
            <p:nvPr/>
          </p:nvSpPr>
          <p:spPr>
            <a:xfrm>
              <a:off x="3143240" y="2428868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214810" y="2428868"/>
              <a:ext cx="571504" cy="28575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14678" y="2357430"/>
              <a:ext cx="402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15074" y="1785926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173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857620" y="2357430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·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39" grpId="0"/>
      <p:bldP spid="40" grpId="0" animBg="1"/>
      <p:bldP spid="41" grpId="0"/>
      <p:bldP spid="42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Заголовок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85728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14290"/>
            <a:ext cx="4500594" cy="121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3" name="Правая фигурная скобка 12"/>
          <p:cNvSpPr/>
          <p:nvPr/>
        </p:nvSpPr>
        <p:spPr>
          <a:xfrm rot="5400000">
            <a:off x="5089926" y="839372"/>
            <a:ext cx="392908" cy="1428760"/>
          </a:xfrm>
          <a:prstGeom prst="rightBrace">
            <a:avLst/>
          </a:prstGeom>
          <a:ln w="22225" cap="sq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6625842" y="803654"/>
            <a:ext cx="392909" cy="1500199"/>
          </a:xfrm>
          <a:prstGeom prst="rightBrace">
            <a:avLst/>
          </a:prstGeom>
          <a:ln w="22225" cap="sq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8126041" y="875091"/>
            <a:ext cx="392908" cy="1357322"/>
          </a:xfrm>
          <a:prstGeom prst="rightBrace">
            <a:avLst/>
          </a:prstGeom>
          <a:ln w="22225" cap="sq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3438" y="1142984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2132" y="11429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3636" y="1142984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0892" y="1142984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15272" y="1142984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528" y="11429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1571612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7950" y="1571612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27 кг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58148" y="1571612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2844" y="214290"/>
            <a:ext cx="4357718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142852"/>
            <a:ext cx="447289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  Діти зважували своїх домашніх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тварин  парами. 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Мурчик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і  Тузик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разом   важать   19  кг, 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Мурчик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 і 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Бобик разом важать 27 кг, а Тузик і 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Бобик – 40 кг. Хто скільки важить?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2214554"/>
            <a:ext cx="1074216" cy="61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2143116"/>
            <a:ext cx="1000132" cy="69017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2928934"/>
            <a:ext cx="863851" cy="59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34" name="Прямоугольник 33"/>
          <p:cNvSpPr/>
          <p:nvPr/>
        </p:nvSpPr>
        <p:spPr>
          <a:xfrm>
            <a:off x="2643174" y="2857496"/>
            <a:ext cx="785818" cy="42862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643570" y="3571876"/>
            <a:ext cx="785818" cy="42862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143372" y="2857496"/>
            <a:ext cx="785818" cy="42862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29124" y="3571876"/>
            <a:ext cx="785818" cy="4286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143504" y="4214818"/>
            <a:ext cx="785818" cy="4286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286512" y="4214818"/>
            <a:ext cx="785818" cy="42862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857884" y="4929198"/>
            <a:ext cx="785818" cy="4286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643174" y="5715016"/>
            <a:ext cx="785818" cy="4286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34" idx="2"/>
            <a:endCxn id="37" idx="0"/>
          </p:cNvCxnSpPr>
          <p:nvPr/>
        </p:nvCxnSpPr>
        <p:spPr>
          <a:xfrm>
            <a:off x="3036083" y="3286124"/>
            <a:ext cx="1785950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6" idx="2"/>
            <a:endCxn id="37" idx="0"/>
          </p:cNvCxnSpPr>
          <p:nvPr/>
        </p:nvCxnSpPr>
        <p:spPr>
          <a:xfrm>
            <a:off x="4536281" y="3286124"/>
            <a:ext cx="285752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7" idx="2"/>
            <a:endCxn id="38" idx="0"/>
          </p:cNvCxnSpPr>
          <p:nvPr/>
        </p:nvCxnSpPr>
        <p:spPr>
          <a:xfrm>
            <a:off x="4822033" y="4000504"/>
            <a:ext cx="714380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35" idx="2"/>
            <a:endCxn id="38" idx="0"/>
          </p:cNvCxnSpPr>
          <p:nvPr/>
        </p:nvCxnSpPr>
        <p:spPr>
          <a:xfrm flipH="1">
            <a:off x="5536413" y="4000504"/>
            <a:ext cx="500066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8" idx="2"/>
            <a:endCxn id="40" idx="0"/>
          </p:cNvCxnSpPr>
          <p:nvPr/>
        </p:nvCxnSpPr>
        <p:spPr>
          <a:xfrm>
            <a:off x="5536413" y="4643446"/>
            <a:ext cx="714380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39" idx="2"/>
            <a:endCxn id="40" idx="0"/>
          </p:cNvCxnSpPr>
          <p:nvPr/>
        </p:nvCxnSpPr>
        <p:spPr>
          <a:xfrm flipH="1">
            <a:off x="6250793" y="4643446"/>
            <a:ext cx="428628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1" idx="0"/>
            <a:endCxn id="40" idx="2"/>
          </p:cNvCxnSpPr>
          <p:nvPr/>
        </p:nvCxnSpPr>
        <p:spPr>
          <a:xfrm flipV="1">
            <a:off x="3036083" y="5357826"/>
            <a:ext cx="3214710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34" idx="2"/>
            <a:endCxn id="41" idx="0"/>
          </p:cNvCxnSpPr>
          <p:nvPr/>
        </p:nvCxnSpPr>
        <p:spPr>
          <a:xfrm>
            <a:off x="3036083" y="3286124"/>
            <a:ext cx="0" cy="24288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4143372" y="5715016"/>
            <a:ext cx="785818" cy="4286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286248" y="3286124"/>
            <a:ext cx="0" cy="24288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40" idx="2"/>
            <a:endCxn id="50" idx="0"/>
          </p:cNvCxnSpPr>
          <p:nvPr/>
        </p:nvCxnSpPr>
        <p:spPr>
          <a:xfrm flipH="1">
            <a:off x="4536281" y="5357826"/>
            <a:ext cx="1714512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86050" y="27860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86248" y="27860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86446" y="35004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00826" y="41433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57818" y="41433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35004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72198" y="48577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86050" y="564357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286248" y="564357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0" grpId="0" animBg="1"/>
      <p:bldP spid="53" grpId="0"/>
      <p:bldP spid="58" grpId="0"/>
      <p:bldP spid="59" grpId="0"/>
      <p:bldP spid="61" grpId="0"/>
      <p:bldP spid="62" grpId="0"/>
      <p:bldP spid="63" grpId="0"/>
      <p:bldP spid="64" grpId="0"/>
      <p:bldP spid="65" grpId="0"/>
      <p:bldP spid="6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736</Words>
  <PresentationFormat>Экран (4:3)</PresentationFormat>
  <Paragraphs>138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Boka</cp:lastModifiedBy>
  <cp:revision>125</cp:revision>
  <dcterms:modified xsi:type="dcterms:W3CDTF">2017-01-22T06:32:10Z</dcterms:modified>
</cp:coreProperties>
</file>