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56" r:id="rId2"/>
    <p:sldId id="261" r:id="rId3"/>
    <p:sldId id="260" r:id="rId4"/>
    <p:sldId id="278" r:id="rId5"/>
    <p:sldId id="262" r:id="rId6"/>
    <p:sldId id="263" r:id="rId7"/>
    <p:sldId id="276" r:id="rId8"/>
    <p:sldId id="279" r:id="rId9"/>
    <p:sldId id="28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5" r:id="rId22"/>
    <p:sldId id="277" r:id="rId23"/>
    <p:sldId id="275" r:id="rId24"/>
    <p:sldId id="291" r:id="rId25"/>
    <p:sldId id="280" r:id="rId26"/>
    <p:sldId id="281" r:id="rId27"/>
    <p:sldId id="282" r:id="rId28"/>
    <p:sldId id="283" r:id="rId29"/>
    <p:sldId id="286" r:id="rId30"/>
    <p:sldId id="287" r:id="rId31"/>
    <p:sldId id="290" r:id="rId32"/>
    <p:sldId id="288" r:id="rId33"/>
    <p:sldId id="289" r:id="rId34"/>
    <p:sldId id="292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980"/>
    <a:srgbClr val="6600CC"/>
    <a:srgbClr val="A31529"/>
    <a:srgbClr val="6A1086"/>
    <a:srgbClr val="005696"/>
    <a:srgbClr val="FF3300"/>
    <a:srgbClr val="C7D636"/>
    <a:srgbClr val="F35F0D"/>
    <a:srgbClr val="246E2D"/>
    <a:srgbClr val="F11B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26514E-A08C-4D64-B639-82C1ABF050C3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4890B9-4F89-4B38-83F3-0516D6C8F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31092-A944-49E5-A233-C3E75BFF46CB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C6E2B-F442-4E4A-8FF3-3C7477129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31C90-22F4-4436-AC52-C24E78A1B72E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8519D-7363-4EB6-919E-98F30CBB2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3079E-DD92-4CA0-A641-CE7C148D1A59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E70E2-6C01-48AC-B6F3-86B14BBF54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D338F-94BD-462D-B8A5-359F358D7862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5461-348D-428E-8959-BDAC26ED5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B3FC2-949E-4019-B776-3D44B400083B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C5B53-40ED-4194-84DA-FD4169BB13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F33D7-D2E4-4313-8C17-F500EAD0A080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BC0C-B2D3-4A65-B078-0564B52DA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BB83-F11C-4B68-9E9C-CEDA0E267B2F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38888-3932-4D35-82E0-DA20F5D7E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EFA4B-8F46-4411-9360-6C70C3B92209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EFCE-9D14-465E-9855-841D70FB8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B05CA-7E58-4A98-BF3C-5A07B9713DD2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665FC-EB87-4D8D-A1F2-089DDC27F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E73F4-15B7-4608-8348-6B44854352E2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A3F55-78F0-448A-9CA0-EF941CEE9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96289-58C5-4ACF-9287-4B5100DD1B9E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1A1BA-FC65-422F-BDE9-8AB6B75F9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BAE38-F26B-46DB-A40B-454E5A6B4676}" type="datetime1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0D7D45-0914-4053-8491-376276082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:\Documents and Settings\Aida\Рабочий стол\канцелярия учёба ученик\sb_m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28670"/>
            <a:ext cx="3214710" cy="3214710"/>
          </a:xfrm>
          <a:prstGeom prst="rect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7620" y="1571612"/>
            <a:ext cx="5000661" cy="2643206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rgbClr val="002060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4000" b="1" dirty="0" smtClean="0">
              <a:solidFill>
                <a:srgbClr val="002060"/>
              </a:solidFill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0496" y="4929198"/>
            <a:ext cx="4727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Підготувала Крижанівська Оксана Ігорівна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715436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Дидактичні вимоги до змісту </a:t>
            </a:r>
            <a:r>
              <a:rPr lang="uk-UA" sz="2000" b="1" dirty="0" err="1" smtClean="0">
                <a:solidFill>
                  <a:srgbClr val="C00000"/>
                </a:solidFill>
              </a:rPr>
              <a:t>особистісно</a:t>
            </a:r>
            <a:r>
              <a:rPr lang="uk-UA" sz="2000" b="1" dirty="0" smtClean="0">
                <a:solidFill>
                  <a:srgbClr val="C00000"/>
                </a:solidFill>
              </a:rPr>
              <a:t> орієнтованого уроку: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7030A0"/>
                </a:solidFill>
              </a:rPr>
              <a:t> використання різноманітних методів і форм організації навчальної діяльності, які дозволяють розкрити суб'єктний досвід учнів;</a:t>
            </a:r>
            <a:endParaRPr lang="ru-RU" sz="1800" dirty="0" smtClean="0">
              <a:solidFill>
                <a:srgbClr val="7030A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створення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атмосфери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зацікавленості</a:t>
            </a:r>
            <a:r>
              <a:rPr lang="ru-RU" sz="1800" dirty="0" smtClean="0">
                <a:solidFill>
                  <a:srgbClr val="7030A0"/>
                </a:solidFill>
              </a:rPr>
              <a:t> кожного </a:t>
            </a:r>
            <a:r>
              <a:rPr lang="ru-RU" sz="1800" dirty="0" err="1" smtClean="0">
                <a:solidFill>
                  <a:srgbClr val="7030A0"/>
                </a:solidFill>
              </a:rPr>
              <a:t>учня</a:t>
            </a:r>
            <a:r>
              <a:rPr lang="ru-RU" sz="1800" dirty="0" smtClean="0">
                <a:solidFill>
                  <a:srgbClr val="7030A0"/>
                </a:solidFill>
              </a:rPr>
              <a:t> у </a:t>
            </a:r>
            <a:r>
              <a:rPr lang="ru-RU" sz="1800" dirty="0" err="1" smtClean="0">
                <a:solidFill>
                  <a:srgbClr val="7030A0"/>
                </a:solidFill>
              </a:rPr>
              <a:t>роботі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класу</a:t>
            </a:r>
            <a:r>
              <a:rPr lang="ru-RU" sz="1800" dirty="0" smtClean="0">
                <a:solidFill>
                  <a:srgbClr val="7030A0"/>
                </a:solidFill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стимулювання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учнів</a:t>
            </a:r>
            <a:r>
              <a:rPr lang="ru-RU" sz="1800" dirty="0" smtClean="0">
                <a:solidFill>
                  <a:srgbClr val="7030A0"/>
                </a:solidFill>
              </a:rPr>
              <a:t> до </a:t>
            </a:r>
            <a:r>
              <a:rPr lang="ru-RU" sz="1800" dirty="0" err="1" smtClean="0">
                <a:solidFill>
                  <a:srgbClr val="7030A0"/>
                </a:solidFill>
              </a:rPr>
              <a:t>висловлювань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використання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різних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способів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виконання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завдань</a:t>
            </a:r>
            <a:r>
              <a:rPr lang="ru-RU" sz="1800" dirty="0" smtClean="0">
                <a:solidFill>
                  <a:srgbClr val="7030A0"/>
                </a:solidFill>
              </a:rPr>
              <a:t>, право на </a:t>
            </a:r>
            <a:r>
              <a:rPr lang="ru-RU" sz="1800" dirty="0" err="1" smtClean="0">
                <a:solidFill>
                  <a:srgbClr val="7030A0"/>
                </a:solidFill>
              </a:rPr>
              <a:t>помилку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одержання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неправильних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відповідей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і</a:t>
            </a:r>
            <a:r>
              <a:rPr lang="ru-RU" sz="1800" dirty="0" smtClean="0">
                <a:solidFill>
                  <a:srgbClr val="7030A0"/>
                </a:solidFill>
              </a:rPr>
              <a:t> под.;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використання</a:t>
            </a:r>
            <a:r>
              <a:rPr lang="ru-RU" sz="1800" dirty="0" smtClean="0">
                <a:solidFill>
                  <a:srgbClr val="7030A0"/>
                </a:solidFill>
              </a:rPr>
              <a:t> на </a:t>
            </a:r>
            <a:r>
              <a:rPr lang="ru-RU" sz="1800" dirty="0" err="1" smtClean="0">
                <a:solidFill>
                  <a:srgbClr val="7030A0"/>
                </a:solidFill>
              </a:rPr>
              <a:t>уроці</a:t>
            </a:r>
            <a:r>
              <a:rPr lang="ru-RU" sz="1800" dirty="0" smtClean="0">
                <a:solidFill>
                  <a:srgbClr val="7030A0"/>
                </a:solidFill>
              </a:rPr>
              <a:t> дидактичного </a:t>
            </a:r>
            <a:r>
              <a:rPr lang="ru-RU" sz="1800" dirty="0" err="1" smtClean="0">
                <a:solidFill>
                  <a:srgbClr val="7030A0"/>
                </a:solidFill>
              </a:rPr>
              <a:t>матеріалу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який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дозволяє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учневі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вибрати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найбільш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значущі</a:t>
            </a:r>
            <a:r>
              <a:rPr lang="ru-RU" sz="1800" dirty="0" smtClean="0">
                <a:solidFill>
                  <a:srgbClr val="7030A0"/>
                </a:solidFill>
              </a:rPr>
              <a:t> для </a:t>
            </a:r>
            <a:r>
              <a:rPr lang="ru-RU" sz="1800" dirty="0" err="1" smtClean="0">
                <a:solidFill>
                  <a:srgbClr val="7030A0"/>
                </a:solidFill>
              </a:rPr>
              <a:t>нього</a:t>
            </a:r>
            <a:r>
              <a:rPr lang="ru-RU" sz="1800" dirty="0" smtClean="0">
                <a:solidFill>
                  <a:srgbClr val="7030A0"/>
                </a:solidFill>
              </a:rPr>
              <a:t> вид </a:t>
            </a:r>
            <a:r>
              <a:rPr lang="ru-RU" sz="1800" dirty="0" err="1" smtClean="0">
                <a:solidFill>
                  <a:srgbClr val="7030A0"/>
                </a:solidFill>
              </a:rPr>
              <a:t>і</a:t>
            </a:r>
            <a:r>
              <a:rPr lang="ru-RU" sz="1800" dirty="0" smtClean="0">
                <a:solidFill>
                  <a:srgbClr val="7030A0"/>
                </a:solidFill>
              </a:rPr>
              <a:t> форму </a:t>
            </a:r>
            <a:r>
              <a:rPr lang="ru-RU" sz="1800" dirty="0" err="1" smtClean="0">
                <a:solidFill>
                  <a:srgbClr val="7030A0"/>
                </a:solidFill>
              </a:rPr>
              <a:t>навчального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змісту</a:t>
            </a:r>
            <a:r>
              <a:rPr lang="ru-RU" sz="1800" dirty="0" smtClean="0">
                <a:solidFill>
                  <a:srgbClr val="7030A0"/>
                </a:solidFill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оцінювання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діяльності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учня</a:t>
            </a:r>
            <a:r>
              <a:rPr lang="ru-RU" sz="1800" dirty="0" smtClean="0">
                <a:solidFill>
                  <a:srgbClr val="7030A0"/>
                </a:solidFill>
              </a:rPr>
              <a:t> не </a:t>
            </a:r>
            <a:r>
              <a:rPr lang="ru-RU" sz="1800" dirty="0" err="1" smtClean="0">
                <a:solidFill>
                  <a:srgbClr val="7030A0"/>
                </a:solidFill>
              </a:rPr>
              <a:t>тільки</a:t>
            </a:r>
            <a:r>
              <a:rPr lang="ru-RU" sz="1800" dirty="0" smtClean="0">
                <a:solidFill>
                  <a:srgbClr val="7030A0"/>
                </a:solidFill>
              </a:rPr>
              <a:t> за </a:t>
            </a:r>
            <a:r>
              <a:rPr lang="ru-RU" sz="1800" dirty="0" err="1" smtClean="0">
                <a:solidFill>
                  <a:srgbClr val="7030A0"/>
                </a:solidFill>
              </a:rPr>
              <a:t>кінцевим</a:t>
            </a:r>
            <a:r>
              <a:rPr lang="ru-RU" sz="1800" dirty="0" smtClean="0">
                <a:solidFill>
                  <a:srgbClr val="7030A0"/>
                </a:solidFill>
              </a:rPr>
              <a:t> результатом (правильно* неправильно), а </a:t>
            </a:r>
            <a:r>
              <a:rPr lang="ru-RU" sz="1800" dirty="0" err="1" smtClean="0">
                <a:solidFill>
                  <a:srgbClr val="7030A0"/>
                </a:solidFill>
              </a:rPr>
              <a:t>й</a:t>
            </a:r>
            <a:r>
              <a:rPr lang="ru-RU" sz="1800" dirty="0" smtClean="0">
                <a:solidFill>
                  <a:srgbClr val="7030A0"/>
                </a:solidFill>
              </a:rPr>
              <a:t> у </a:t>
            </a:r>
            <a:r>
              <a:rPr lang="ru-RU" sz="1800" dirty="0" err="1" smtClean="0">
                <a:solidFill>
                  <a:srgbClr val="7030A0"/>
                </a:solidFill>
              </a:rPr>
              <a:t>процесі</a:t>
            </a:r>
            <a:r>
              <a:rPr lang="ru-RU" sz="1800" dirty="0" smtClean="0">
                <a:solidFill>
                  <a:srgbClr val="7030A0"/>
                </a:solidFill>
              </a:rPr>
              <a:t> його </a:t>
            </a:r>
            <a:r>
              <a:rPr lang="ru-RU" sz="1800" dirty="0" err="1" smtClean="0">
                <a:solidFill>
                  <a:srgbClr val="7030A0"/>
                </a:solidFill>
              </a:rPr>
              <a:t>досягнення</a:t>
            </a:r>
            <a:r>
              <a:rPr lang="ru-RU" sz="1800" dirty="0" smtClean="0">
                <a:solidFill>
                  <a:srgbClr val="7030A0"/>
                </a:solidFill>
              </a:rPr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заохочення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намагань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знаходити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власний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спосіб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роботи</a:t>
            </a:r>
            <a:r>
              <a:rPr lang="ru-RU" sz="1800" dirty="0" smtClean="0">
                <a:solidFill>
                  <a:srgbClr val="7030A0"/>
                </a:solidFill>
              </a:rPr>
              <a:t> (</a:t>
            </a:r>
            <a:r>
              <a:rPr lang="ru-RU" sz="1800" dirty="0" err="1" smtClean="0">
                <a:solidFill>
                  <a:srgbClr val="7030A0"/>
                </a:solidFill>
              </a:rPr>
              <a:t>вирішення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задачі</a:t>
            </a:r>
            <a:r>
              <a:rPr lang="ru-RU" sz="1800" dirty="0" smtClean="0">
                <a:solidFill>
                  <a:srgbClr val="7030A0"/>
                </a:solidFill>
              </a:rPr>
              <a:t>), </a:t>
            </a:r>
            <a:r>
              <a:rPr lang="ru-RU" sz="1800" dirty="0" err="1" smtClean="0">
                <a:solidFill>
                  <a:srgbClr val="7030A0"/>
                </a:solidFill>
              </a:rPr>
              <a:t>аналізувати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способи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роботи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інших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учнів</a:t>
            </a:r>
            <a:r>
              <a:rPr lang="ru-RU" sz="1800" dirty="0" smtClean="0">
                <a:solidFill>
                  <a:srgbClr val="7030A0"/>
                </a:solidFill>
              </a:rPr>
              <a:t> у </a:t>
            </a:r>
            <a:r>
              <a:rPr lang="ru-RU" sz="1800" dirty="0" err="1" smtClean="0">
                <a:solidFill>
                  <a:srgbClr val="7030A0"/>
                </a:solidFill>
              </a:rPr>
              <a:t>ході</a:t>
            </a:r>
            <a:r>
              <a:rPr lang="ru-RU" sz="1800" dirty="0" smtClean="0">
                <a:solidFill>
                  <a:srgbClr val="7030A0"/>
                </a:solidFill>
              </a:rPr>
              <a:t> уроку, </a:t>
            </a:r>
            <a:r>
              <a:rPr lang="ru-RU" sz="1800" dirty="0" err="1" smtClean="0">
                <a:solidFill>
                  <a:srgbClr val="7030A0"/>
                </a:solidFill>
              </a:rPr>
              <a:t>обирати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використовувати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найраціональніші</a:t>
            </a:r>
            <a:r>
              <a:rPr lang="ru-RU" sz="1800" dirty="0" smtClean="0">
                <a:solidFill>
                  <a:srgbClr val="7030A0"/>
                </a:solidFill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створення</a:t>
            </a:r>
            <a:r>
              <a:rPr lang="ru-RU" sz="1800" dirty="0" smtClean="0">
                <a:solidFill>
                  <a:srgbClr val="7030A0"/>
                </a:solidFill>
              </a:rPr>
              <a:t> на </a:t>
            </a:r>
            <a:r>
              <a:rPr lang="ru-RU" sz="1800" dirty="0" err="1" smtClean="0">
                <a:solidFill>
                  <a:srgbClr val="7030A0"/>
                </a:solidFill>
              </a:rPr>
              <a:t>уроці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педагогічних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ситуацій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1800" dirty="0" smtClean="0">
                <a:solidFill>
                  <a:srgbClr val="7030A0"/>
                </a:solidFill>
              </a:rPr>
              <a:t>, яке </a:t>
            </a:r>
            <a:r>
              <a:rPr lang="ru-RU" sz="1800" dirty="0" err="1" smtClean="0">
                <a:solidFill>
                  <a:srgbClr val="7030A0"/>
                </a:solidFill>
              </a:rPr>
              <a:t>дає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можливість</a:t>
            </a:r>
            <a:r>
              <a:rPr lang="ru-RU" sz="1800" dirty="0" smtClean="0">
                <a:solidFill>
                  <a:srgbClr val="7030A0"/>
                </a:solidFill>
              </a:rPr>
              <a:t> кожному </a:t>
            </a:r>
            <a:r>
              <a:rPr lang="ru-RU" sz="1800" dirty="0" err="1" smtClean="0">
                <a:solidFill>
                  <a:srgbClr val="7030A0"/>
                </a:solidFill>
              </a:rPr>
              <a:t>учневі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виявити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ініціативу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самостійність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вибірковість</a:t>
            </a:r>
            <a:r>
              <a:rPr lang="ru-RU" sz="1800" dirty="0" smtClean="0">
                <a:solidFill>
                  <a:srgbClr val="7030A0"/>
                </a:solidFill>
              </a:rPr>
              <a:t> у способах </a:t>
            </a:r>
            <a:r>
              <a:rPr lang="ru-RU" sz="1800" dirty="0" err="1" smtClean="0">
                <a:solidFill>
                  <a:srgbClr val="7030A0"/>
                </a:solidFill>
              </a:rPr>
              <a:t>роботи</a:t>
            </a:r>
            <a:r>
              <a:rPr lang="ru-RU" sz="1800" dirty="0" smtClean="0">
                <a:solidFill>
                  <a:srgbClr val="7030A0"/>
                </a:solidFill>
              </a:rPr>
              <a:t>; </a:t>
            </a:r>
            <a:r>
              <a:rPr lang="ru-RU" sz="1800" dirty="0" err="1" smtClean="0">
                <a:solidFill>
                  <a:srgbClr val="7030A0"/>
                </a:solidFill>
              </a:rPr>
              <a:t>створення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ситуацій</a:t>
            </a:r>
            <a:r>
              <a:rPr lang="ru-RU" sz="1800" dirty="0" smtClean="0">
                <a:solidFill>
                  <a:srgbClr val="7030A0"/>
                </a:solidFill>
              </a:rPr>
              <a:t> для природного </a:t>
            </a:r>
            <a:r>
              <a:rPr lang="ru-RU" sz="1800" dirty="0" err="1" smtClean="0">
                <a:solidFill>
                  <a:srgbClr val="7030A0"/>
                </a:solidFill>
              </a:rPr>
              <a:t>самовираження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учня</a:t>
            </a:r>
            <a:r>
              <a:rPr lang="ru-RU" sz="1800" dirty="0" smtClean="0">
                <a:solidFill>
                  <a:srgbClr val="7030A0"/>
                </a:solidFill>
              </a:rPr>
              <a:t>.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розвит</a:t>
            </a:r>
            <a:r>
              <a:rPr lang="uk-UA" sz="1800" dirty="0" smtClean="0">
                <a:solidFill>
                  <a:schemeClr val="tx1"/>
                </a:solidFill>
              </a:rPr>
              <a:t>о</a:t>
            </a:r>
            <a:r>
              <a:rPr lang="ru-RU" sz="1800" dirty="0" smtClean="0">
                <a:solidFill>
                  <a:schemeClr val="tx1"/>
                </a:solidFill>
              </a:rPr>
              <a:t>к </a:t>
            </a:r>
            <a:r>
              <a:rPr lang="ru-RU" sz="1800" dirty="0" err="1" smtClean="0">
                <a:solidFill>
                  <a:schemeClr val="tx1"/>
                </a:solidFill>
              </a:rPr>
              <a:t>суб'єктності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пізнавальних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мотивів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учіння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1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00232" y="21429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715436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Поєднання можливостей </a:t>
            </a:r>
            <a:r>
              <a:rPr lang="uk-UA" sz="1800" dirty="0" err="1" smtClean="0">
                <a:solidFill>
                  <a:srgbClr val="002060"/>
                </a:solidFill>
              </a:rPr>
              <a:t>мислительного</a:t>
            </a:r>
            <a:r>
              <a:rPr lang="uk-UA" sz="1800" dirty="0" smtClean="0">
                <a:solidFill>
                  <a:srgbClr val="002060"/>
                </a:solidFill>
              </a:rPr>
              <a:t>, естетичного, трудового, соціального, морального виховання, принципи індивідуального підходу і свободи у вихованні, питання режиму дня й ритму року, що мають у своїй основі різнобічні знання про дитину, яка розвивається. Сутність «</a:t>
            </a:r>
            <a:r>
              <a:rPr lang="uk-UA" sz="1800" dirty="0" err="1" smtClean="0">
                <a:solidFill>
                  <a:srgbClr val="002060"/>
                </a:solidFill>
              </a:rPr>
              <a:t>вальдорфської</a:t>
            </a:r>
            <a:r>
              <a:rPr lang="uk-UA" sz="1800" dirty="0" smtClean="0">
                <a:solidFill>
                  <a:srgbClr val="002060"/>
                </a:solidFill>
              </a:rPr>
              <a:t> педагогіки» полягає в тому, що розвиток здібностей до пізнання, образного сприйняття світу приводить дитину чи молоду людину до досконалості.</a:t>
            </a: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Методи викладання: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uk-UA" sz="2000" b="1" i="1" dirty="0" smtClean="0">
                <a:solidFill>
                  <a:srgbClr val="6A1086"/>
                </a:solidFill>
              </a:rPr>
              <a:t>метод «душевної економії»</a:t>
            </a:r>
            <a:r>
              <a:rPr lang="uk-UA" sz="2000" dirty="0" smtClean="0">
                <a:solidFill>
                  <a:srgbClr val="6A1086"/>
                </a:solidFill>
              </a:rPr>
              <a:t>. </a:t>
            </a:r>
            <a:r>
              <a:rPr lang="uk-UA" sz="1800" dirty="0" smtClean="0">
                <a:solidFill>
                  <a:srgbClr val="002060"/>
                </a:solidFill>
              </a:rPr>
              <a:t>В процесі навчання у дітей розвивають ту діяльність, яку дитина може освоїти на цьому етапі розвитку без внутрішнього спротиву організму.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000" b="1" i="1" dirty="0" smtClean="0">
                <a:solidFill>
                  <a:srgbClr val="6A1086"/>
                </a:solidFill>
              </a:rPr>
              <a:t>метод «навчання у </a:t>
            </a:r>
            <a:r>
              <a:rPr lang="ru-RU" sz="2000" b="1" i="1" dirty="0" err="1" smtClean="0">
                <a:solidFill>
                  <a:srgbClr val="6A1086"/>
                </a:solidFill>
              </a:rPr>
              <a:t>супроводі</a:t>
            </a:r>
            <a:r>
              <a:rPr lang="ru-RU" sz="2000" b="1" i="1" dirty="0" smtClean="0">
                <a:solidFill>
                  <a:srgbClr val="6A1086"/>
                </a:solidFill>
              </a:rPr>
              <a:t> </a:t>
            </a:r>
            <a:r>
              <a:rPr lang="ru-RU" sz="2000" b="1" i="1" dirty="0" err="1" smtClean="0">
                <a:solidFill>
                  <a:srgbClr val="6A1086"/>
                </a:solidFill>
              </a:rPr>
              <a:t>почуттів</a:t>
            </a:r>
            <a:r>
              <a:rPr lang="ru-RU" sz="2000" b="1" i="1" dirty="0" smtClean="0">
                <a:solidFill>
                  <a:srgbClr val="6A1086"/>
                </a:solidFill>
              </a:rPr>
              <a:t>»</a:t>
            </a:r>
            <a:r>
              <a:rPr lang="ru-RU" sz="20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/>
              <a:t>(д</a:t>
            </a:r>
            <a:r>
              <a:rPr lang="ru-RU" sz="1800" dirty="0" smtClean="0"/>
              <a:t>о 12 </a:t>
            </a:r>
            <a:r>
              <a:rPr lang="ru-RU" sz="1800" dirty="0" err="1" smtClean="0"/>
              <a:t>років</a:t>
            </a:r>
            <a:r>
              <a:rPr lang="uk-UA" sz="1800" dirty="0" smtClean="0"/>
              <a:t>).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запам’ятовування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полегшується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завдяки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залученню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почуттів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опорою для </a:t>
            </a:r>
            <a:r>
              <a:rPr lang="ru-RU" sz="1800" dirty="0" err="1" smtClean="0">
                <a:solidFill>
                  <a:srgbClr val="002060"/>
                </a:solidFill>
              </a:rPr>
              <a:t>пам’яті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000" b="1" i="1" dirty="0" err="1" smtClean="0">
                <a:solidFill>
                  <a:srgbClr val="6A1086"/>
                </a:solidFill>
              </a:rPr>
              <a:t>гетеаністичний</a:t>
            </a:r>
            <a:r>
              <a:rPr lang="ru-RU" sz="2000" b="1" i="1" dirty="0" smtClean="0">
                <a:solidFill>
                  <a:srgbClr val="6A1086"/>
                </a:solidFill>
              </a:rPr>
              <a:t> метод </a:t>
            </a:r>
            <a:r>
              <a:rPr lang="ru-RU" sz="1800" dirty="0" smtClean="0">
                <a:solidFill>
                  <a:srgbClr val="002060"/>
                </a:solidFill>
              </a:rPr>
              <a:t>навчання</a:t>
            </a:r>
            <a:r>
              <a:rPr lang="uk-UA" sz="1800" dirty="0" smtClean="0">
                <a:solidFill>
                  <a:srgbClr val="002060"/>
                </a:solidFill>
              </a:rPr>
              <a:t> (</a:t>
            </a:r>
            <a:r>
              <a:rPr lang="ru-RU" sz="1800" dirty="0" err="1" smtClean="0">
                <a:solidFill>
                  <a:srgbClr val="002060"/>
                </a:solidFill>
              </a:rPr>
              <a:t>образний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виклад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матеріалу</a:t>
            </a:r>
            <a:r>
              <a:rPr lang="uk-UA" sz="1800" dirty="0" smtClean="0">
                <a:solidFill>
                  <a:srgbClr val="002060"/>
                </a:solidFill>
              </a:rPr>
              <a:t>)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який</a:t>
            </a:r>
            <a:r>
              <a:rPr lang="ru-RU" sz="1800" dirty="0" smtClean="0">
                <a:solidFill>
                  <a:srgbClr val="002060"/>
                </a:solidFill>
              </a:rPr>
              <a:t> буквально </a:t>
            </a:r>
            <a:r>
              <a:rPr lang="ru-RU" sz="1800" dirty="0" err="1" smtClean="0">
                <a:solidFill>
                  <a:srgbClr val="002060"/>
                </a:solidFill>
              </a:rPr>
              <a:t>означає</a:t>
            </a:r>
            <a:r>
              <a:rPr lang="ru-RU" sz="1800" dirty="0" smtClean="0">
                <a:solidFill>
                  <a:srgbClr val="002060"/>
                </a:solidFill>
              </a:rPr>
              <a:t> -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пізнавати</a:t>
            </a:r>
            <a:r>
              <a:rPr lang="ru-RU" sz="1800" b="1" i="1" dirty="0" smtClean="0">
                <a:solidFill>
                  <a:srgbClr val="002060"/>
                </a:solidFill>
              </a:rPr>
              <a:t>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світ</a:t>
            </a:r>
            <a:r>
              <a:rPr lang="ru-RU" sz="1800" b="1" i="1" dirty="0" smtClean="0">
                <a:solidFill>
                  <a:srgbClr val="002060"/>
                </a:solidFill>
              </a:rPr>
              <a:t>,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пізнаючи</a:t>
            </a:r>
            <a:r>
              <a:rPr lang="ru-RU" sz="1800" b="1" i="1" dirty="0" smtClean="0">
                <a:solidFill>
                  <a:srgbClr val="002060"/>
                </a:solidFill>
              </a:rPr>
              <a:t> себе,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пізнавати</a:t>
            </a:r>
            <a:r>
              <a:rPr lang="ru-RU" sz="1800" b="1" i="1" dirty="0" smtClean="0">
                <a:solidFill>
                  <a:srgbClr val="002060"/>
                </a:solidFill>
              </a:rPr>
              <a:t> себе,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пізнаючи</a:t>
            </a:r>
            <a:r>
              <a:rPr lang="ru-RU" sz="1800" b="1" i="1" dirty="0" smtClean="0">
                <a:solidFill>
                  <a:srgbClr val="002060"/>
                </a:solidFill>
              </a:rPr>
              <a:t>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світ</a:t>
            </a:r>
            <a:r>
              <a:rPr lang="ru-RU" sz="1800" b="1" i="1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uk-UA" sz="2000" b="1" i="1" dirty="0" smtClean="0">
                <a:solidFill>
                  <a:srgbClr val="6A1086"/>
                </a:solidFill>
              </a:rPr>
              <a:t>метод епох.</a:t>
            </a:r>
            <a:r>
              <a:rPr lang="uk-UA" sz="20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Вивчення одного і того ж предмета ведеться щоденно із 7 </a:t>
            </a:r>
            <a:r>
              <a:rPr lang="uk-UA" sz="1800" dirty="0" err="1" smtClean="0">
                <a:solidFill>
                  <a:srgbClr val="002060"/>
                </a:solidFill>
              </a:rPr>
              <a:t>год</a:t>
            </a:r>
            <a:r>
              <a:rPr lang="uk-UA" sz="1800" dirty="0" smtClean="0">
                <a:solidFill>
                  <a:srgbClr val="002060"/>
                </a:solidFill>
              </a:rPr>
              <a:t> 40 </a:t>
            </a:r>
            <a:r>
              <a:rPr lang="uk-UA" sz="1800" dirty="0" err="1" smtClean="0">
                <a:solidFill>
                  <a:srgbClr val="002060"/>
                </a:solidFill>
              </a:rPr>
              <a:t>хв</a:t>
            </a:r>
            <a:r>
              <a:rPr lang="uk-UA" sz="1800" dirty="0" smtClean="0">
                <a:solidFill>
                  <a:srgbClr val="002060"/>
                </a:solidFill>
              </a:rPr>
              <a:t> (врахування добових біоритмів) упродовж 3-4 тижнів. В</a:t>
            </a:r>
            <a:r>
              <a:rPr lang="ru-RU" sz="1800" dirty="0" err="1" smtClean="0">
                <a:solidFill>
                  <a:srgbClr val="002060"/>
                </a:solidFill>
              </a:rPr>
              <a:t>читель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спочатку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створює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цілісний</a:t>
            </a:r>
            <a:r>
              <a:rPr lang="ru-RU" sz="1800" dirty="0" smtClean="0">
                <a:solidFill>
                  <a:srgbClr val="002060"/>
                </a:solidFill>
              </a:rPr>
              <a:t> образ нового </a:t>
            </a:r>
            <a:r>
              <a:rPr lang="ru-RU" sz="1800" dirty="0" err="1" smtClean="0">
                <a:solidFill>
                  <a:srgbClr val="002060"/>
                </a:solidFill>
              </a:rPr>
              <a:t>матеріалу</a:t>
            </a:r>
            <a:r>
              <a:rPr lang="ru-RU" sz="1800" dirty="0" smtClean="0">
                <a:solidFill>
                  <a:srgbClr val="002060"/>
                </a:solidFill>
              </a:rPr>
              <a:t>, а </a:t>
            </a:r>
            <a:r>
              <a:rPr lang="ru-RU" sz="1800" dirty="0" err="1" smtClean="0">
                <a:solidFill>
                  <a:srgbClr val="002060"/>
                </a:solidFill>
              </a:rPr>
              <a:t>згодом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продовжує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вивчення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основі</a:t>
            </a:r>
            <a:r>
              <a:rPr lang="ru-RU" sz="1800" dirty="0" smtClean="0">
                <a:solidFill>
                  <a:srgbClr val="002060"/>
                </a:solidFill>
              </a:rPr>
              <a:t> його "</a:t>
            </a:r>
            <a:r>
              <a:rPr lang="ru-RU" sz="1800" dirty="0" err="1" smtClean="0">
                <a:solidFill>
                  <a:srgbClr val="002060"/>
                </a:solidFill>
              </a:rPr>
              <a:t>розгортання</a:t>
            </a:r>
            <a:r>
              <a:rPr lang="ru-RU" sz="1800" dirty="0" smtClean="0">
                <a:solidFill>
                  <a:srgbClr val="002060"/>
                </a:solidFill>
              </a:rPr>
              <a:t>".</a:t>
            </a: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714580" y="142852"/>
            <a:ext cx="64294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Вальдорфська педагогіка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(Автор Рудольф Штайнер)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858312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Особливості технології: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Розклад</a:t>
            </a:r>
            <a:r>
              <a:rPr lang="ru-RU" sz="1800" dirty="0" smtClean="0">
                <a:solidFill>
                  <a:srgbClr val="002060"/>
                </a:solidFill>
              </a:rPr>
              <a:t> занять </a:t>
            </a:r>
            <a:r>
              <a:rPr lang="ru-RU" sz="1800" dirty="0" err="1" smtClean="0">
                <a:solidFill>
                  <a:srgbClr val="002060"/>
                </a:solidFill>
              </a:rPr>
              <a:t>складається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трьох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частин</a:t>
            </a:r>
            <a:r>
              <a:rPr lang="ru-RU" sz="1800" dirty="0" smtClean="0">
                <a:solidFill>
                  <a:srgbClr val="002060"/>
                </a:solidFill>
              </a:rPr>
              <a:t>. Перша </a:t>
            </a:r>
            <a:r>
              <a:rPr lang="ru-RU" sz="1800" dirty="0" err="1" smtClean="0">
                <a:solidFill>
                  <a:srgbClr val="002060"/>
                </a:solidFill>
              </a:rPr>
              <a:t>частина</a:t>
            </a:r>
            <a:r>
              <a:rPr lang="ru-RU" sz="1800" dirty="0" smtClean="0">
                <a:solidFill>
                  <a:srgbClr val="002060"/>
                </a:solidFill>
              </a:rPr>
              <a:t> – «</a:t>
            </a:r>
            <a:r>
              <a:rPr lang="ru-RU" sz="1800" dirty="0" err="1" smtClean="0">
                <a:solidFill>
                  <a:srgbClr val="002060"/>
                </a:solidFill>
              </a:rPr>
              <a:t>головний</a:t>
            </a:r>
            <a:r>
              <a:rPr lang="ru-RU" sz="1800" dirty="0" smtClean="0">
                <a:solidFill>
                  <a:srgbClr val="002060"/>
                </a:solidFill>
              </a:rPr>
              <a:t> урок», </a:t>
            </a:r>
            <a:r>
              <a:rPr lang="ru-RU" sz="1800" dirty="0" err="1" smtClean="0">
                <a:solidFill>
                  <a:srgbClr val="002060"/>
                </a:solidFill>
              </a:rPr>
              <a:t>дисципліна</a:t>
            </a:r>
            <a:r>
              <a:rPr lang="ru-RU" sz="1800" dirty="0" smtClean="0">
                <a:solidFill>
                  <a:srgbClr val="002060"/>
                </a:solidFill>
              </a:rPr>
              <a:t>, яка </a:t>
            </a:r>
            <a:r>
              <a:rPr lang="ru-RU" sz="1800" dirty="0" err="1" smtClean="0">
                <a:solidFill>
                  <a:srgbClr val="002060"/>
                </a:solidFill>
              </a:rPr>
              <a:t>поглиблено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вивчається</a:t>
            </a:r>
            <a:r>
              <a:rPr lang="ru-RU" sz="1800" dirty="0" smtClean="0">
                <a:solidFill>
                  <a:srgbClr val="002060"/>
                </a:solidFill>
              </a:rPr>
              <a:t>. У </a:t>
            </a:r>
            <a:r>
              <a:rPr lang="ru-RU" sz="1800" dirty="0" err="1" smtClean="0">
                <a:solidFill>
                  <a:srgbClr val="002060"/>
                </a:solidFill>
              </a:rPr>
              <a:t>другій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половині</a:t>
            </a:r>
            <a:r>
              <a:rPr lang="ru-RU" sz="1800" dirty="0" smtClean="0">
                <a:solidFill>
                  <a:srgbClr val="002060"/>
                </a:solidFill>
              </a:rPr>
              <a:t> дня </a:t>
            </a:r>
            <a:r>
              <a:rPr lang="uk-UA" sz="1800" dirty="0" smtClean="0">
                <a:solidFill>
                  <a:srgbClr val="002060"/>
                </a:solidFill>
              </a:rPr>
              <a:t>-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предмети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активізують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дихання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будуються</a:t>
            </a:r>
            <a:r>
              <a:rPr lang="ru-RU" sz="1800" dirty="0" smtClean="0">
                <a:solidFill>
                  <a:srgbClr val="002060"/>
                </a:solidFill>
              </a:rPr>
              <a:t> як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вправ</a:t>
            </a:r>
            <a:r>
              <a:rPr lang="ru-RU" sz="1800" dirty="0" smtClean="0">
                <a:solidFill>
                  <a:srgbClr val="002060"/>
                </a:solidFill>
              </a:rPr>
              <a:t>: </a:t>
            </a:r>
            <a:r>
              <a:rPr lang="ru-RU" sz="1800" dirty="0" err="1" smtClean="0">
                <a:solidFill>
                  <a:srgbClr val="002060"/>
                </a:solidFill>
              </a:rPr>
              <a:t>іноземна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мова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музика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евритмія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Підсумкова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обов’язкова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частина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шкільного</a:t>
            </a:r>
            <a:r>
              <a:rPr lang="ru-RU" sz="1800" dirty="0" smtClean="0">
                <a:solidFill>
                  <a:srgbClr val="002060"/>
                </a:solidFill>
              </a:rPr>
              <a:t> дня – </a:t>
            </a:r>
            <a:r>
              <a:rPr lang="ru-RU" sz="1800" dirty="0" err="1" smtClean="0">
                <a:solidFill>
                  <a:srgbClr val="002060"/>
                </a:solidFill>
              </a:rPr>
              <a:t>заняття</a:t>
            </a:r>
            <a:r>
              <a:rPr lang="ru-RU" sz="1800" dirty="0" smtClean="0">
                <a:solidFill>
                  <a:srgbClr val="002060"/>
                </a:solidFill>
              </a:rPr>
              <a:t> ремеслом. </a:t>
            </a:r>
            <a:r>
              <a:rPr lang="ru-RU" sz="1800" dirty="0" err="1" smtClean="0">
                <a:solidFill>
                  <a:srgbClr val="002060"/>
                </a:solidFill>
              </a:rPr>
              <a:t>Учні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вчаться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робити</a:t>
            </a:r>
            <a:r>
              <a:rPr lang="ru-RU" sz="1800" dirty="0" smtClean="0">
                <a:solidFill>
                  <a:srgbClr val="002060"/>
                </a:solidFill>
              </a:rPr>
              <a:t> все </a:t>
            </a:r>
            <a:r>
              <a:rPr lang="ru-RU" sz="1800" dirty="0" err="1" smtClean="0">
                <a:solidFill>
                  <a:srgbClr val="002060"/>
                </a:solidFill>
              </a:rPr>
              <a:t>своїми</a:t>
            </a:r>
            <a:r>
              <a:rPr lang="ru-RU" sz="1800" dirty="0" smtClean="0">
                <a:solidFill>
                  <a:srgbClr val="002060"/>
                </a:solidFill>
              </a:rPr>
              <a:t> руками, </a:t>
            </a:r>
            <a:r>
              <a:rPr lang="ru-RU" sz="1800" dirty="0" err="1" smtClean="0">
                <a:solidFill>
                  <a:srgbClr val="002060"/>
                </a:solidFill>
              </a:rPr>
              <a:t>використ</a:t>
            </a:r>
            <a:r>
              <a:rPr lang="uk-UA" sz="1800" dirty="0" err="1" smtClean="0">
                <a:solidFill>
                  <a:srgbClr val="002060"/>
                </a:solidFill>
              </a:rPr>
              <a:t>овуючи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натуральн</a:t>
            </a:r>
            <a:r>
              <a:rPr lang="uk-UA" sz="1800" dirty="0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матеріал</a:t>
            </a:r>
            <a:r>
              <a:rPr lang="uk-UA" sz="1800" dirty="0" smtClean="0">
                <a:solidFill>
                  <a:srgbClr val="002060"/>
                </a:solidFill>
              </a:rPr>
              <a:t>и</a:t>
            </a:r>
            <a:r>
              <a:rPr lang="ru-RU" sz="1800" dirty="0" smtClean="0">
                <a:solidFill>
                  <a:srgbClr val="002060"/>
                </a:solidFill>
              </a:rPr>
              <a:t>: </a:t>
            </a:r>
            <a:r>
              <a:rPr lang="ru-RU" sz="1800" dirty="0" err="1" smtClean="0">
                <a:solidFill>
                  <a:srgbClr val="002060"/>
                </a:solidFill>
              </a:rPr>
              <a:t>вовн</a:t>
            </a:r>
            <a:r>
              <a:rPr lang="uk-UA" sz="1800" dirty="0" smtClean="0">
                <a:solidFill>
                  <a:srgbClr val="002060"/>
                </a:solidFill>
              </a:rPr>
              <a:t>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рослинн</a:t>
            </a:r>
            <a:r>
              <a:rPr lang="uk-UA" sz="1800" dirty="0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фарб</a:t>
            </a:r>
            <a:r>
              <a:rPr lang="uk-UA" sz="1800" dirty="0" smtClean="0">
                <a:solidFill>
                  <a:srgbClr val="002060"/>
                </a:solidFill>
              </a:rPr>
              <a:t>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крейд</a:t>
            </a:r>
            <a:r>
              <a:rPr lang="uk-UA" sz="1800" dirty="0" smtClean="0">
                <a:solidFill>
                  <a:srgbClr val="002060"/>
                </a:solidFill>
              </a:rPr>
              <a:t>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кам</a:t>
            </a:r>
            <a:r>
              <a:rPr lang="uk-UA" sz="1800" dirty="0" smtClean="0">
                <a:solidFill>
                  <a:srgbClr val="002060"/>
                </a:solidFill>
              </a:rPr>
              <a:t>і</a:t>
            </a:r>
            <a:r>
              <a:rPr lang="ru-RU" sz="1800" dirty="0" err="1" smtClean="0">
                <a:solidFill>
                  <a:srgbClr val="002060"/>
                </a:solidFill>
              </a:rPr>
              <a:t>н</a:t>
            </a:r>
            <a:r>
              <a:rPr lang="uk-UA" sz="1800" dirty="0" smtClean="0">
                <a:solidFill>
                  <a:srgbClr val="002060"/>
                </a:solidFill>
              </a:rPr>
              <a:t>ь</a:t>
            </a:r>
            <a:r>
              <a:rPr lang="ru-RU" sz="1800" dirty="0" smtClean="0">
                <a:solidFill>
                  <a:srgbClr val="002060"/>
                </a:solidFill>
              </a:rPr>
              <a:t>, метал.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Один </a:t>
            </a:r>
            <a:r>
              <a:rPr lang="ru-RU" sz="1800" dirty="0" err="1" smtClean="0">
                <a:solidFill>
                  <a:srgbClr val="002060"/>
                </a:solidFill>
              </a:rPr>
              <a:t>вчитель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працює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дітьми</a:t>
            </a:r>
            <a:r>
              <a:rPr lang="ru-RU" sz="1800" dirty="0" smtClean="0">
                <a:solidFill>
                  <a:srgbClr val="002060"/>
                </a:solidFill>
              </a:rPr>
              <a:t> до 8 </a:t>
            </a:r>
            <a:r>
              <a:rPr lang="ru-RU" sz="1800" dirty="0" err="1" smtClean="0">
                <a:solidFill>
                  <a:srgbClr val="002060"/>
                </a:solidFill>
              </a:rPr>
              <a:t>класу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uk-UA" sz="1800" dirty="0" smtClean="0">
                <a:solidFill>
                  <a:srgbClr val="002060"/>
                </a:solidFill>
              </a:rPr>
              <a:t> Д</a:t>
            </a:r>
            <a:r>
              <a:rPr lang="ru-RU" sz="1800" dirty="0" smtClean="0">
                <a:solidFill>
                  <a:srgbClr val="002060"/>
                </a:solidFill>
              </a:rPr>
              <a:t>о старших </a:t>
            </a:r>
            <a:r>
              <a:rPr lang="ru-RU" sz="1800" dirty="0" err="1" smtClean="0">
                <a:solidFill>
                  <a:srgbClr val="002060"/>
                </a:solidFill>
              </a:rPr>
              <a:t>класів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д</a:t>
            </a:r>
            <a:r>
              <a:rPr lang="ru-RU" sz="1800" dirty="0" err="1" smtClean="0">
                <a:solidFill>
                  <a:srgbClr val="002060"/>
                </a:solidFill>
              </a:rPr>
              <a:t>іти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отримують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розгорнуту</a:t>
            </a:r>
            <a:r>
              <a:rPr lang="ru-RU" sz="1800" dirty="0" smtClean="0">
                <a:solidFill>
                  <a:srgbClr val="002060"/>
                </a:solidFill>
              </a:rPr>
              <a:t> характеристику</a:t>
            </a:r>
            <a:r>
              <a:rPr lang="uk-UA" sz="1800" dirty="0" smtClean="0">
                <a:solidFill>
                  <a:srgbClr val="002060"/>
                </a:solidFill>
              </a:rPr>
              <a:t> (замість балів)</a:t>
            </a:r>
            <a:r>
              <a:rPr lang="ru-RU" sz="1800" dirty="0" smtClean="0">
                <a:solidFill>
                  <a:srgbClr val="002060"/>
                </a:solidFill>
              </a:rPr>
              <a:t>, де </a:t>
            </a:r>
            <a:r>
              <a:rPr lang="ru-RU" sz="1800" dirty="0" err="1" smtClean="0">
                <a:solidFill>
                  <a:srgbClr val="002060"/>
                </a:solidFill>
              </a:rPr>
              <a:t>враховуються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успіхи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невдачі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Діти</a:t>
            </a:r>
            <a:r>
              <a:rPr lang="ru-RU" sz="1800" dirty="0" smtClean="0">
                <a:solidFill>
                  <a:srgbClr val="002060"/>
                </a:solidFill>
              </a:rPr>
              <a:t> не </a:t>
            </a:r>
            <a:r>
              <a:rPr lang="ru-RU" sz="1800" dirty="0" err="1" smtClean="0">
                <a:solidFill>
                  <a:srgbClr val="002060"/>
                </a:solidFill>
              </a:rPr>
              <a:t>мають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підручників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складають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їх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самостійно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змогу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розвиватися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інтелектуально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1800" dirty="0" smtClean="0">
                <a:solidFill>
                  <a:srgbClr val="002060"/>
                </a:solidFill>
              </a:rPr>
              <a:t> З</a:t>
            </a:r>
            <a:r>
              <a:rPr lang="ru-RU" sz="1800" dirty="0" err="1" smtClean="0">
                <a:solidFill>
                  <a:srgbClr val="002060"/>
                </a:solidFill>
              </a:rPr>
              <a:t>аборона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або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жорстке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обмеження</a:t>
            </a:r>
            <a:r>
              <a:rPr lang="ru-RU" sz="1800" dirty="0" smtClean="0">
                <a:solidFill>
                  <a:srgbClr val="002060"/>
                </a:solidFill>
              </a:rPr>
              <a:t> на перегляд </a:t>
            </a:r>
            <a:r>
              <a:rPr lang="ru-RU" sz="1800" dirty="0" err="1" smtClean="0">
                <a:solidFill>
                  <a:srgbClr val="002060"/>
                </a:solidFill>
              </a:rPr>
              <a:t>телевізора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користування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комп'ютером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старшої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школи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uk-UA" sz="1800" dirty="0" smtClean="0">
                <a:solidFill>
                  <a:srgbClr val="002060"/>
                </a:solidFill>
              </a:rPr>
              <a:t>А</a:t>
            </a:r>
            <a:r>
              <a:rPr lang="ru-RU" sz="1800" dirty="0" err="1" smtClean="0">
                <a:solidFill>
                  <a:srgbClr val="002060"/>
                </a:solidFill>
              </a:rPr>
              <a:t>льтернатив</a:t>
            </a:r>
            <a:r>
              <a:rPr lang="uk-UA" sz="1800" dirty="0" smtClean="0">
                <a:solidFill>
                  <a:srgbClr val="002060"/>
                </a:solidFill>
              </a:rPr>
              <a:t>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заняття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1800" dirty="0" smtClean="0">
                <a:solidFill>
                  <a:srgbClr val="002060"/>
                </a:solidFill>
              </a:rPr>
              <a:t> Школа - республіка з рівних громадян – учителів, учнів, батьків, пов’язаних спільною діяльністю і взаємною відповідальністю. Відсутній директор.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857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2786050" y="142852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rgbClr val="6A1086"/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Вальдорфська педагогіка</a:t>
            </a:r>
            <a:r>
              <a:rPr lang="uk-UA" sz="3600" b="1" dirty="0" smtClean="0">
                <a:solidFill>
                  <a:srgbClr val="6A1086"/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rgbClr val="6A1086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785794"/>
            <a:ext cx="8715436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Принципи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6A1086"/>
                </a:solidFill>
              </a:rPr>
              <a:t>діяльності </a:t>
            </a:r>
            <a:r>
              <a:rPr lang="uk-UA" sz="1800" dirty="0" err="1" smtClean="0">
                <a:solidFill>
                  <a:srgbClr val="6A1086"/>
                </a:solidFill>
              </a:rPr>
              <a:t>вальдорфської</a:t>
            </a:r>
            <a:r>
              <a:rPr lang="uk-UA" sz="1800" dirty="0" smtClean="0">
                <a:solidFill>
                  <a:srgbClr val="6A1086"/>
                </a:solidFill>
              </a:rPr>
              <a:t> школи передбачають: 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1800" dirty="0" smtClean="0">
                <a:solidFill>
                  <a:srgbClr val="6A1086"/>
                </a:solidFill>
              </a:rPr>
              <a:t>1) виховання в дусі свободи, що веде дитину до вільного і глибокого самопізнання, комплексного розвитку внутрішніх сил, самовизначення в житті; 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1800" dirty="0" smtClean="0">
                <a:solidFill>
                  <a:srgbClr val="6A1086"/>
                </a:solidFill>
              </a:rPr>
              <a:t>2) цілісність формування особистості - єдність її тілесної, душевної і духовної сторін; 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1800" dirty="0" smtClean="0">
                <a:solidFill>
                  <a:srgbClr val="6A1086"/>
                </a:solidFill>
              </a:rPr>
              <a:t>3) врахування особливостей вікових циклів розвитку, добових біоритмів; 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1800" dirty="0" smtClean="0">
                <a:solidFill>
                  <a:srgbClr val="6A1086"/>
                </a:solidFill>
              </a:rPr>
              <a:t>4) опору на авторитет вихователя, батьків, духовного ідеалу.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ru-RU" sz="1800" dirty="0" err="1" smtClean="0">
                <a:solidFill>
                  <a:srgbClr val="6A1086"/>
                </a:solidFill>
              </a:rPr>
              <a:t>Фундаментальний</a:t>
            </a:r>
            <a:r>
              <a:rPr lang="ru-RU" sz="1800" dirty="0" smtClean="0">
                <a:solidFill>
                  <a:srgbClr val="6A1086"/>
                </a:solidFill>
              </a:rPr>
              <a:t> принцип </a:t>
            </a:r>
            <a:r>
              <a:rPr lang="ru-RU" sz="1800" dirty="0" err="1" smtClean="0">
                <a:solidFill>
                  <a:srgbClr val="6A1086"/>
                </a:solidFill>
              </a:rPr>
              <a:t>вальдорфської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педагогіки</a:t>
            </a:r>
            <a:r>
              <a:rPr lang="ru-RU" sz="1800" dirty="0" smtClean="0">
                <a:solidFill>
                  <a:srgbClr val="6A1086"/>
                </a:solidFill>
              </a:rPr>
              <a:t> — «</a:t>
            </a:r>
            <a:r>
              <a:rPr lang="ru-RU" sz="1800" dirty="0" err="1" smtClean="0">
                <a:solidFill>
                  <a:srgbClr val="6A1086"/>
                </a:solidFill>
              </a:rPr>
              <a:t>художнє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передує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інтелектуальному</a:t>
            </a:r>
            <a:r>
              <a:rPr lang="ru-RU" sz="1800" dirty="0" smtClean="0">
                <a:solidFill>
                  <a:srgbClr val="6A1086"/>
                </a:solidFill>
              </a:rPr>
              <a:t>»</a:t>
            </a:r>
            <a:r>
              <a:rPr lang="uk-UA" sz="1800" dirty="0" smtClean="0">
                <a:solidFill>
                  <a:srgbClr val="6A1086"/>
                </a:solidFill>
              </a:rPr>
              <a:t>.</a:t>
            </a:r>
          </a:p>
          <a:p>
            <a:pPr algn="just"/>
            <a:endParaRPr lang="uk-UA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/>
            <a:r>
              <a:rPr lang="ru-RU" sz="1800" dirty="0" smtClean="0">
                <a:solidFill>
                  <a:srgbClr val="6A1086"/>
                </a:solidFill>
              </a:rPr>
              <a:t>розвиток природних здібностей</a:t>
            </a:r>
            <a:r>
              <a:rPr lang="uk-UA" sz="1800" dirty="0" smtClean="0">
                <a:solidFill>
                  <a:srgbClr val="6A1086"/>
                </a:solidFill>
              </a:rPr>
              <a:t> та творчості (креативності) людини.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3000332" y="142852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rgbClr val="6A1086"/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Вальдорфська педагогіка</a:t>
            </a:r>
            <a:r>
              <a:rPr lang="uk-UA" sz="3600" b="1" dirty="0" smtClean="0">
                <a:solidFill>
                  <a:srgbClr val="6A1086"/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rgbClr val="6A1086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715436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2060"/>
                </a:solidFill>
              </a:rPr>
              <a:t>Методика </a:t>
            </a:r>
            <a:r>
              <a:rPr lang="uk-UA" sz="1800" dirty="0" err="1" smtClean="0">
                <a:solidFill>
                  <a:srgbClr val="002060"/>
                </a:solidFill>
              </a:rPr>
              <a:t>Монтессорі</a:t>
            </a:r>
            <a:r>
              <a:rPr lang="uk-UA" sz="1800" dirty="0" smtClean="0">
                <a:solidFill>
                  <a:srgbClr val="002060"/>
                </a:solidFill>
              </a:rPr>
              <a:t> є моделлю </a:t>
            </a:r>
            <a:r>
              <a:rPr lang="uk-UA" sz="1800" dirty="0" err="1" smtClean="0">
                <a:solidFill>
                  <a:srgbClr val="002060"/>
                </a:solidFill>
              </a:rPr>
              <a:t>особистісно</a:t>
            </a:r>
            <a:r>
              <a:rPr lang="uk-UA" sz="1800" dirty="0" smtClean="0">
                <a:solidFill>
                  <a:srgbClr val="002060"/>
                </a:solidFill>
              </a:rPr>
              <a:t> орієнтованого підходу до навчання і виховання з урахуванням сенситивності і спонтанності розвитку, а також можливостей, потреб кожної дитини. В основі лежить «сенсорна культура» (</a:t>
            </a:r>
            <a:r>
              <a:rPr lang="uk-UA" sz="1800" dirty="0" err="1" smtClean="0">
                <a:solidFill>
                  <a:srgbClr val="002060"/>
                </a:solidFill>
              </a:rPr>
              <a:t>культура</a:t>
            </a:r>
            <a:r>
              <a:rPr lang="uk-UA" sz="1800" dirty="0" smtClean="0">
                <a:solidFill>
                  <a:srgbClr val="002060"/>
                </a:solidFill>
              </a:rPr>
              <a:t> сприйняття зовнішнього світу).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dirty="0" smtClean="0">
                <a:solidFill>
                  <a:srgbClr val="7030A0"/>
                </a:solidFill>
              </a:rPr>
              <a:t>Центральне місце у педагогічній технології М. </a:t>
            </a:r>
            <a:r>
              <a:rPr lang="uk-UA" sz="1800" dirty="0" err="1" smtClean="0">
                <a:solidFill>
                  <a:srgbClr val="7030A0"/>
                </a:solidFill>
              </a:rPr>
              <a:t>Монтессорі</a:t>
            </a:r>
            <a:r>
              <a:rPr lang="uk-UA" sz="1800" dirty="0" smtClean="0">
                <a:solidFill>
                  <a:srgbClr val="7030A0"/>
                </a:solidFill>
              </a:rPr>
              <a:t> належить </a:t>
            </a:r>
            <a:r>
              <a:rPr lang="uk-UA" sz="1800" b="1" dirty="0" smtClean="0">
                <a:solidFill>
                  <a:srgbClr val="C00000"/>
                </a:solidFill>
              </a:rPr>
              <a:t>дидактичному матеріалу (сенсорному, академічному)</a:t>
            </a:r>
            <a:r>
              <a:rPr lang="uk-UA" sz="1800" dirty="0" smtClean="0">
                <a:solidFill>
                  <a:srgbClr val="7030A0"/>
                </a:solidFill>
              </a:rPr>
              <a:t>, який є важливим засобом становлення фізичних і психічних функцій дитини, розвитку її творчості, уваги, волі, навчання письма та елементарної математики. </a:t>
            </a:r>
            <a:r>
              <a:rPr lang="uk-UA" sz="1800" dirty="0" err="1" smtClean="0">
                <a:solidFill>
                  <a:srgbClr val="7030A0"/>
                </a:solidFill>
              </a:rPr>
              <a:t>Метапредмет</a:t>
            </a:r>
            <a:r>
              <a:rPr lang="uk-UA" sz="1800" dirty="0" smtClean="0">
                <a:solidFill>
                  <a:srgbClr val="7030A0"/>
                </a:solidFill>
              </a:rPr>
              <a:t> </a:t>
            </a:r>
            <a:r>
              <a:rPr lang="uk-UA" sz="1800" dirty="0" err="1" smtClean="0">
                <a:solidFill>
                  <a:srgbClr val="7030A0"/>
                </a:solidFill>
              </a:rPr>
              <a:t>Монтессорі</a:t>
            </a:r>
            <a:r>
              <a:rPr lang="uk-UA" sz="1800" dirty="0" smtClean="0">
                <a:solidFill>
                  <a:srgbClr val="7030A0"/>
                </a:solidFill>
              </a:rPr>
              <a:t> – школи – </a:t>
            </a:r>
            <a:r>
              <a:rPr lang="uk-UA" sz="1800" b="1" dirty="0" smtClean="0">
                <a:solidFill>
                  <a:srgbClr val="C00000"/>
                </a:solidFill>
              </a:rPr>
              <a:t>космічне виховання</a:t>
            </a:r>
            <a:r>
              <a:rPr lang="uk-UA" sz="1800" dirty="0" smtClean="0">
                <a:solidFill>
                  <a:srgbClr val="7030A0"/>
                </a:solidFill>
              </a:rPr>
              <a:t>. Космічне виховання є гуманізацією </a:t>
            </a:r>
            <a:r>
              <a:rPr lang="uk-UA" sz="1800" dirty="0" err="1" smtClean="0">
                <a:solidFill>
                  <a:srgbClr val="7030A0"/>
                </a:solidFill>
              </a:rPr>
              <a:t>навчально</a:t>
            </a:r>
            <a:r>
              <a:rPr lang="uk-UA" sz="1800" dirty="0" smtClean="0">
                <a:solidFill>
                  <a:srgbClr val="7030A0"/>
                </a:solidFill>
              </a:rPr>
              <a:t> – виховних закладів і формуванням в людини </a:t>
            </a:r>
            <a:r>
              <a:rPr lang="uk-UA" sz="1800" dirty="0" err="1" smtClean="0">
                <a:solidFill>
                  <a:srgbClr val="7030A0"/>
                </a:solidFill>
              </a:rPr>
              <a:t>ноосферної</a:t>
            </a:r>
            <a:r>
              <a:rPr lang="uk-UA" sz="1800" dirty="0" smtClean="0">
                <a:solidFill>
                  <a:srgbClr val="7030A0"/>
                </a:solidFill>
              </a:rPr>
              <a:t> свідомості.</a:t>
            </a:r>
            <a:endParaRPr lang="ru-RU" sz="1800" dirty="0" smtClean="0">
              <a:solidFill>
                <a:srgbClr val="7030A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Цілі технології:</a:t>
            </a:r>
            <a:r>
              <a:rPr lang="en-US" sz="2000" dirty="0" smtClean="0">
                <a:solidFill>
                  <a:srgbClr val="C00000"/>
                </a:solidFill>
              </a:rPr>
              <a:t>  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Всебічний розвиток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Виховання самостійності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Поєднання в свідомості дитини предметного світу і </a:t>
            </a:r>
            <a:r>
              <a:rPr lang="uk-UA" sz="1800" dirty="0" err="1" smtClean="0">
                <a:solidFill>
                  <a:srgbClr val="002060"/>
                </a:solidFill>
              </a:rPr>
              <a:t>мислительної</a:t>
            </a:r>
            <a:r>
              <a:rPr lang="uk-UA" sz="1800" dirty="0" smtClean="0">
                <a:solidFill>
                  <a:srgbClr val="002060"/>
                </a:solidFill>
              </a:rPr>
              <a:t> діяльності.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Сутність </a:t>
            </a:r>
            <a:r>
              <a:rPr lang="uk-UA" sz="1800" dirty="0" smtClean="0">
                <a:solidFill>
                  <a:srgbClr val="C00000"/>
                </a:solidFill>
              </a:rPr>
              <a:t>(</a:t>
            </a:r>
            <a:r>
              <a:rPr lang="uk-UA" sz="1800" dirty="0" smtClean="0"/>
              <a:t>провідні положення):</a:t>
            </a:r>
            <a:endParaRPr lang="ru-RU" sz="1800" dirty="0" smtClean="0"/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1) виховання повинно бути </a:t>
            </a:r>
            <a:r>
              <a:rPr lang="ru-RU" sz="1800" dirty="0" err="1" smtClean="0">
                <a:solidFill>
                  <a:srgbClr val="002060"/>
                </a:solidFill>
              </a:rPr>
              <a:t>вільним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2) </a:t>
            </a:r>
            <a:r>
              <a:rPr lang="ru-RU" sz="1800" dirty="0" err="1" smtClean="0">
                <a:solidFill>
                  <a:srgbClr val="002060"/>
                </a:solidFill>
              </a:rPr>
              <a:t>виховання</a:t>
            </a:r>
            <a:r>
              <a:rPr lang="ru-RU" sz="1800" dirty="0" smtClean="0">
                <a:solidFill>
                  <a:srgbClr val="002060"/>
                </a:solidFill>
              </a:rPr>
              <a:t> повинно бути </a:t>
            </a:r>
            <a:r>
              <a:rPr lang="ru-RU" sz="1800" dirty="0" err="1" smtClean="0">
                <a:solidFill>
                  <a:srgbClr val="002060"/>
                </a:solidFill>
              </a:rPr>
              <a:t>індивідуальним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3) </a:t>
            </a:r>
            <a:r>
              <a:rPr lang="ru-RU" sz="1800" dirty="0" err="1" smtClean="0">
                <a:solidFill>
                  <a:srgbClr val="002060"/>
                </a:solidFill>
              </a:rPr>
              <a:t>виховання</a:t>
            </a:r>
            <a:r>
              <a:rPr lang="ru-RU" sz="1800" dirty="0" smtClean="0">
                <a:solidFill>
                  <a:srgbClr val="002060"/>
                </a:solidFill>
              </a:rPr>
              <a:t> повинно </a:t>
            </a:r>
            <a:r>
              <a:rPr lang="ru-RU" sz="1800" dirty="0" err="1" smtClean="0">
                <a:solidFill>
                  <a:srgbClr val="002060"/>
                </a:solidFill>
              </a:rPr>
              <a:t>спиратися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дані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спостережень</a:t>
            </a:r>
            <a:r>
              <a:rPr lang="ru-RU" sz="1800" dirty="0" smtClean="0">
                <a:solidFill>
                  <a:srgbClr val="002060"/>
                </a:solidFill>
              </a:rPr>
              <a:t> за </a:t>
            </a:r>
            <a:r>
              <a:rPr lang="ru-RU" sz="1800" dirty="0" err="1" smtClean="0">
                <a:solidFill>
                  <a:srgbClr val="002060"/>
                </a:solidFill>
              </a:rPr>
              <a:t>дитиною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142976" y="65909"/>
            <a:ext cx="78581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 саморозвитку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 М.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Монтессорі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928670"/>
            <a:ext cx="8786874" cy="5643602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Особливість.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6A1086"/>
                </a:solidFill>
              </a:rPr>
              <a:t> Відсутність </a:t>
            </a:r>
            <a:r>
              <a:rPr lang="uk-UA" sz="1800" dirty="0" err="1" smtClean="0">
                <a:solidFill>
                  <a:srgbClr val="6A1086"/>
                </a:solidFill>
              </a:rPr>
              <a:t>пограм</a:t>
            </a:r>
            <a:r>
              <a:rPr lang="uk-UA" sz="1800" dirty="0" smtClean="0">
                <a:solidFill>
                  <a:srgbClr val="6A1086"/>
                </a:solidFill>
              </a:rPr>
              <a:t> і уроків. </a:t>
            </a:r>
            <a:endParaRPr lang="ru-RU" sz="1800" dirty="0" smtClean="0">
              <a:solidFill>
                <a:srgbClr val="6A1086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6A1086"/>
                </a:solidFill>
              </a:rPr>
              <a:t> День починається із загального "кола". Щоранку на 15—20 </a:t>
            </a:r>
            <a:r>
              <a:rPr lang="uk-UA" sz="1800" dirty="0" err="1" smtClean="0">
                <a:solidFill>
                  <a:srgbClr val="6A1086"/>
                </a:solidFill>
              </a:rPr>
              <a:t>хв</a:t>
            </a:r>
            <a:r>
              <a:rPr lang="uk-UA" sz="1800" dirty="0" smtClean="0">
                <a:solidFill>
                  <a:srgbClr val="6A1086"/>
                </a:solidFill>
              </a:rPr>
              <a:t> усі </a:t>
            </a:r>
            <a:r>
              <a:rPr lang="uk-UA" sz="1800" dirty="0" err="1" smtClean="0">
                <a:solidFill>
                  <a:srgbClr val="6A1086"/>
                </a:solidFill>
              </a:rPr>
              <a:t>збир</a:t>
            </a:r>
            <a:r>
              <a:rPr lang="ru-RU" sz="1800" dirty="0" err="1" smtClean="0">
                <a:solidFill>
                  <a:srgbClr val="6A1086"/>
                </a:solidFill>
              </a:rPr>
              <a:t>аються</a:t>
            </a:r>
            <a:r>
              <a:rPr lang="ru-RU" sz="1800" dirty="0" smtClean="0">
                <a:solidFill>
                  <a:srgbClr val="6A1086"/>
                </a:solidFill>
              </a:rPr>
              <a:t> разом. </a:t>
            </a:r>
            <a:r>
              <a:rPr lang="ru-RU" sz="1800" dirty="0" err="1" smtClean="0">
                <a:solidFill>
                  <a:srgbClr val="6A1086"/>
                </a:solidFill>
              </a:rPr>
              <a:t>Звучить</a:t>
            </a:r>
            <a:r>
              <a:rPr lang="ru-RU" sz="1800" dirty="0" smtClean="0">
                <a:solidFill>
                  <a:srgbClr val="6A1086"/>
                </a:solidFill>
              </a:rPr>
              <a:t> тиха </a:t>
            </a:r>
            <a:r>
              <a:rPr lang="ru-RU" sz="1800" dirty="0" err="1" smtClean="0">
                <a:solidFill>
                  <a:srgbClr val="6A1086"/>
                </a:solidFill>
              </a:rPr>
              <a:t>музика</a:t>
            </a:r>
            <a:r>
              <a:rPr lang="ru-RU" sz="1800" dirty="0" smtClean="0">
                <a:solidFill>
                  <a:srgbClr val="6A1086"/>
                </a:solidFill>
              </a:rPr>
              <a:t>. </a:t>
            </a:r>
            <a:r>
              <a:rPr lang="ru-RU" sz="1800" dirty="0" err="1" smtClean="0">
                <a:solidFill>
                  <a:srgbClr val="6A1086"/>
                </a:solidFill>
              </a:rPr>
              <a:t>Потім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починається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загальна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розмова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або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обговорення</a:t>
            </a:r>
            <a:r>
              <a:rPr lang="ru-RU" sz="1800" dirty="0" smtClean="0">
                <a:solidFill>
                  <a:srgbClr val="6A1086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Після</a:t>
            </a:r>
            <a:r>
              <a:rPr lang="ru-RU" sz="1800" dirty="0" smtClean="0">
                <a:solidFill>
                  <a:srgbClr val="6A1086"/>
                </a:solidFill>
              </a:rPr>
              <a:t> "кола" </a:t>
            </a:r>
            <a:r>
              <a:rPr lang="ru-RU" sz="1800" dirty="0" err="1" smtClean="0">
                <a:solidFill>
                  <a:srgbClr val="6A1086"/>
                </a:solidFill>
              </a:rPr>
              <a:t>всі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розходяться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кожний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вибирає</a:t>
            </a:r>
            <a:r>
              <a:rPr lang="ru-RU" sz="1800" dirty="0" smtClean="0">
                <a:solidFill>
                  <a:srgbClr val="6A1086"/>
                </a:solidFill>
              </a:rPr>
              <a:t> сам, </a:t>
            </a:r>
            <a:r>
              <a:rPr lang="ru-RU" sz="1800" dirty="0" err="1" smtClean="0">
                <a:solidFill>
                  <a:srgbClr val="6A1086"/>
                </a:solidFill>
              </a:rPr>
              <a:t>чим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він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займатиметься</a:t>
            </a:r>
            <a:r>
              <a:rPr lang="ru-RU" sz="1800" dirty="0" smtClean="0">
                <a:solidFill>
                  <a:srgbClr val="6A1086"/>
                </a:solidFill>
              </a:rPr>
              <a:t> — математикою, </a:t>
            </a:r>
            <a:r>
              <a:rPr lang="ru-RU" sz="1800" dirty="0" err="1" smtClean="0">
                <a:solidFill>
                  <a:srgbClr val="6A1086"/>
                </a:solidFill>
              </a:rPr>
              <a:t>історією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літературою</a:t>
            </a:r>
            <a:r>
              <a:rPr lang="ru-RU" sz="1800" dirty="0" smtClean="0">
                <a:solidFill>
                  <a:srgbClr val="6A1086"/>
                </a:solidFill>
              </a:rPr>
              <a:t>. Коли роботу </a:t>
            </a:r>
            <a:r>
              <a:rPr lang="ru-RU" sz="1800" dirty="0" err="1" smtClean="0">
                <a:solidFill>
                  <a:srgbClr val="6A1086"/>
                </a:solidFill>
              </a:rPr>
              <a:t>закінчено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цілком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дитина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показує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її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вчителю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щоб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обговорити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здобутий</a:t>
            </a:r>
            <a:r>
              <a:rPr lang="ru-RU" sz="1800" dirty="0" smtClean="0">
                <a:solidFill>
                  <a:srgbClr val="6A1086"/>
                </a:solidFill>
              </a:rPr>
              <a:t> результат.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Дитина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дістає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оцінку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своєї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праці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від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дорослих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дітей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оцінює</a:t>
            </a:r>
            <a:r>
              <a:rPr lang="ru-RU" sz="1800" dirty="0" smtClean="0">
                <a:solidFill>
                  <a:srgbClr val="6A1086"/>
                </a:solidFill>
              </a:rPr>
              <a:t> себе сама.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Учням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ніхто</a:t>
            </a:r>
            <a:r>
              <a:rPr lang="ru-RU" sz="1800" dirty="0" smtClean="0">
                <a:solidFill>
                  <a:srgbClr val="6A1086"/>
                </a:solidFill>
              </a:rPr>
              <a:t> не </a:t>
            </a:r>
            <a:r>
              <a:rPr lang="ru-RU" sz="1800" dirty="0" err="1" smtClean="0">
                <a:solidFill>
                  <a:srgbClr val="6A1086"/>
                </a:solidFill>
              </a:rPr>
              <a:t>дає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ніяких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завдань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не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пояснює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нову</a:t>
            </a:r>
            <a:r>
              <a:rPr lang="ru-RU" sz="1800" dirty="0" smtClean="0">
                <a:solidFill>
                  <a:srgbClr val="6A1086"/>
                </a:solidFill>
              </a:rPr>
              <a:t> тему, </a:t>
            </a:r>
            <a:r>
              <a:rPr lang="ru-RU" sz="1800" dirty="0" err="1" smtClean="0">
                <a:solidFill>
                  <a:srgbClr val="6A1086"/>
                </a:solidFill>
              </a:rPr>
              <a:t>ніхто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їх</a:t>
            </a:r>
            <a:r>
              <a:rPr lang="ru-RU" sz="1800" dirty="0" smtClean="0">
                <a:solidFill>
                  <a:srgbClr val="6A1086"/>
                </a:solidFill>
              </a:rPr>
              <a:t> не </a:t>
            </a:r>
            <a:r>
              <a:rPr lang="ru-RU" sz="1800" dirty="0" err="1" smtClean="0">
                <a:solidFill>
                  <a:srgbClr val="6A1086"/>
                </a:solidFill>
              </a:rPr>
              <a:t>запитує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біля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дошки</a:t>
            </a:r>
            <a:r>
              <a:rPr lang="ru-RU" sz="1800" dirty="0" smtClean="0">
                <a:solidFill>
                  <a:srgbClr val="6A1086"/>
                </a:solidFill>
              </a:rPr>
              <a:t>. 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Кожний</a:t>
            </a:r>
            <a:r>
              <a:rPr lang="ru-RU" sz="1800" dirty="0" smtClean="0">
                <a:solidFill>
                  <a:srgbClr val="6A1086"/>
                </a:solidFill>
              </a:rPr>
              <a:t> учень </a:t>
            </a:r>
            <a:r>
              <a:rPr lang="ru-RU" sz="1800" dirty="0" err="1" smtClean="0">
                <a:solidFill>
                  <a:srgbClr val="6A1086"/>
                </a:solidFill>
              </a:rPr>
              <a:t>веде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запис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досягнень</a:t>
            </a:r>
            <a:r>
              <a:rPr lang="ru-RU" sz="1800" dirty="0" smtClean="0">
                <a:solidFill>
                  <a:srgbClr val="6A1086"/>
                </a:solidFill>
              </a:rPr>
              <a:t>: "Я </a:t>
            </a:r>
            <a:r>
              <a:rPr lang="ru-RU" sz="1800" dirty="0" err="1" smtClean="0">
                <a:solidFill>
                  <a:srgbClr val="6A1086"/>
                </a:solidFill>
              </a:rPr>
              <a:t>відразу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біжу</a:t>
            </a:r>
            <a:r>
              <a:rPr lang="ru-RU" sz="1800" dirty="0" smtClean="0">
                <a:solidFill>
                  <a:srgbClr val="6A1086"/>
                </a:solidFill>
              </a:rPr>
              <a:t> на </a:t>
            </a:r>
            <a:r>
              <a:rPr lang="ru-RU" sz="1800" dirty="0" err="1" smtClean="0">
                <a:solidFill>
                  <a:srgbClr val="6A1086"/>
                </a:solidFill>
              </a:rPr>
              <a:t>допомогу</a:t>
            </a:r>
            <a:r>
              <a:rPr lang="ru-RU" sz="1800" dirty="0" smtClean="0">
                <a:solidFill>
                  <a:srgbClr val="6A1086"/>
                </a:solidFill>
              </a:rPr>
              <a:t>, коли мене </a:t>
            </a:r>
            <a:r>
              <a:rPr lang="ru-RU" sz="1800" dirty="0" err="1" smtClean="0">
                <a:solidFill>
                  <a:srgbClr val="6A1086"/>
                </a:solidFill>
              </a:rPr>
              <a:t>кличуть</a:t>
            </a:r>
            <a:r>
              <a:rPr lang="ru-RU" sz="1800" dirty="0" smtClean="0">
                <a:solidFill>
                  <a:srgbClr val="6A1086"/>
                </a:solidFill>
              </a:rPr>
              <a:t>", "Я </a:t>
            </a:r>
            <a:r>
              <a:rPr lang="ru-RU" sz="1800" dirty="0" err="1" smtClean="0">
                <a:solidFill>
                  <a:srgbClr val="6A1086"/>
                </a:solidFill>
              </a:rPr>
              <a:t>вмію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придумати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цікаву</a:t>
            </a:r>
            <a:r>
              <a:rPr lang="ru-RU" sz="1800" dirty="0" smtClean="0">
                <a:solidFill>
                  <a:srgbClr val="6A1086"/>
                </a:solidFill>
              </a:rPr>
              <a:t> справу". Про </a:t>
            </a:r>
            <a:r>
              <a:rPr lang="ru-RU" sz="1800" dirty="0" err="1" smtClean="0">
                <a:solidFill>
                  <a:srgbClr val="6A1086"/>
                </a:solidFill>
              </a:rPr>
              <a:t>свої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успіхи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дитина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розповідає</a:t>
            </a:r>
            <a:r>
              <a:rPr lang="ru-RU" sz="1800" dirty="0" smtClean="0">
                <a:solidFill>
                  <a:srgbClr val="6A1086"/>
                </a:solidFill>
              </a:rPr>
              <a:t> на "</a:t>
            </a:r>
            <a:r>
              <a:rPr lang="ru-RU" sz="1800" dirty="0" err="1" smtClean="0">
                <a:solidFill>
                  <a:srgbClr val="6A1086"/>
                </a:solidFill>
              </a:rPr>
              <a:t>колі</a:t>
            </a:r>
            <a:r>
              <a:rPr lang="ru-RU" sz="1800" dirty="0" smtClean="0">
                <a:solidFill>
                  <a:srgbClr val="6A1086"/>
                </a:solidFill>
              </a:rPr>
              <a:t>", а </a:t>
            </a:r>
            <a:r>
              <a:rPr lang="ru-RU" sz="1800" dirty="0" err="1" smtClean="0">
                <a:solidFill>
                  <a:srgbClr val="6A1086"/>
                </a:solidFill>
              </a:rPr>
              <a:t>діти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вирішують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чи</a:t>
            </a:r>
            <a:r>
              <a:rPr lang="ru-RU" sz="1800" dirty="0" smtClean="0">
                <a:solidFill>
                  <a:srgbClr val="6A1086"/>
                </a:solidFill>
              </a:rPr>
              <a:t> так </a:t>
            </a:r>
            <a:r>
              <a:rPr lang="ru-RU" sz="1800" dirty="0" err="1" smtClean="0">
                <a:solidFill>
                  <a:srgbClr val="6A1086"/>
                </a:solidFill>
              </a:rPr>
              <a:t>це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насправді</a:t>
            </a:r>
            <a:r>
              <a:rPr lang="ru-RU" sz="1800" dirty="0" smtClean="0">
                <a:solidFill>
                  <a:srgbClr val="6A1086"/>
                </a:solidFill>
              </a:rPr>
              <a:t>. І </a:t>
            </a:r>
            <a:r>
              <a:rPr lang="ru-RU" sz="1800" dirty="0" err="1" smtClean="0">
                <a:solidFill>
                  <a:srgbClr val="6A1086"/>
                </a:solidFill>
              </a:rPr>
              <a:t>якщо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всі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погодилися</a:t>
            </a:r>
            <a:r>
              <a:rPr lang="ru-RU" sz="1800" dirty="0" smtClean="0">
                <a:solidFill>
                  <a:srgbClr val="6A1086"/>
                </a:solidFill>
              </a:rPr>
              <a:t>, то на </a:t>
            </a:r>
            <a:r>
              <a:rPr lang="ru-RU" sz="1800" dirty="0" err="1" smtClean="0">
                <a:solidFill>
                  <a:srgbClr val="6A1086"/>
                </a:solidFill>
              </a:rPr>
              <a:t>аркуші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особистих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досягнень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з'являється</a:t>
            </a:r>
            <a:r>
              <a:rPr lang="ru-RU" sz="1800" dirty="0" smtClean="0">
                <a:solidFill>
                  <a:srgbClr val="6A1086"/>
                </a:solidFill>
              </a:rPr>
              <a:t> про </a:t>
            </a:r>
            <a:r>
              <a:rPr lang="ru-RU" sz="1800" dirty="0" err="1" smtClean="0">
                <a:solidFill>
                  <a:srgbClr val="6A1086"/>
                </a:solidFill>
              </a:rPr>
              <a:t>це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запис</a:t>
            </a:r>
            <a:r>
              <a:rPr lang="ru-RU" sz="1800" dirty="0" smtClean="0">
                <a:solidFill>
                  <a:srgbClr val="6A1086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Серед</a:t>
            </a:r>
            <a:r>
              <a:rPr lang="ru-RU" sz="1800" dirty="0" smtClean="0">
                <a:solidFill>
                  <a:srgbClr val="6A1086"/>
                </a:solidFill>
              </a:rPr>
              <a:t> дня </a:t>
            </a:r>
            <a:r>
              <a:rPr lang="ru-RU" sz="1800" dirty="0" err="1" smtClean="0">
                <a:solidFill>
                  <a:srgbClr val="6A1086"/>
                </a:solidFill>
              </a:rPr>
              <a:t>буває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ще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одне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загальне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заняття</a:t>
            </a:r>
            <a:r>
              <a:rPr lang="uk-UA" sz="1800" dirty="0" smtClean="0">
                <a:solidFill>
                  <a:srgbClr val="6A1086"/>
                </a:solidFill>
              </a:rPr>
              <a:t> - </a:t>
            </a:r>
            <a:r>
              <a:rPr lang="ru-RU" sz="1800" dirty="0" err="1" smtClean="0">
                <a:solidFill>
                  <a:srgbClr val="6A1086"/>
                </a:solidFill>
              </a:rPr>
              <a:t>занурення</a:t>
            </a:r>
            <a:r>
              <a:rPr lang="ru-RU" sz="1800" dirty="0" smtClean="0">
                <a:solidFill>
                  <a:srgbClr val="6A1086"/>
                </a:solidFill>
              </a:rPr>
              <a:t> в предмет. </a:t>
            </a:r>
            <a:r>
              <a:rPr lang="ru-RU" sz="1800" dirty="0" err="1" smtClean="0">
                <a:solidFill>
                  <a:srgbClr val="6A1086"/>
                </a:solidFill>
              </a:rPr>
              <a:t>Діти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знову</a:t>
            </a:r>
            <a:r>
              <a:rPr lang="ru-RU" sz="1800" dirty="0" smtClean="0">
                <a:solidFill>
                  <a:srgbClr val="6A1086"/>
                </a:solidFill>
              </a:rPr>
              <a:t> на 20 </a:t>
            </a:r>
            <a:r>
              <a:rPr lang="ru-RU" sz="1800" dirty="0" err="1" smtClean="0">
                <a:solidFill>
                  <a:srgbClr val="6A1086"/>
                </a:solidFill>
              </a:rPr>
              <a:t>хв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збираються</a:t>
            </a:r>
            <a:r>
              <a:rPr lang="ru-RU" sz="1800" dirty="0" smtClean="0">
                <a:solidFill>
                  <a:srgbClr val="6A1086"/>
                </a:solidFill>
              </a:rPr>
              <a:t> разом</a:t>
            </a:r>
            <a:r>
              <a:rPr lang="uk-UA" sz="1800" dirty="0" smtClean="0">
                <a:solidFill>
                  <a:srgbClr val="6A1086"/>
                </a:solidFill>
              </a:rPr>
              <a:t> у </a:t>
            </a:r>
            <a:r>
              <a:rPr lang="ru-RU" sz="1800" dirty="0" err="1" smtClean="0">
                <a:solidFill>
                  <a:srgbClr val="6A1086"/>
                </a:solidFill>
              </a:rPr>
              <a:t>дидактичн</a:t>
            </a:r>
            <a:r>
              <a:rPr lang="uk-UA" sz="1800" dirty="0" smtClean="0">
                <a:solidFill>
                  <a:srgbClr val="6A1086"/>
                </a:solidFill>
              </a:rPr>
              <a:t>о</a:t>
            </a:r>
            <a:r>
              <a:rPr lang="ru-RU" sz="1800" dirty="0" smtClean="0">
                <a:solidFill>
                  <a:srgbClr val="6A1086"/>
                </a:solidFill>
              </a:rPr>
              <a:t>м</a:t>
            </a:r>
            <a:r>
              <a:rPr lang="uk-UA" sz="1800" dirty="0" smtClean="0">
                <a:solidFill>
                  <a:srgbClr val="6A1086"/>
                </a:solidFill>
              </a:rPr>
              <a:t>у </a:t>
            </a:r>
            <a:r>
              <a:rPr lang="ru-RU" sz="1800" dirty="0" smtClean="0">
                <a:solidFill>
                  <a:srgbClr val="6A1086"/>
                </a:solidFill>
              </a:rPr>
              <a:t>"кол</a:t>
            </a:r>
            <a:r>
              <a:rPr lang="uk-UA" sz="1800" dirty="0" smtClean="0">
                <a:solidFill>
                  <a:srgbClr val="6A1086"/>
                </a:solidFill>
              </a:rPr>
              <a:t>і</a:t>
            </a:r>
            <a:r>
              <a:rPr lang="ru-RU" sz="1800" dirty="0" smtClean="0">
                <a:solidFill>
                  <a:srgbClr val="6A1086"/>
                </a:solidFill>
              </a:rPr>
              <a:t>". Тут </a:t>
            </a:r>
            <a:r>
              <a:rPr lang="ru-RU" sz="1800" dirty="0" err="1" smtClean="0">
                <a:solidFill>
                  <a:srgbClr val="6A1086"/>
                </a:solidFill>
              </a:rPr>
              <a:t>формуються</a:t>
            </a:r>
            <a:r>
              <a:rPr lang="ru-RU" sz="1800" dirty="0" smtClean="0">
                <a:solidFill>
                  <a:srgbClr val="6A1086"/>
                </a:solidFill>
              </a:rPr>
              <a:t> в систему </a:t>
            </a:r>
            <a:r>
              <a:rPr lang="ru-RU" sz="1800" dirty="0" err="1" smtClean="0">
                <a:solidFill>
                  <a:srgbClr val="6A1086"/>
                </a:solidFill>
              </a:rPr>
              <a:t>знання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</a:t>
            </a:r>
            <a:r>
              <a:rPr lang="ru-RU" sz="1800" dirty="0" smtClean="0">
                <a:solidFill>
                  <a:srgbClr val="6A1086"/>
                </a:solidFill>
              </a:rPr>
              <a:t> того </a:t>
            </a:r>
            <a:r>
              <a:rPr lang="ru-RU" sz="1800" dirty="0" err="1" smtClean="0">
                <a:solidFill>
                  <a:srgbClr val="6A1086"/>
                </a:solidFill>
              </a:rPr>
              <a:t>або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іншого</a:t>
            </a:r>
            <a:r>
              <a:rPr lang="ru-RU" sz="1800" dirty="0" smtClean="0">
                <a:solidFill>
                  <a:srgbClr val="6A1086"/>
                </a:solidFill>
              </a:rPr>
              <a:t> предмета, </a:t>
            </a:r>
            <a:r>
              <a:rPr lang="ru-RU" sz="1800" dirty="0" err="1" smtClean="0">
                <a:solidFill>
                  <a:srgbClr val="6A1086"/>
                </a:solidFill>
              </a:rPr>
              <a:t>уточнюються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поняття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осмислюється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термінологія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обговорюються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доповіді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й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повідомлення</a:t>
            </a:r>
            <a:r>
              <a:rPr lang="ru-RU" sz="1800" dirty="0" smtClean="0">
                <a:solidFill>
                  <a:srgbClr val="6A1086"/>
                </a:solidFill>
              </a:rPr>
              <a:t>.</a:t>
            </a:r>
          </a:p>
          <a:p>
            <a:pPr algn="just"/>
            <a:endParaRPr lang="ru-RU" sz="1800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2285984" y="142852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 саморозвитку </a:t>
            </a:r>
            <a:endParaRPr lang="ru-RU" sz="3600" dirty="0" smtClean="0">
              <a:solidFill>
                <a:srgbClr val="6A1086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643998" cy="5214974"/>
          </a:xfrm>
        </p:spPr>
        <p:txBody>
          <a:bodyPr/>
          <a:lstStyle/>
          <a:p>
            <a:pPr algn="just"/>
            <a:r>
              <a:rPr lang="uk-UA" sz="2000" b="1" i="1" dirty="0" smtClean="0">
                <a:solidFill>
                  <a:srgbClr val="C00000"/>
                </a:solidFill>
              </a:rPr>
              <a:t>Вимоги до уроку:</a:t>
            </a:r>
          </a:p>
          <a:p>
            <a:pPr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2060"/>
                </a:solidFill>
              </a:rPr>
              <a:t> простота (</a:t>
            </a:r>
            <a:r>
              <a:rPr lang="uk-UA" sz="1800" dirty="0" err="1" smtClean="0">
                <a:solidFill>
                  <a:srgbClr val="002060"/>
                </a:solidFill>
              </a:rPr>
              <a:t>“нічого</a:t>
            </a:r>
            <a:r>
              <a:rPr lang="uk-UA" sz="1800" dirty="0" smtClean="0">
                <a:solidFill>
                  <a:srgbClr val="002060"/>
                </a:solidFill>
              </a:rPr>
              <a:t>, крім безумовної </a:t>
            </a:r>
            <a:r>
              <a:rPr lang="uk-UA" sz="1800" dirty="0" err="1" smtClean="0">
                <a:solidFill>
                  <a:srgbClr val="002060"/>
                </a:solidFill>
              </a:rPr>
              <a:t>істини”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2060"/>
                </a:solidFill>
              </a:rPr>
              <a:t> лаконічність (</a:t>
            </a:r>
            <a:r>
              <a:rPr lang="uk-UA" sz="1800" dirty="0" err="1" smtClean="0">
                <a:solidFill>
                  <a:srgbClr val="002060"/>
                </a:solidFill>
              </a:rPr>
              <a:t>“веди</a:t>
            </a:r>
            <a:r>
              <a:rPr lang="uk-UA" sz="1800" dirty="0" smtClean="0">
                <a:solidFill>
                  <a:srgbClr val="002060"/>
                </a:solidFill>
              </a:rPr>
              <a:t> рахунок своїм </a:t>
            </a:r>
            <a:r>
              <a:rPr lang="uk-UA" sz="1800" dirty="0" err="1" smtClean="0">
                <a:solidFill>
                  <a:srgbClr val="002060"/>
                </a:solidFill>
              </a:rPr>
              <a:t>словам”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2060"/>
                </a:solidFill>
              </a:rPr>
              <a:t> об’єктивність (</a:t>
            </a:r>
            <a:r>
              <a:rPr lang="uk-UA" sz="1800" dirty="0" err="1" smtClean="0">
                <a:solidFill>
                  <a:srgbClr val="002060"/>
                </a:solidFill>
              </a:rPr>
              <a:t>“кинути</a:t>
            </a:r>
            <a:r>
              <a:rPr lang="uk-UA" sz="1800" dirty="0" smtClean="0">
                <a:solidFill>
                  <a:srgbClr val="002060"/>
                </a:solidFill>
              </a:rPr>
              <a:t> промінь світла і піти своєю </a:t>
            </a:r>
            <a:r>
              <a:rPr lang="uk-UA" sz="1800" dirty="0" err="1" smtClean="0">
                <a:solidFill>
                  <a:srgbClr val="002060"/>
                </a:solidFill>
              </a:rPr>
              <a:t>дорогою”</a:t>
            </a:r>
            <a:r>
              <a:rPr lang="uk-UA" sz="1800" dirty="0" smtClean="0">
                <a:solidFill>
                  <a:srgbClr val="002060"/>
                </a:solidFill>
              </a:rPr>
              <a:t>).</a:t>
            </a:r>
            <a:endParaRPr lang="en-US" sz="1800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dirty="0" err="1" smtClean="0">
                <a:solidFill>
                  <a:srgbClr val="002060"/>
                </a:solidFill>
              </a:rPr>
              <a:t>Звернення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 до вчителя: </a:t>
            </a:r>
            <a:r>
              <a:rPr lang="ru-RU" sz="2000" b="1" dirty="0" smtClean="0">
                <a:solidFill>
                  <a:srgbClr val="C00000"/>
                </a:solidFill>
              </a:rPr>
              <a:t>"</a:t>
            </a:r>
            <a:r>
              <a:rPr lang="ru-RU" sz="2000" b="1" dirty="0" err="1" smtClean="0">
                <a:solidFill>
                  <a:srgbClr val="C00000"/>
                </a:solidFill>
              </a:rPr>
              <a:t>Допоможи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мені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це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зробити</a:t>
            </a:r>
            <a:r>
              <a:rPr lang="ru-RU" sz="2000" b="1" dirty="0" smtClean="0">
                <a:solidFill>
                  <a:srgbClr val="C00000"/>
                </a:solidFill>
              </a:rPr>
              <a:t> самому" </a:t>
            </a:r>
            <a:r>
              <a:rPr lang="ru-RU" sz="1800" dirty="0" smtClean="0">
                <a:solidFill>
                  <a:srgbClr val="002060"/>
                </a:solidFill>
              </a:rPr>
              <a:t>— </a:t>
            </a:r>
            <a:r>
              <a:rPr lang="ru-RU" sz="1800" dirty="0" err="1" smtClean="0">
                <a:solidFill>
                  <a:srgbClr val="002060"/>
                </a:solidFill>
              </a:rPr>
              <a:t>девіз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педагогіки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Монтессорі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uk-UA" sz="2000" b="1" i="1" dirty="0" smtClean="0">
                <a:solidFill>
                  <a:srgbClr val="A31529"/>
                </a:solidFill>
              </a:rPr>
              <a:t>Ступені індивідуального «уроку номенклатури»:</a:t>
            </a:r>
            <a:endParaRPr lang="ru-RU" sz="2000" b="1" dirty="0" smtClean="0">
              <a:solidFill>
                <a:srgbClr val="A31529"/>
              </a:solidFill>
            </a:endParaRPr>
          </a:p>
          <a:p>
            <a:pPr lvl="0" algn="just"/>
            <a:r>
              <a:rPr lang="uk-UA" sz="1800" i="1" dirty="0" smtClean="0">
                <a:solidFill>
                  <a:srgbClr val="002060"/>
                </a:solidFill>
              </a:rPr>
              <a:t>1) Асоціація сенсорного сприйняття з назвою.</a:t>
            </a:r>
            <a:r>
              <a:rPr lang="uk-UA" sz="1800" dirty="0" smtClean="0">
                <a:solidFill>
                  <a:srgbClr val="002060"/>
                </a:solidFill>
              </a:rPr>
              <a:t> «Це…».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i="1" dirty="0" smtClean="0">
                <a:solidFill>
                  <a:srgbClr val="002060"/>
                </a:solidFill>
              </a:rPr>
              <a:t>2) Розпізнавання предмета чи ознаки, яка відповідає назві.</a:t>
            </a:r>
            <a:r>
              <a:rPr lang="uk-UA" sz="1800" dirty="0" smtClean="0">
                <a:solidFill>
                  <a:srgbClr val="002060"/>
                </a:solidFill>
              </a:rPr>
              <a:t> «Дай мені…», «Покажи мені…».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i="1" dirty="0" smtClean="0">
                <a:solidFill>
                  <a:srgbClr val="002060"/>
                </a:solidFill>
              </a:rPr>
              <a:t>3) Запам’ятовування слова, що відповідає предмету або ознаці.</a:t>
            </a:r>
            <a:r>
              <a:rPr lang="uk-UA" sz="1800" dirty="0" smtClean="0">
                <a:solidFill>
                  <a:srgbClr val="002060"/>
                </a:solidFill>
              </a:rPr>
              <a:t> «Що це? Який це? Скільки це?»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2000" b="1" dirty="0" smtClean="0">
                <a:solidFill>
                  <a:srgbClr val="A31529"/>
                </a:solidFill>
              </a:rPr>
              <a:t>Прогнозовані результати: </a:t>
            </a:r>
            <a:r>
              <a:rPr lang="uk-UA" sz="2000" dirty="0" smtClean="0">
                <a:solidFill>
                  <a:srgbClr val="002060"/>
                </a:solidFill>
              </a:rPr>
              <a:t>всебічний розвиток,  виховання самостійності.</a:t>
            </a:r>
            <a:endParaRPr lang="ru-RU" sz="2000" dirty="0" smtClean="0">
              <a:solidFill>
                <a:srgbClr val="002060"/>
              </a:solidFill>
            </a:endParaRPr>
          </a:p>
          <a:p>
            <a:pPr algn="just"/>
            <a:endParaRPr lang="ru-RU" sz="2000" dirty="0" smtClean="0">
              <a:solidFill>
                <a:srgbClr val="A31529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285852" y="142852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 саморозвитку </a:t>
            </a:r>
            <a:endParaRPr lang="ru-RU" sz="3600" dirty="0" smtClean="0">
              <a:solidFill>
                <a:srgbClr val="6A1086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715436" cy="5286412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2060"/>
                </a:solidFill>
              </a:rPr>
              <a:t>Врахування та використання природних закономірностей індивідуального розвитку дитини, що зумовлюють розвиток знань, умінь, навичок і способів розумових дій, самокерованих механізмів особистості, емоційно-ціннісної та </a:t>
            </a:r>
            <a:r>
              <a:rPr lang="uk-UA" sz="1800" dirty="0" err="1" smtClean="0">
                <a:solidFill>
                  <a:srgbClr val="002060"/>
                </a:solidFill>
              </a:rPr>
              <a:t>діяльнісно-практичної</a:t>
            </a:r>
            <a:r>
              <a:rPr lang="uk-UA" sz="1800" dirty="0" smtClean="0">
                <a:solidFill>
                  <a:srgbClr val="002060"/>
                </a:solidFill>
              </a:rPr>
              <a:t> сфер.  Ф</a:t>
            </a:r>
            <a:r>
              <a:rPr lang="ru-RU" sz="1800" dirty="0" err="1" smtClean="0">
                <a:solidFill>
                  <a:srgbClr val="002060"/>
                </a:solidFill>
              </a:rPr>
              <a:t>орм</a:t>
            </a:r>
            <a:r>
              <a:rPr lang="uk-UA" sz="1800" dirty="0" smtClean="0">
                <a:solidFill>
                  <a:srgbClr val="002060"/>
                </a:solidFill>
              </a:rPr>
              <a:t>у</a:t>
            </a:r>
            <a:r>
              <a:rPr lang="ru-RU" sz="1800" dirty="0" err="1" smtClean="0">
                <a:solidFill>
                  <a:srgbClr val="002060"/>
                </a:solidFill>
              </a:rPr>
              <a:t>ван</a:t>
            </a:r>
            <a:r>
              <a:rPr lang="uk-UA" sz="1800" dirty="0" err="1" smtClean="0">
                <a:solidFill>
                  <a:srgbClr val="002060"/>
                </a:solidFill>
              </a:rPr>
              <a:t>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здібност</a:t>
            </a:r>
            <a:r>
              <a:rPr lang="uk-UA" sz="1800" dirty="0" err="1" smtClean="0">
                <a:solidFill>
                  <a:srgbClr val="002060"/>
                </a:solidFill>
              </a:rPr>
              <a:t>ей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самовдосконалення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саморозвитку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самопізнання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через спеціально побудоване навчання.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err="1" smtClean="0">
                <a:solidFill>
                  <a:srgbClr val="C00000"/>
                </a:solidFill>
              </a:rPr>
              <a:t>Цілі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і</a:t>
            </a:r>
            <a:r>
              <a:rPr lang="ru-RU" sz="2000" b="1" dirty="0" smtClean="0">
                <a:solidFill>
                  <a:srgbClr val="C00000"/>
                </a:solidFill>
              </a:rPr>
              <a:t> завдання </a:t>
            </a:r>
            <a:r>
              <a:rPr lang="ru-RU" sz="2000" b="1" dirty="0" err="1" smtClean="0">
                <a:solidFill>
                  <a:srgbClr val="C00000"/>
                </a:solidFill>
              </a:rPr>
              <a:t>розвивального</a:t>
            </a:r>
            <a:r>
              <a:rPr lang="ru-RU" sz="2000" b="1" dirty="0" smtClean="0">
                <a:solidFill>
                  <a:srgbClr val="C00000"/>
                </a:solidFill>
              </a:rPr>
              <a:t> навчання: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теоретичну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свідомість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мислення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Передати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дітям</a:t>
            </a:r>
            <a:r>
              <a:rPr lang="ru-RU" sz="1800" dirty="0" smtClean="0">
                <a:solidFill>
                  <a:srgbClr val="002060"/>
                </a:solidFill>
              </a:rPr>
              <a:t> не </a:t>
            </a:r>
            <a:r>
              <a:rPr lang="ru-RU" sz="1800" dirty="0" err="1" smtClean="0">
                <a:solidFill>
                  <a:srgbClr val="002060"/>
                </a:solidFill>
              </a:rPr>
              <a:t>лише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вміння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навички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але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способи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розумових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Відтворити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логіку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наукового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пізнання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lvl="0" algn="just"/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ru-RU" sz="2400" b="1" dirty="0" err="1" smtClean="0">
                <a:solidFill>
                  <a:srgbClr val="C00000"/>
                </a:solidFill>
                <a:latin typeface="+mj-lt"/>
                <a:cs typeface="Arial" pitchFamily="34" charset="0"/>
              </a:rPr>
              <a:t>Особливості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 методики</a:t>
            </a:r>
          </a:p>
          <a:p>
            <a:pPr algn="just"/>
            <a:r>
              <a:rPr lang="ru-RU" sz="18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Концепція</a:t>
            </a:r>
            <a:r>
              <a:rPr lang="ru-RU" sz="18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цілеспрямованої</a:t>
            </a:r>
            <a:r>
              <a:rPr lang="ru-RU" sz="18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навчальної</a:t>
            </a:r>
            <a:r>
              <a:rPr lang="ru-RU" sz="18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18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(ЦНД)</a:t>
            </a:r>
            <a:endParaRPr lang="ru-RU" sz="1800" dirty="0" smtClean="0">
              <a:solidFill>
                <a:srgbClr val="6A108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err="1" smtClean="0">
                <a:solidFill>
                  <a:srgbClr val="C00000"/>
                </a:solidFill>
              </a:rPr>
              <a:t>Цілеспрямована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навчальна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діяльність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(ЦНД) – </a:t>
            </a:r>
            <a:r>
              <a:rPr lang="ru-RU" sz="1800" dirty="0" err="1" smtClean="0"/>
              <a:t>особлива</a:t>
            </a:r>
            <a:r>
              <a:rPr lang="ru-RU" sz="1800" dirty="0" smtClean="0"/>
              <a:t> форма </a:t>
            </a:r>
            <a:r>
              <a:rPr lang="ru-RU" sz="1800" dirty="0" err="1" smtClean="0"/>
              <a:t>активності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дитини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спрямована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зміну</a:t>
            </a:r>
            <a:r>
              <a:rPr lang="ru-RU" sz="1800" dirty="0" smtClean="0"/>
              <a:t> самого себе як </a:t>
            </a:r>
            <a:r>
              <a:rPr lang="ru-RU" sz="1800" dirty="0" err="1" smtClean="0"/>
              <a:t>суб’єкта</a:t>
            </a:r>
            <a:r>
              <a:rPr lang="ru-RU" sz="1800" dirty="0" smtClean="0"/>
              <a:t> навчання</a:t>
            </a:r>
            <a:r>
              <a:rPr lang="uk-UA" sz="1800" dirty="0" smtClean="0"/>
              <a:t>,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внутрішніх</a:t>
            </a:r>
            <a:r>
              <a:rPr lang="ru-RU" sz="1800" dirty="0" smtClean="0"/>
              <a:t> </a:t>
            </a:r>
            <a:r>
              <a:rPr lang="ru-RU" sz="1800" dirty="0" err="1" smtClean="0"/>
              <a:t>результатів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досягнення</a:t>
            </a:r>
            <a:r>
              <a:rPr lang="ru-RU" sz="1800" dirty="0" smtClean="0"/>
              <a:t> теоретичного </a:t>
            </a:r>
            <a:r>
              <a:rPr lang="ru-RU" sz="1800" dirty="0" err="1" smtClean="0"/>
              <a:t>рівня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мислення</a:t>
            </a:r>
            <a:r>
              <a:rPr lang="ru-RU" sz="1800" dirty="0" smtClean="0"/>
              <a:t>. </a:t>
            </a: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28662" y="0"/>
            <a:ext cx="681410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Технологія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розвивального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навчання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Д.Б.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Ельконіна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В.В.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Давидова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1142984"/>
            <a:ext cx="8786874" cy="5357850"/>
          </a:xfrm>
        </p:spPr>
        <p:txBody>
          <a:bodyPr/>
          <a:lstStyle/>
          <a:p>
            <a:pPr algn="just"/>
            <a:r>
              <a:rPr lang="ru-RU" sz="2000" b="1" dirty="0" err="1" smtClean="0">
                <a:solidFill>
                  <a:srgbClr val="C00000"/>
                </a:solidFill>
              </a:rPr>
              <a:t>Ознаки</a:t>
            </a:r>
            <a:r>
              <a:rPr lang="ru-RU" sz="2000" b="1" dirty="0" smtClean="0">
                <a:solidFill>
                  <a:srgbClr val="C00000"/>
                </a:solidFill>
              </a:rPr>
              <a:t> (</a:t>
            </a:r>
            <a:r>
              <a:rPr lang="ru-RU" sz="2000" b="1" dirty="0" err="1" smtClean="0">
                <a:solidFill>
                  <a:srgbClr val="C00000"/>
                </a:solidFill>
              </a:rPr>
              <a:t>особливості</a:t>
            </a:r>
            <a:r>
              <a:rPr lang="ru-RU" sz="2000" b="1" dirty="0" smtClean="0">
                <a:solidFill>
                  <a:srgbClr val="C00000"/>
                </a:solidFill>
              </a:rPr>
              <a:t>) ЦНД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Наявність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внутрішніх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пізнавальних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мотивів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(пошук відповіді на власне запитання)</a:t>
            </a:r>
            <a:r>
              <a:rPr lang="ru-RU" sz="1800" dirty="0" smtClean="0">
                <a:solidFill>
                  <a:srgbClr val="002060"/>
                </a:solidFill>
              </a:rPr>
              <a:t>, що </a:t>
            </a:r>
            <a:r>
              <a:rPr lang="ru-RU" sz="1800" dirty="0" err="1" smtClean="0">
                <a:solidFill>
                  <a:srgbClr val="002060"/>
                </a:solidFill>
              </a:rPr>
              <a:t>йдуть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пізнавальних</a:t>
            </a:r>
            <a:r>
              <a:rPr lang="ru-RU" sz="1800" dirty="0" smtClean="0">
                <a:solidFill>
                  <a:srgbClr val="002060"/>
                </a:solidFill>
              </a:rPr>
              <a:t> потреб.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Наявність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</a:rPr>
              <a:t>мети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свідомої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самозміни</a:t>
            </a:r>
            <a:r>
              <a:rPr lang="ru-RU" sz="1800" dirty="0" smtClean="0">
                <a:solidFill>
                  <a:srgbClr val="002060"/>
                </a:solidFill>
              </a:rPr>
              <a:t> («Я про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довідаюсь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зрозумію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вирішу</a:t>
            </a:r>
            <a:r>
              <a:rPr lang="ru-RU" sz="1800" dirty="0" smtClean="0">
                <a:solidFill>
                  <a:srgbClr val="002060"/>
                </a:solidFill>
              </a:rPr>
              <a:t>»), </a:t>
            </a:r>
            <a:r>
              <a:rPr lang="ru-RU" sz="1800" dirty="0" err="1" smtClean="0">
                <a:solidFill>
                  <a:srgbClr val="002060"/>
                </a:solidFill>
              </a:rPr>
              <a:t>розуміння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прийняття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навчального</a:t>
            </a:r>
            <a:r>
              <a:rPr lang="ru-RU" sz="1800" dirty="0" smtClean="0">
                <a:solidFill>
                  <a:srgbClr val="002060"/>
                </a:solidFill>
              </a:rPr>
              <a:t> завдання.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З</a:t>
            </a:r>
            <a:r>
              <a:rPr lang="ru-RU" sz="1800" dirty="0" err="1" smtClean="0">
                <a:solidFill>
                  <a:srgbClr val="002060"/>
                </a:solidFill>
              </a:rPr>
              <a:t>дійсн</a:t>
            </a:r>
            <a:r>
              <a:rPr lang="uk-UA" sz="1800" dirty="0" err="1" smtClean="0">
                <a:solidFill>
                  <a:srgbClr val="002060"/>
                </a:solidFill>
              </a:rPr>
              <a:t>ення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самостійно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всі</a:t>
            </a:r>
            <a:r>
              <a:rPr lang="uk-UA" sz="1800" dirty="0" smtClean="0">
                <a:solidFill>
                  <a:srgbClr val="002060"/>
                </a:solidFill>
              </a:rPr>
              <a:t>х </a:t>
            </a:r>
            <a:r>
              <a:rPr lang="ru-RU" sz="1800" dirty="0" err="1" smtClean="0">
                <a:solidFill>
                  <a:srgbClr val="002060"/>
                </a:solidFill>
              </a:rPr>
              <a:t>етап</a:t>
            </a:r>
            <a:r>
              <a:rPr lang="uk-UA" sz="1800" dirty="0" err="1" smtClean="0">
                <a:solidFill>
                  <a:srgbClr val="002060"/>
                </a:solidFill>
              </a:rPr>
              <a:t>ів</a:t>
            </a:r>
            <a:r>
              <a:rPr lang="ru-RU" sz="1800" dirty="0" smtClean="0">
                <a:solidFill>
                  <a:srgbClr val="002060"/>
                </a:solidFill>
              </a:rPr>
              <a:t>: </a:t>
            </a:r>
            <a:r>
              <a:rPr lang="ru-RU" sz="1800" dirty="0" err="1" smtClean="0">
                <a:solidFill>
                  <a:srgbClr val="002060"/>
                </a:solidFill>
              </a:rPr>
              <a:t>цілепокладання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планування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реалізацію</a:t>
            </a:r>
            <a:r>
              <a:rPr lang="ru-RU" sz="1800" dirty="0" smtClean="0">
                <a:solidFill>
                  <a:srgbClr val="002060"/>
                </a:solidFill>
              </a:rPr>
              <a:t> мети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аналіз</a:t>
            </a:r>
            <a:r>
              <a:rPr lang="ru-RU" sz="1800" dirty="0" smtClean="0">
                <a:solidFill>
                  <a:srgbClr val="002060"/>
                </a:solidFill>
              </a:rPr>
              <a:t> (</a:t>
            </a:r>
            <a:r>
              <a:rPr lang="ru-RU" sz="1800" dirty="0" err="1" smtClean="0">
                <a:solidFill>
                  <a:srgbClr val="002060"/>
                </a:solidFill>
              </a:rPr>
              <a:t>оцінку</a:t>
            </a:r>
            <a:r>
              <a:rPr lang="ru-RU" sz="1800" dirty="0" smtClean="0">
                <a:solidFill>
                  <a:srgbClr val="002060"/>
                </a:solidFill>
              </a:rPr>
              <a:t>) результату.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А</a:t>
            </a:r>
            <a:r>
              <a:rPr lang="ru-RU" sz="1800" dirty="0" err="1" smtClean="0">
                <a:solidFill>
                  <a:srgbClr val="002060"/>
                </a:solidFill>
              </a:rPr>
              <a:t>ктивіз</a:t>
            </a:r>
            <a:r>
              <a:rPr lang="uk-UA" sz="1800" dirty="0" err="1" smtClean="0">
                <a:solidFill>
                  <a:srgbClr val="002060"/>
                </a:solidFill>
              </a:rPr>
              <a:t>аці</a:t>
            </a:r>
            <a:r>
              <a:rPr lang="ru-RU" sz="1800" dirty="0" smtClean="0">
                <a:solidFill>
                  <a:srgbClr val="002060"/>
                </a:solidFill>
              </a:rPr>
              <a:t>я </a:t>
            </a:r>
            <a:r>
              <a:rPr lang="ru-RU" sz="1800" dirty="0" err="1" smtClean="0">
                <a:solidFill>
                  <a:srgbClr val="002060"/>
                </a:solidFill>
              </a:rPr>
              <a:t>пошук</a:t>
            </a:r>
            <a:r>
              <a:rPr lang="uk-UA" sz="1800" dirty="0" smtClean="0">
                <a:solidFill>
                  <a:srgbClr val="002060"/>
                </a:solidFill>
              </a:rPr>
              <a:t>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узагальнених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способів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відшукування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закономірностей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принципів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2060"/>
                </a:solidFill>
              </a:rPr>
              <a:t> ЦНД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аналогом </a:t>
            </a:r>
            <a:r>
              <a:rPr lang="ru-RU" sz="1800" dirty="0" err="1" smtClean="0">
                <a:solidFill>
                  <a:srgbClr val="002060"/>
                </a:solidFill>
              </a:rPr>
              <a:t>дослідницької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(</a:t>
            </a:r>
            <a:r>
              <a:rPr lang="ru-RU" sz="1800" dirty="0" err="1" smtClean="0">
                <a:solidFill>
                  <a:srgbClr val="002060"/>
                </a:solidFill>
              </a:rPr>
              <a:t>квазидослідницька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квазихудожня</a:t>
            </a:r>
            <a:r>
              <a:rPr lang="ru-RU" sz="1800" dirty="0" smtClean="0">
                <a:solidFill>
                  <a:srgbClr val="002060"/>
                </a:solidFill>
              </a:rPr>
              <a:t>). </a:t>
            </a:r>
            <a:r>
              <a:rPr lang="ru-RU" sz="1800" dirty="0" err="1" smtClean="0">
                <a:solidFill>
                  <a:srgbClr val="002060"/>
                </a:solidFill>
              </a:rPr>
              <a:t>Усі</a:t>
            </a:r>
            <a:r>
              <a:rPr lang="ru-RU" sz="1800" dirty="0" smtClean="0">
                <a:solidFill>
                  <a:srgbClr val="002060"/>
                </a:solidFill>
              </a:rPr>
              <a:t> правила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закони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вибудовуються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власноруч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Рефлекторний</a:t>
            </a:r>
            <a:r>
              <a:rPr lang="ru-RU" sz="1800" dirty="0" smtClean="0">
                <a:solidFill>
                  <a:srgbClr val="002060"/>
                </a:solidFill>
              </a:rPr>
              <a:t> характер </a:t>
            </a:r>
            <a:r>
              <a:rPr lang="ru-RU" sz="1800" dirty="0" err="1" smtClean="0">
                <a:solidFill>
                  <a:srgbClr val="002060"/>
                </a:solidFill>
              </a:rPr>
              <a:t>розгляду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підстав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власних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Досвід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рефлексії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основоположним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елементом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формуванні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особистості. 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5696"/>
                </a:solidFill>
              </a:rPr>
              <a:t> Формування в учнів вміння вчитися</a:t>
            </a:r>
            <a:endParaRPr lang="ru-RU" sz="1800" dirty="0" smtClean="0">
              <a:solidFill>
                <a:srgbClr val="005696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5696"/>
                </a:solidFill>
              </a:rPr>
              <a:t> Розвиток теоретичного рівня мислення</a:t>
            </a:r>
            <a:endParaRPr lang="ru-RU" sz="1800" dirty="0" smtClean="0">
              <a:solidFill>
                <a:srgbClr val="005696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5696"/>
                </a:solidFill>
              </a:rPr>
              <a:t> Прагнення до самовдосконалення, саморозвитку, самопізнання</a:t>
            </a:r>
            <a:endParaRPr lang="ru-RU" sz="1800" dirty="0" smtClean="0">
              <a:solidFill>
                <a:srgbClr val="005696"/>
              </a:solidFill>
            </a:endParaRPr>
          </a:p>
          <a:p>
            <a:r>
              <a:rPr lang="ru-RU" sz="1800" b="1" dirty="0" smtClean="0"/>
              <a:t> </a:t>
            </a:r>
            <a:endParaRPr lang="ru-RU" sz="1800" dirty="0" smtClean="0"/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28662" y="0"/>
            <a:ext cx="681410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Технологія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розвивального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навчання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Д.Б.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Ельконіна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В.В.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Давидова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71546"/>
            <a:ext cx="8715436" cy="5500726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A31529"/>
                </a:solidFill>
              </a:rPr>
              <a:t>Суть. </a:t>
            </a:r>
            <a:r>
              <a:rPr lang="uk-UA" sz="1800" dirty="0" err="1" smtClean="0">
                <a:solidFill>
                  <a:srgbClr val="002060"/>
                </a:solidFill>
              </a:rPr>
              <a:t>Особистісно</a:t>
            </a:r>
            <a:r>
              <a:rPr lang="uk-UA" sz="1800" dirty="0" smtClean="0">
                <a:solidFill>
                  <a:srgbClr val="002060"/>
                </a:solidFill>
              </a:rPr>
              <a:t> орієнтований підхід до процесу навчання та виховання. Створення сприятливих психолого-педагогічних умов для саморозвитку та самореалізації особистості школяра.</a:t>
            </a:r>
            <a:r>
              <a:rPr lang="uk-UA" sz="1800" b="1" dirty="0" smtClean="0">
                <a:solidFill>
                  <a:srgbClr val="002060"/>
                </a:solidFill>
              </a:rPr>
              <a:t>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А. С. Бєлкін вважає, що з психологічного погляду, </a:t>
            </a:r>
            <a:r>
              <a:rPr lang="uk-UA" sz="2000" b="1" dirty="0" smtClean="0">
                <a:solidFill>
                  <a:srgbClr val="C00000"/>
                </a:solidFill>
              </a:rPr>
              <a:t>успіх </a:t>
            </a:r>
            <a:r>
              <a:rPr lang="uk-UA" sz="1800" dirty="0" smtClean="0"/>
              <a:t>– </a:t>
            </a:r>
            <a:r>
              <a:rPr lang="uk-UA" sz="1800" dirty="0" smtClean="0">
                <a:solidFill>
                  <a:srgbClr val="002060"/>
                </a:solidFill>
              </a:rPr>
              <a:t>це переживання стану радості, задоволення від того, що результат до якого прагнула особистість у своїй діяльності, або збігся з її очікуваннями, або перевершив їх. </a:t>
            </a:r>
            <a:r>
              <a:rPr lang="ru-RU" sz="1800" dirty="0" smtClean="0">
                <a:solidFill>
                  <a:srgbClr val="002060"/>
                </a:solidFill>
              </a:rPr>
              <a:t>На </a:t>
            </a:r>
            <a:r>
              <a:rPr lang="ru-RU" sz="1800" dirty="0" err="1" smtClean="0">
                <a:solidFill>
                  <a:srgbClr val="002060"/>
                </a:solidFill>
              </a:rPr>
              <a:t>основі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цього</a:t>
            </a:r>
            <a:r>
              <a:rPr lang="ru-RU" sz="1800" dirty="0" smtClean="0">
                <a:solidFill>
                  <a:srgbClr val="002060"/>
                </a:solidFill>
              </a:rPr>
              <a:t> стану </a:t>
            </a:r>
            <a:r>
              <a:rPr lang="ru-RU" sz="1800" dirty="0" err="1" smtClean="0">
                <a:solidFill>
                  <a:srgbClr val="002060"/>
                </a:solidFill>
              </a:rPr>
              <a:t>формуються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нові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сильніші</a:t>
            </a:r>
            <a:r>
              <a:rPr lang="ru-RU" sz="1800" dirty="0" smtClean="0">
                <a:solidFill>
                  <a:srgbClr val="002060"/>
                </a:solidFill>
              </a:rPr>
              <a:t> мотиви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змінюються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рівні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самооцінки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самоповаги</a:t>
            </a:r>
            <a:r>
              <a:rPr lang="ru-RU" sz="1800" dirty="0" smtClean="0">
                <a:solidFill>
                  <a:srgbClr val="002060"/>
                </a:solidFill>
              </a:rPr>
              <a:t>. Коли </a:t>
            </a:r>
            <a:r>
              <a:rPr lang="ru-RU" sz="1800" dirty="0" err="1" smtClean="0">
                <a:solidFill>
                  <a:srgbClr val="002060"/>
                </a:solidFill>
              </a:rPr>
              <a:t>успіх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стає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стійким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може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розпочатися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своєрідна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реакція</a:t>
            </a:r>
            <a:r>
              <a:rPr lang="ru-RU" sz="1800" dirty="0" smtClean="0">
                <a:solidFill>
                  <a:srgbClr val="002060"/>
                </a:solidFill>
              </a:rPr>
              <a:t>, яка </a:t>
            </a:r>
            <a:r>
              <a:rPr lang="ru-RU" sz="1800" dirty="0" err="1" smtClean="0">
                <a:solidFill>
                  <a:srgbClr val="002060"/>
                </a:solidFill>
              </a:rPr>
              <a:t>звільняє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величезні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можливості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особистості.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«Створення ситуації успіху» </a:t>
            </a:r>
            <a:r>
              <a:rPr lang="uk-UA" sz="1800" dirty="0" smtClean="0">
                <a:solidFill>
                  <a:srgbClr val="002060"/>
                </a:solidFill>
              </a:rPr>
              <a:t>- це педагогічна технологія, яка допомагає дитині вирости успішною, відчути радість від подолання труднощів, формує переконання, що все в житті вдається завдяки докладеним зусиллям.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28794" y="142852"/>
            <a:ext cx="70723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Створення ситуації успіху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 А. Бєлкіним)</a:t>
            </a:r>
            <a:endParaRPr kumimoji="0" lang="uk-UA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772400" cy="4413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643998" cy="5143536"/>
          </a:xfrm>
        </p:spPr>
        <p:txBody>
          <a:bodyPr/>
          <a:lstStyle/>
          <a:p>
            <a:pPr algn="just"/>
            <a:r>
              <a:rPr lang="en-US" sz="2000" dirty="0" smtClean="0"/>
              <a:t>	</a:t>
            </a:r>
            <a:r>
              <a:rPr lang="uk-UA" sz="1800" dirty="0" smtClean="0">
                <a:solidFill>
                  <a:schemeClr val="tx1"/>
                </a:solidFill>
              </a:rPr>
              <a:t>У «Національній доктрині розвитку освіти України у ХХІ столітті» наголошується на зміні </a:t>
            </a:r>
            <a:r>
              <a:rPr lang="uk-UA" sz="1800" dirty="0" err="1" smtClean="0">
                <a:solidFill>
                  <a:schemeClr val="tx1"/>
                </a:solidFill>
              </a:rPr>
              <a:t>знанієвої</a:t>
            </a:r>
            <a:r>
              <a:rPr lang="uk-UA" sz="1800" dirty="0" smtClean="0">
                <a:solidFill>
                  <a:schemeClr val="tx1"/>
                </a:solidFill>
              </a:rPr>
              <a:t> парадигми освіти,  на </a:t>
            </a:r>
            <a:r>
              <a:rPr lang="uk-UA" sz="1800" dirty="0" err="1" smtClean="0">
                <a:solidFill>
                  <a:schemeClr val="tx1"/>
                </a:solidFill>
              </a:rPr>
              <a:t>діяльнісно</a:t>
            </a:r>
            <a:r>
              <a:rPr lang="uk-UA" sz="1800" dirty="0" smtClean="0">
                <a:solidFill>
                  <a:schemeClr val="tx1"/>
                </a:solidFill>
              </a:rPr>
              <a:t> – розвивальному та обов’язковому переході від </a:t>
            </a:r>
            <a:r>
              <a:rPr lang="uk-UA" sz="1800" dirty="0" err="1" smtClean="0">
                <a:solidFill>
                  <a:schemeClr val="tx1"/>
                </a:solidFill>
              </a:rPr>
              <a:t>інформаційно</a:t>
            </a:r>
            <a:r>
              <a:rPr lang="uk-UA" sz="1800" dirty="0" smtClean="0">
                <a:solidFill>
                  <a:schemeClr val="tx1"/>
                </a:solidFill>
              </a:rPr>
              <a:t> – репродуктивного навчання до </a:t>
            </a:r>
            <a:r>
              <a:rPr lang="uk-UA" sz="1800" dirty="0" err="1" smtClean="0">
                <a:solidFill>
                  <a:schemeClr val="tx1"/>
                </a:solidFill>
              </a:rPr>
              <a:t>особистісно</a:t>
            </a:r>
            <a:r>
              <a:rPr lang="uk-UA" sz="1800" dirty="0" smtClean="0">
                <a:solidFill>
                  <a:schemeClr val="tx1"/>
                </a:solidFill>
              </a:rPr>
              <a:t> орієнтованого. Основою духовно – творчого розвитку школярів має бути мистецька освіта, сутність якої полягає у «поєднанні інтелекту та почуттів». Співіснування кожної людини з оточуючим світом на 20% відбувається завдяки розуму, а решта – через почуття, зокрема, естетичні.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uk-UA" sz="2000" b="1" dirty="0" smtClean="0">
                <a:solidFill>
                  <a:srgbClr val="C00000"/>
                </a:solidFill>
              </a:rPr>
              <a:t>Педагогічні умови забезпечення процесу повноцінного особистісного розвитку учнів: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удосконалення вітчизняної системи освіти і виховання;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якісні зміни у розумінні людини її духовних, етичних, інтелектуальних потреб;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більш активне використання в навчальному процесі педагогічного впливу мистецтва;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впровадження освітніх технологій, що активізують </a:t>
            </a:r>
            <a:r>
              <a:rPr lang="uk-UA" sz="2000" i="1" dirty="0" smtClean="0">
                <a:solidFill>
                  <a:schemeClr val="tx1"/>
                </a:solidFill>
              </a:rPr>
              <a:t>креативність</a:t>
            </a:r>
            <a:r>
              <a:rPr lang="uk-UA" sz="2000" dirty="0" smtClean="0">
                <a:solidFill>
                  <a:schemeClr val="tx1"/>
                </a:solidFill>
              </a:rPr>
              <a:t> особистості.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357158" y="142852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rgbClr val="6A1086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3200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786874" cy="5715040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0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лгоритм</a:t>
            </a:r>
            <a:r>
              <a:rPr lang="ru-RU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0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творення</a:t>
            </a:r>
            <a:r>
              <a:rPr lang="ru-RU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ситуації</a:t>
            </a:r>
            <a:r>
              <a:rPr lang="ru-RU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успіху</a:t>
            </a:r>
            <a:r>
              <a:rPr lang="ru-RU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2000" dirty="0" smtClean="0">
              <a:solidFill>
                <a:srgbClr val="6A108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1.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Зняття</a:t>
            </a:r>
            <a:r>
              <a:rPr lang="ru-RU" sz="2000" b="1" i="1" dirty="0" smtClean="0">
                <a:solidFill>
                  <a:srgbClr val="C00000"/>
                </a:solidFill>
              </a:rPr>
              <a:t> страху.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долати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невпевненість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власних</a:t>
            </a:r>
            <a:r>
              <a:rPr lang="ru-RU" sz="1800" dirty="0" smtClean="0">
                <a:solidFill>
                  <a:srgbClr val="002060"/>
                </a:solidFill>
              </a:rPr>
              <a:t> силах.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2.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Авансування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успішного</a:t>
            </a:r>
            <a:r>
              <a:rPr lang="ru-RU" sz="2000" b="1" i="1" dirty="0" smtClean="0">
                <a:solidFill>
                  <a:srgbClr val="C00000"/>
                </a:solidFill>
              </a:rPr>
              <a:t> результату.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вчителеві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висловити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тверду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переконаність</a:t>
            </a:r>
            <a:r>
              <a:rPr lang="ru-RU" sz="1800" dirty="0" smtClean="0">
                <a:solidFill>
                  <a:srgbClr val="002060"/>
                </a:solidFill>
              </a:rPr>
              <a:t> у тому, що його учень </a:t>
            </a:r>
            <a:r>
              <a:rPr lang="ru-RU" sz="1800" dirty="0" err="1" smtClean="0">
                <a:solidFill>
                  <a:srgbClr val="002060"/>
                </a:solidFill>
              </a:rPr>
              <a:t>обов</a:t>
            </a:r>
            <a:r>
              <a:rPr lang="ru-RU" sz="1800" dirty="0" smtClean="0">
                <a:solidFill>
                  <a:srgbClr val="002060"/>
                </a:solidFill>
              </a:rPr>
              <a:t>` </a:t>
            </a:r>
            <a:r>
              <a:rPr lang="ru-RU" sz="1800" dirty="0" err="1" smtClean="0">
                <a:solidFill>
                  <a:srgbClr val="002060"/>
                </a:solidFill>
              </a:rPr>
              <a:t>язково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впорається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поставленим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завданням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переконує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дитину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3.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Прихований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інструктаж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про </a:t>
            </a:r>
            <a:r>
              <a:rPr lang="ru-RU" sz="1800" dirty="0" err="1" smtClean="0">
                <a:solidFill>
                  <a:srgbClr val="002060"/>
                </a:solidFill>
              </a:rPr>
              <a:t>способи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уникнути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поразки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Досягається</a:t>
            </a:r>
            <a:r>
              <a:rPr lang="ru-RU" sz="1800" dirty="0" smtClean="0">
                <a:solidFill>
                  <a:srgbClr val="002060"/>
                </a:solidFill>
              </a:rPr>
              <a:t> шляхом </a:t>
            </a:r>
            <a:r>
              <a:rPr lang="ru-RU" sz="1800" dirty="0" err="1" smtClean="0">
                <a:solidFill>
                  <a:srgbClr val="002060"/>
                </a:solidFill>
              </a:rPr>
              <a:t>побажання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4.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Внесення</a:t>
            </a:r>
            <a:r>
              <a:rPr lang="ru-RU" sz="2000" b="1" i="1" dirty="0" smtClean="0">
                <a:solidFill>
                  <a:srgbClr val="C00000"/>
                </a:solidFill>
              </a:rPr>
              <a:t> мотиву</a:t>
            </a:r>
            <a:r>
              <a:rPr lang="uk-UA" sz="2000" b="1" i="1" dirty="0" smtClean="0">
                <a:solidFill>
                  <a:srgbClr val="C00000"/>
                </a:solidFill>
              </a:rPr>
              <a:t>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Показує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дитині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заради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чого</a:t>
            </a:r>
            <a:r>
              <a:rPr lang="ru-RU" sz="1800" dirty="0" smtClean="0">
                <a:solidFill>
                  <a:srgbClr val="002060"/>
                </a:solidFill>
              </a:rPr>
              <a:t> (кого)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здійснюється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діяльність</a:t>
            </a:r>
            <a:r>
              <a:rPr lang="ru-RU" sz="1800" dirty="0" smtClean="0">
                <a:solidFill>
                  <a:srgbClr val="002060"/>
                </a:solidFill>
              </a:rPr>
              <a:t>, кому буде добре </a:t>
            </a:r>
            <a:r>
              <a:rPr lang="ru-RU" sz="1800" dirty="0" err="1" smtClean="0">
                <a:solidFill>
                  <a:srgbClr val="002060"/>
                </a:solidFill>
              </a:rPr>
              <a:t>після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виконання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5.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Персональна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винятковість</a:t>
            </a:r>
            <a:r>
              <a:rPr lang="ru-RU" sz="2000" b="1" i="1" dirty="0" smtClean="0">
                <a:solidFill>
                  <a:srgbClr val="C00000"/>
                </a:solidFill>
              </a:rPr>
              <a:t>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Визначає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важливість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зусиль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, що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здійснюється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або</a:t>
            </a:r>
            <a:r>
              <a:rPr lang="ru-RU" sz="1800" dirty="0" smtClean="0">
                <a:solidFill>
                  <a:srgbClr val="002060"/>
                </a:solidFill>
              </a:rPr>
              <a:t> буде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здійснюватися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6.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Мобілізація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активності</a:t>
            </a:r>
            <a:r>
              <a:rPr lang="ru-RU" sz="2000" b="1" i="1" dirty="0" smtClean="0">
                <a:solidFill>
                  <a:srgbClr val="C00000"/>
                </a:solidFill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або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педагогічне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переконання</a:t>
            </a:r>
            <a:r>
              <a:rPr lang="ru-RU" sz="2000" dirty="0" smtClean="0">
                <a:solidFill>
                  <a:srgbClr val="C0000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Спонукає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виконання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конкретних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7.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Висока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оцінка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деталі</a:t>
            </a:r>
            <a:r>
              <a:rPr lang="ru-RU" sz="2000" b="1" i="1" dirty="0" smtClean="0">
                <a:solidFill>
                  <a:srgbClr val="C00000"/>
                </a:solidFill>
              </a:rPr>
              <a:t>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емоційно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пережити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успіх</a:t>
            </a:r>
            <a:r>
              <a:rPr lang="ru-RU" sz="1800" dirty="0" smtClean="0">
                <a:solidFill>
                  <a:srgbClr val="002060"/>
                </a:solidFill>
              </a:rPr>
              <a:t> не в </a:t>
            </a:r>
            <a:r>
              <a:rPr lang="ru-RU" sz="1800" dirty="0" err="1" smtClean="0">
                <a:solidFill>
                  <a:srgbClr val="002060"/>
                </a:solidFill>
              </a:rPr>
              <a:t>цілому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результаті</a:t>
            </a:r>
            <a:r>
              <a:rPr lang="ru-RU" sz="1800" dirty="0" smtClean="0">
                <a:solidFill>
                  <a:srgbClr val="002060"/>
                </a:solidFill>
              </a:rPr>
              <a:t>, а </a:t>
            </a:r>
            <a:r>
              <a:rPr lang="ru-RU" sz="1800" dirty="0" err="1" smtClean="0">
                <a:solidFill>
                  <a:srgbClr val="002060"/>
                </a:solidFill>
              </a:rPr>
              <a:t>якоїсь</a:t>
            </a:r>
            <a:r>
              <a:rPr lang="ru-RU" sz="1800" dirty="0" smtClean="0">
                <a:solidFill>
                  <a:srgbClr val="002060"/>
                </a:solidFill>
              </a:rPr>
              <a:t> його </a:t>
            </a:r>
            <a:r>
              <a:rPr lang="ru-RU" sz="1800" dirty="0" err="1" smtClean="0">
                <a:solidFill>
                  <a:srgbClr val="002060"/>
                </a:solidFill>
              </a:rPr>
              <a:t>окремої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деталі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uk-UA" sz="2000" b="1" dirty="0" smtClean="0">
                <a:solidFill>
                  <a:srgbClr val="A31529"/>
                </a:solidFill>
              </a:rPr>
              <a:t>Прогнозовані результати:</a:t>
            </a:r>
            <a:r>
              <a:rPr lang="ru-RU" sz="2000" b="1" dirty="0" smtClean="0">
                <a:solidFill>
                  <a:srgbClr val="A31529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створення сприятливих психолого-педагогічних умов саморозвитку та самореалізації особистості школяра.</a:t>
            </a:r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uk-UA" sz="1800" b="1" dirty="0" smtClean="0"/>
              <a:t> </a:t>
            </a:r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 </a:t>
            </a:r>
          </a:p>
          <a:p>
            <a:pPr algn="just"/>
            <a:endParaRPr lang="ru-RU" sz="1800" dirty="0" smtClean="0"/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28794" y="142852"/>
            <a:ext cx="70723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Створення ситуації успіху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 А. Бєлкіним)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571480"/>
            <a:ext cx="8858312" cy="6143668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Технологія формування творчої особистості </a:t>
            </a:r>
            <a:r>
              <a:rPr lang="uk-UA" sz="2000" b="1" dirty="0" err="1" smtClean="0">
                <a:solidFill>
                  <a:srgbClr val="C00000"/>
                </a:solidFill>
              </a:rPr>
              <a:t>поліфункціональна</a:t>
            </a:r>
            <a:r>
              <a:rPr lang="uk-UA" sz="2000" b="1" dirty="0" smtClean="0">
                <a:solidFill>
                  <a:srgbClr val="C00000"/>
                </a:solidFill>
              </a:rPr>
              <a:t> за суттю. </a:t>
            </a:r>
            <a:r>
              <a:rPr lang="uk-UA" sz="1800" dirty="0" smtClean="0">
                <a:solidFill>
                  <a:srgbClr val="002060"/>
                </a:solidFill>
              </a:rPr>
              <a:t>Її доцільно розглядати як цілісну модель, що об'єднує локальні технології: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технологія створення психологічних умов підготовки школярів до творчої діяльності (А.</a:t>
            </a:r>
            <a:r>
              <a:rPr lang="uk-UA" sz="1800" dirty="0" err="1" smtClean="0">
                <a:solidFill>
                  <a:srgbClr val="002060"/>
                </a:solidFill>
              </a:rPr>
              <a:t>Вержиховська</a:t>
            </a:r>
            <a:r>
              <a:rPr lang="uk-UA" sz="1800" dirty="0" smtClean="0">
                <a:solidFill>
                  <a:srgbClr val="002060"/>
                </a:solidFill>
              </a:rPr>
              <a:t> та ін.);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технологія використання на уроці навчальних і навчально-творчих завдань (В.Барко, А.</a:t>
            </a:r>
            <a:r>
              <a:rPr lang="uk-UA" sz="1800" dirty="0" err="1" smtClean="0">
                <a:solidFill>
                  <a:srgbClr val="002060"/>
                </a:solidFill>
              </a:rPr>
              <a:t>Тютюнникова</a:t>
            </a:r>
            <a:r>
              <a:rPr lang="uk-UA" sz="1800" dirty="0" smtClean="0">
                <a:solidFill>
                  <a:srgbClr val="002060"/>
                </a:solidFill>
              </a:rPr>
              <a:t>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технологія узагальненого заняття пошукового типу (В.</a:t>
            </a:r>
            <a:r>
              <a:rPr lang="uk-UA" sz="1800" dirty="0" err="1" smtClean="0">
                <a:solidFill>
                  <a:srgbClr val="002060"/>
                </a:solidFill>
              </a:rPr>
              <a:t>Шубинський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технологія розвитку продуктивної пізнавальної діяльності. </a:t>
            </a:r>
          </a:p>
          <a:p>
            <a:pPr lvl="0" algn="just">
              <a:spcBef>
                <a:spcPts val="0"/>
              </a:spcBef>
            </a:pPr>
            <a:r>
              <a:rPr lang="uk-UA" sz="1800" dirty="0" smtClean="0">
                <a:solidFill>
                  <a:srgbClr val="002060"/>
                </a:solidFill>
              </a:rPr>
              <a:t>Учитель вибирає та  впроваджує ту технологію, яка сприятиме найпродуктивнішому вирішенню окреслених мети і завдань. 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Технологія використання на уроці навчальних і навчально-творчих завдань </a:t>
            </a:r>
            <a:r>
              <a:rPr lang="uk-UA" sz="1800" b="1" dirty="0" smtClean="0">
                <a:solidFill>
                  <a:srgbClr val="002060"/>
                </a:solidFill>
              </a:rPr>
              <a:t>(за В.Барко)</a:t>
            </a:r>
            <a:r>
              <a:rPr lang="uk-UA" sz="1800" dirty="0" smtClean="0">
                <a:solidFill>
                  <a:srgbClr val="002060"/>
                </a:solidFill>
              </a:rPr>
              <a:t> 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аналіз запитання задачі та</a:t>
            </a:r>
            <a:r>
              <a:rPr lang="uk-UA" sz="1800" b="1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з'ясування, що дано та що потрібно знайти;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визначення, які дані необхідні для відповіді на запитання задачі;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smtClean="0">
                <a:solidFill>
                  <a:srgbClr val="002060"/>
                </a:solidFill>
              </a:rPr>
              <a:t> з'ясування</a:t>
            </a:r>
            <a:r>
              <a:rPr lang="uk-UA" sz="1800" dirty="0" smtClean="0">
                <a:solidFill>
                  <a:srgbClr val="002060"/>
                </a:solidFill>
              </a:rPr>
              <a:t>, чи всі необхідні дані наведено в умові задачі (якщо ні, визначте засіб знаходження відповідних величин);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планування послідовності операцій, спрямованих на знаходження відповіді (алгоритм розв'язання);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реалізація запланованого шляху розв'язку;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перевірка розв'язку задачі. </a:t>
            </a:r>
            <a:endParaRPr lang="ru-RU" sz="1800" dirty="0" smtClean="0">
              <a:solidFill>
                <a:srgbClr val="002060"/>
              </a:solidFill>
            </a:endParaRP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7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071538" y="0"/>
            <a:ext cx="79296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32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 творчої особистості</a:t>
            </a:r>
            <a:r>
              <a:rPr lang="uk-UA" sz="3200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rgbClr val="6A108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858312" cy="5500726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5696"/>
                </a:solidFill>
              </a:rPr>
              <a:t>Навчання творчої діяльності, формування прийомів творчої уяви, уміння розв’язувати винахідницькі завдання; розвиток творчого, нестандартного, діалектичного, системного мислення, кмітливості. Сприяння розвиткові технічної творчості загалом і творчості особистості зокрема. </a:t>
            </a:r>
            <a:endParaRPr lang="ru-RU" sz="1800" dirty="0" smtClean="0">
              <a:solidFill>
                <a:srgbClr val="005696"/>
              </a:solidFill>
            </a:endParaRPr>
          </a:p>
          <a:p>
            <a:pPr algn="just"/>
            <a:r>
              <a:rPr lang="uk-UA" sz="1800" dirty="0" smtClean="0">
                <a:solidFill>
                  <a:srgbClr val="005696"/>
                </a:solidFill>
              </a:rPr>
              <a:t>Виявлення суперечливих властивостей предметів явищ (протиріч), і розв’язання цих протиріч, встановлення причино-наслідкових зв’язків, вміння робити висновки, шукати і віднаходити своє рішення, бути винахідливими, кмітливими, творчими.</a:t>
            </a:r>
            <a:endParaRPr lang="ru-RU" sz="1800" dirty="0" smtClean="0">
              <a:solidFill>
                <a:srgbClr val="005696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Сутність технології</a:t>
            </a:r>
            <a:r>
              <a:rPr lang="uk-UA" sz="2000" dirty="0" smtClean="0">
                <a:solidFill>
                  <a:srgbClr val="C00000"/>
                </a:solidFill>
              </a:rPr>
              <a:t>.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Основний зміст навчання являє собою процес пошукової, винахідницької діяльності.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Виявлення і розв’язання протиріч – ключ до творчого мислення.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Включення основних і доступних дітям типів проблем, характерних для певної сфери науки або практики.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Принцип </a:t>
            </a:r>
            <a:r>
              <a:rPr lang="uk-UA" sz="1800" dirty="0" err="1" smtClean="0">
                <a:solidFill>
                  <a:srgbClr val="002060"/>
                </a:solidFill>
              </a:rPr>
              <a:t>природовідповідності</a:t>
            </a:r>
            <a:r>
              <a:rPr lang="uk-UA" sz="1800" dirty="0" smtClean="0">
                <a:solidFill>
                  <a:srgbClr val="002060"/>
                </a:solidFill>
              </a:rPr>
              <a:t>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Система ігрових і казкових завдань для виявлення протиріч.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Використання оригінальних методів розвитку пізнавальних і творчих здібностей.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Системний підхід у розвитку пошукової активності дітей.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745902" y="96686"/>
            <a:ext cx="63980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Розвиток творчої особистості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(ТРВЗ Г.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Альтшулера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786874" cy="5643602"/>
          </a:xfrm>
        </p:spPr>
        <p:txBody>
          <a:bodyPr numCol="2"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Концептуальні положення технології ТРВЗ</a:t>
            </a:r>
            <a:r>
              <a:rPr lang="uk-UA" sz="2000" dirty="0" smtClean="0">
                <a:solidFill>
                  <a:srgbClr val="C00000"/>
                </a:solidFill>
              </a:rPr>
              <a:t> (</a:t>
            </a:r>
            <a:r>
              <a:rPr lang="uk-UA" sz="1800" dirty="0" smtClean="0"/>
              <a:t>Л.О. </a:t>
            </a:r>
            <a:r>
              <a:rPr lang="uk-UA" sz="1800" dirty="0" err="1" smtClean="0"/>
              <a:t>Макрідіна</a:t>
            </a:r>
            <a:r>
              <a:rPr lang="uk-UA" sz="1800" dirty="0" smtClean="0"/>
              <a:t>)</a:t>
            </a:r>
            <a:r>
              <a:rPr lang="uk-UA" sz="1800" b="1" dirty="0" smtClean="0"/>
              <a:t>:</a:t>
            </a:r>
            <a:endParaRPr lang="ru-RU" sz="1800" dirty="0" smtClean="0"/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теорія – каталізатор творчого розв’язання проблеми;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знання – інструмент, основа творчої інтуїції;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творчими здібностями наділена кожна людина (винаходити можуть всі);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творчості треба навчати всіх!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Творчості, як і будь-якій діяльності, можна навчитися.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Головні принципи ТРВЗ: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розв’язання суперечностей;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системний підхід ( вміння бачити навколишній світ у взаємозв’язку всіх його елементів);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вміння віднайти необхідний у даній ситуації резерв.</a:t>
            </a:r>
          </a:p>
          <a:p>
            <a:pPr algn="r"/>
            <a:r>
              <a:rPr lang="uk-UA" sz="1800" b="1" dirty="0" smtClean="0">
                <a:solidFill>
                  <a:srgbClr val="C00000"/>
                </a:solidFill>
              </a:rPr>
              <a:t>Методи: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- прийоми фантазування;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асоціацій чи каталогу;</a:t>
            </a:r>
            <a:endParaRPr lang="ru-RU" sz="1800" dirty="0" smtClean="0"/>
          </a:p>
          <a:p>
            <a:pPr algn="r"/>
            <a:r>
              <a:rPr lang="uk-UA" sz="1800" dirty="0" smtClean="0"/>
              <a:t>- мозковий штурм;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фокальних об’єктів;</a:t>
            </a:r>
            <a:endParaRPr lang="ru-RU" sz="1800" dirty="0" smtClean="0"/>
          </a:p>
          <a:p>
            <a:pPr algn="r"/>
            <a:r>
              <a:rPr lang="uk-UA" sz="1800" dirty="0" smtClean="0"/>
              <a:t>- морфологічний аналіз (метод </a:t>
            </a:r>
            <a:r>
              <a:rPr lang="uk-UA" sz="1800" dirty="0" err="1" smtClean="0"/>
              <a:t>фантограм</a:t>
            </a:r>
            <a:r>
              <a:rPr lang="uk-UA" sz="1800" dirty="0" smtClean="0"/>
              <a:t>);</a:t>
            </a:r>
            <a:endParaRPr lang="ru-RU" sz="1800" dirty="0" smtClean="0"/>
          </a:p>
          <a:p>
            <a:pPr algn="r"/>
            <a:r>
              <a:rPr lang="uk-UA" sz="1800" dirty="0" smtClean="0"/>
              <a:t>- «Так – ні»;</a:t>
            </a:r>
            <a:endParaRPr lang="ru-RU" sz="1800" dirty="0" smtClean="0"/>
          </a:p>
          <a:p>
            <a:pPr algn="r"/>
            <a:r>
              <a:rPr lang="uk-UA" sz="1800" dirty="0" smtClean="0"/>
              <a:t>- моделювання маленькими  чоловічками;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фантастичної проблеми;</a:t>
            </a:r>
            <a:r>
              <a:rPr lang="ru-RU" sz="1800" dirty="0" smtClean="0"/>
              <a:t>               </a:t>
            </a:r>
          </a:p>
          <a:p>
            <a:pPr algn="r"/>
            <a:r>
              <a:rPr lang="uk-UA" sz="1800" dirty="0" smtClean="0"/>
              <a:t>- біном фантазії;</a:t>
            </a:r>
            <a:endParaRPr lang="ru-RU" sz="1800" dirty="0" smtClean="0"/>
          </a:p>
          <a:p>
            <a:pPr algn="r"/>
            <a:r>
              <a:rPr lang="ru-RU" sz="1800" dirty="0" smtClean="0"/>
              <a:t>-</a:t>
            </a:r>
            <a:r>
              <a:rPr lang="uk-UA" sz="1800" dirty="0" smtClean="0"/>
              <a:t> оксюморон;</a:t>
            </a:r>
            <a:endParaRPr lang="ru-RU" sz="1800" dirty="0" smtClean="0"/>
          </a:p>
          <a:p>
            <a:pPr algn="r"/>
            <a:r>
              <a:rPr lang="uk-UA" sz="1800" dirty="0" smtClean="0"/>
              <a:t>- символічна </a:t>
            </a:r>
            <a:r>
              <a:rPr lang="uk-UA" sz="1800" dirty="0" err="1" smtClean="0"/>
              <a:t>сенектика</a:t>
            </a:r>
            <a:r>
              <a:rPr lang="uk-UA" sz="1800" dirty="0" smtClean="0"/>
              <a:t>;</a:t>
            </a:r>
            <a:endParaRPr lang="ru-RU" sz="1800" dirty="0" smtClean="0"/>
          </a:p>
          <a:p>
            <a:pPr algn="r"/>
            <a:r>
              <a:rPr lang="uk-UA" sz="1800" dirty="0" smtClean="0"/>
              <a:t>- «Добре-погано»;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</a:t>
            </a:r>
            <a:r>
              <a:rPr lang="uk-UA" sz="1800" dirty="0" err="1" smtClean="0"/>
              <a:t>емпатії</a:t>
            </a:r>
            <a:r>
              <a:rPr lang="uk-UA" sz="1800" dirty="0" smtClean="0"/>
              <a:t>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оператор РЧВ (розмір, час,  вартість).</a:t>
            </a:r>
            <a:endParaRPr lang="ru-RU" sz="1800" dirty="0" smtClean="0"/>
          </a:p>
          <a:p>
            <a:pPr lvl="0" algn="just">
              <a:buFont typeface="Wingdings" pitchFamily="2" charset="2"/>
              <a:buChar char="ü"/>
            </a:pP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745902" y="96686"/>
            <a:ext cx="63980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Розвиток творчої особистості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(ТРВЗ Г.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Альтшулера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8858312" cy="5853138"/>
          </a:xfrm>
        </p:spPr>
        <p:txBody>
          <a:bodyPr/>
          <a:lstStyle/>
          <a:p>
            <a:pPr algn="just"/>
            <a:r>
              <a:rPr lang="uk-UA" sz="1600" b="1" dirty="0" smtClean="0">
                <a:solidFill>
                  <a:srgbClr val="C00000"/>
                </a:solidFill>
              </a:rPr>
              <a:t>Мозковий штурм </a:t>
            </a:r>
            <a:r>
              <a:rPr lang="uk-UA" sz="1600" dirty="0" smtClean="0"/>
              <a:t>– пошук способів вирішення проблем, навіть нереальний: Немає олівця. Як написати записку мамі?</a:t>
            </a:r>
            <a:endParaRPr lang="ru-RU" sz="1600" dirty="0" smtClean="0"/>
          </a:p>
          <a:p>
            <a:pPr algn="just"/>
            <a:r>
              <a:rPr lang="uk-UA" sz="1600" b="1" dirty="0" err="1" smtClean="0">
                <a:solidFill>
                  <a:srgbClr val="C00000"/>
                </a:solidFill>
              </a:rPr>
              <a:t>Оксюмарон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uk-UA" sz="1600" dirty="0" smtClean="0"/>
              <a:t>Слово – тема, добираються спочатку прикметники, потім до них – антоніми, складаються різні словосполучення та пояснюються:</a:t>
            </a:r>
            <a:endParaRPr lang="ru-RU" sz="1600" dirty="0" smtClean="0"/>
          </a:p>
          <a:p>
            <a:pPr algn="just"/>
            <a:r>
              <a:rPr lang="uk-UA" sz="1600" dirty="0" smtClean="0"/>
              <a:t>                                            ТРОЯНДА</a:t>
            </a:r>
            <a:endParaRPr lang="ru-RU" sz="1600" dirty="0" smtClean="0"/>
          </a:p>
          <a:p>
            <a:pPr algn="just"/>
            <a:r>
              <a:rPr lang="uk-UA" sz="1600" dirty="0" smtClean="0"/>
              <a:t>Червона – чорна</a:t>
            </a:r>
            <a:endParaRPr lang="ru-RU" sz="1600" dirty="0" smtClean="0"/>
          </a:p>
          <a:p>
            <a:pPr algn="just"/>
            <a:r>
              <a:rPr lang="uk-UA" sz="1600" dirty="0" smtClean="0"/>
              <a:t>Жива – мертва</a:t>
            </a:r>
            <a:endParaRPr lang="ru-RU" sz="1600" dirty="0" smtClean="0"/>
          </a:p>
          <a:p>
            <a:pPr algn="just"/>
            <a:r>
              <a:rPr lang="uk-UA" sz="1600" dirty="0" smtClean="0"/>
              <a:t>Колюча – м’яка </a:t>
            </a:r>
            <a:endParaRPr lang="ru-RU" sz="1600" dirty="0" smtClean="0"/>
          </a:p>
          <a:p>
            <a:pPr algn="just"/>
            <a:r>
              <a:rPr lang="uk-UA" sz="1600" dirty="0" smtClean="0"/>
              <a:t>Вибираються найбільш цікаві словосполучення, складається творча розповідь.</a:t>
            </a:r>
            <a:endParaRPr lang="ru-RU" sz="1600" dirty="0" smtClean="0"/>
          </a:p>
          <a:p>
            <a:pPr algn="just"/>
            <a:r>
              <a:rPr lang="uk-UA" sz="1600" b="1" dirty="0" smtClean="0">
                <a:solidFill>
                  <a:srgbClr val="C00000"/>
                </a:solidFill>
              </a:rPr>
              <a:t>Метод фокальних об’єктів</a:t>
            </a:r>
            <a:endParaRPr lang="ru-RU" sz="1600" dirty="0" smtClean="0">
              <a:solidFill>
                <a:srgbClr val="C00000"/>
              </a:solidFill>
            </a:endParaRPr>
          </a:p>
          <a:p>
            <a:pPr algn="just"/>
            <a:r>
              <a:rPr lang="uk-UA" sz="1600" dirty="0" smtClean="0"/>
              <a:t>Слово з теми                  ДЕРЕВО</a:t>
            </a:r>
            <a:endParaRPr lang="ru-RU" sz="1600" dirty="0" smtClean="0"/>
          </a:p>
          <a:p>
            <a:pPr algn="just"/>
            <a:r>
              <a:rPr lang="uk-UA" sz="1600" dirty="0" smtClean="0"/>
              <a:t>2 сторонніх слова      СУКНЯ      ВАЗА</a:t>
            </a:r>
            <a:endParaRPr lang="ru-RU" sz="1600" dirty="0" smtClean="0"/>
          </a:p>
          <a:p>
            <a:pPr algn="just"/>
            <a:r>
              <a:rPr lang="uk-UA" sz="1600" dirty="0" smtClean="0"/>
              <a:t>Ознаки                        Нарядна     Висока</a:t>
            </a:r>
            <a:endParaRPr lang="ru-RU" sz="1600" dirty="0" smtClean="0"/>
          </a:p>
          <a:p>
            <a:pPr algn="just"/>
            <a:r>
              <a:rPr lang="uk-UA" sz="1600" dirty="0" smtClean="0"/>
              <a:t>                                     </a:t>
            </a:r>
            <a:r>
              <a:rPr lang="en-US" sz="1600" dirty="0" smtClean="0"/>
              <a:t>  </a:t>
            </a:r>
            <a:r>
              <a:rPr lang="uk-UA" sz="1600" dirty="0" smtClean="0"/>
              <a:t>Гарна         Скляна</a:t>
            </a:r>
            <a:endParaRPr lang="ru-RU" sz="1600" dirty="0" smtClean="0"/>
          </a:p>
          <a:p>
            <a:pPr algn="just"/>
            <a:r>
              <a:rPr lang="uk-UA" sz="1600" dirty="0" smtClean="0"/>
              <a:t>                                    </a:t>
            </a:r>
            <a:r>
              <a:rPr lang="en-US" sz="1600" dirty="0" smtClean="0"/>
              <a:t>  </a:t>
            </a:r>
            <a:r>
              <a:rPr lang="uk-UA" sz="1600" dirty="0" smtClean="0"/>
              <a:t> Кольорова Струнка</a:t>
            </a:r>
            <a:endParaRPr lang="ru-RU" sz="1600" dirty="0" smtClean="0"/>
          </a:p>
          <a:p>
            <a:pPr algn="just"/>
            <a:r>
              <a:rPr lang="uk-UA" sz="1600" dirty="0" smtClean="0"/>
              <a:t>На основі поданих слів скласти розповідь про ДЕРЕВО: </a:t>
            </a:r>
            <a:r>
              <a:rPr lang="uk-UA" sz="1600" dirty="0" err="1" smtClean="0"/>
              <a:t>Дерево</a:t>
            </a:r>
            <a:r>
              <a:rPr lang="uk-UA" sz="1600" dirty="0" smtClean="0"/>
              <a:t> нарядне – ялинка взимку. Вона висока і струнка. На ній – кольорові скляні іграшки.</a:t>
            </a:r>
            <a:endParaRPr lang="ru-RU" sz="1600" dirty="0" smtClean="0"/>
          </a:p>
          <a:p>
            <a:pPr algn="just"/>
            <a:r>
              <a:rPr lang="uk-UA" sz="1600" b="1" dirty="0" smtClean="0">
                <a:solidFill>
                  <a:srgbClr val="C00000"/>
                </a:solidFill>
              </a:rPr>
              <a:t>Морфологічний  аналіз</a:t>
            </a:r>
            <a:r>
              <a:rPr lang="uk-UA" sz="1600" dirty="0" smtClean="0">
                <a:solidFill>
                  <a:srgbClr val="C00000"/>
                </a:solidFill>
              </a:rPr>
              <a:t> </a:t>
            </a:r>
            <a:r>
              <a:rPr lang="uk-UA" sz="1600" dirty="0" smtClean="0"/>
              <a:t>- об’єднання між собою різних об’єктів, їх ознак тощо.</a:t>
            </a:r>
            <a:endParaRPr lang="ru-RU" sz="1600" dirty="0" smtClean="0"/>
          </a:p>
          <a:p>
            <a:pPr algn="just"/>
            <a:r>
              <a:rPr lang="uk-UA" sz="1600" dirty="0" smtClean="0"/>
              <a:t>Приклад: поєднати між собою знаки «Стоп», «Залізничний шлагбаум» і «Пункт харчування». Це – дорожній знак, що означає: біля залізної дороги є чудове кафе, водій не має права їхати далі, поки не поїсть.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857224" y="0"/>
            <a:ext cx="8286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Розвиток творчої особистості</a:t>
            </a:r>
            <a:r>
              <a:rPr lang="uk-UA" sz="3600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rgbClr val="6A108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786874" cy="5500726"/>
          </a:xfrm>
        </p:spPr>
        <p:txBody>
          <a:bodyPr/>
          <a:lstStyle/>
          <a:p>
            <a:r>
              <a:rPr lang="ru-RU" sz="2000" b="1" dirty="0" err="1" smtClean="0">
                <a:solidFill>
                  <a:srgbClr val="C00000"/>
                </a:solidFill>
              </a:rPr>
              <a:t>Концептуальні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положення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just"/>
            <a:r>
              <a:rPr lang="ru-RU" sz="1800" b="1" i="1" dirty="0" err="1" smtClean="0">
                <a:solidFill>
                  <a:srgbClr val="C00000"/>
                </a:solidFill>
              </a:rPr>
              <a:t>Сутність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технології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—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особистості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роботи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користь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інших</a:t>
            </a:r>
            <a:r>
              <a:rPr lang="ru-RU" sz="1800" dirty="0" smtClean="0">
                <a:solidFill>
                  <a:srgbClr val="002060"/>
                </a:solidFill>
              </a:rPr>
              <a:t> людей; 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організаці</a:t>
            </a:r>
            <a:r>
              <a:rPr lang="uk-UA" sz="1800" dirty="0" smtClean="0">
                <a:solidFill>
                  <a:srgbClr val="002060"/>
                </a:solidFill>
              </a:rPr>
              <a:t>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певного</a:t>
            </a:r>
            <a:r>
              <a:rPr lang="ru-RU" sz="1800" dirty="0" smtClean="0">
                <a:solidFill>
                  <a:srgbClr val="002060"/>
                </a:solidFill>
              </a:rPr>
              <a:t> способу </a:t>
            </a:r>
            <a:r>
              <a:rPr lang="ru-RU" sz="1800" dirty="0" err="1" smtClean="0">
                <a:solidFill>
                  <a:srgbClr val="002060"/>
                </a:solidFill>
              </a:rPr>
              <a:t>життя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колективу</a:t>
            </a:r>
            <a:r>
              <a:rPr lang="ru-RU" sz="1800" dirty="0" smtClean="0">
                <a:solidFill>
                  <a:srgbClr val="002060"/>
                </a:solidFill>
              </a:rPr>
              <a:t>, де все </a:t>
            </a:r>
            <a:r>
              <a:rPr lang="ru-RU" sz="1800" dirty="0" err="1" smtClean="0">
                <a:solidFill>
                  <a:srgbClr val="002060"/>
                </a:solidFill>
              </a:rPr>
              <a:t>ґрунтується</a:t>
            </a:r>
            <a:r>
              <a:rPr lang="ru-RU" sz="1800" dirty="0" smtClean="0">
                <a:solidFill>
                  <a:srgbClr val="002060"/>
                </a:solidFill>
              </a:rPr>
              <a:t> на засадах </a:t>
            </a:r>
            <a:r>
              <a:rPr lang="ru-RU" sz="1800" dirty="0" err="1" smtClean="0">
                <a:solidFill>
                  <a:srgbClr val="002060"/>
                </a:solidFill>
              </a:rPr>
              <a:t>моральності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соціальної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творчості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технологія</a:t>
            </a:r>
            <a:r>
              <a:rPr lang="ru-RU" sz="1800" dirty="0" smtClean="0">
                <a:solidFill>
                  <a:srgbClr val="002060"/>
                </a:solidFill>
              </a:rPr>
              <a:t> — </a:t>
            </a:r>
            <a:r>
              <a:rPr lang="ru-RU" sz="1800" dirty="0" err="1" smtClean="0">
                <a:solidFill>
                  <a:srgbClr val="002060"/>
                </a:solidFill>
              </a:rPr>
              <a:t>особистісно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орієнтована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бо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кожній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знайдеться</a:t>
            </a:r>
            <a:r>
              <a:rPr lang="ru-RU" sz="1800" dirty="0" smtClean="0">
                <a:solidFill>
                  <a:srgbClr val="002060"/>
                </a:solidFill>
              </a:rPr>
              <a:t> справа для </a:t>
            </a:r>
            <a:r>
              <a:rPr lang="ru-RU" sz="1800" dirty="0" err="1" smtClean="0">
                <a:solidFill>
                  <a:srgbClr val="002060"/>
                </a:solidFill>
              </a:rPr>
              <a:t>душі</a:t>
            </a:r>
            <a:r>
              <a:rPr lang="ru-RU" sz="1800" dirty="0" smtClean="0">
                <a:solidFill>
                  <a:srgbClr val="002060"/>
                </a:solidFill>
              </a:rPr>
              <a:t>, яку вона </a:t>
            </a:r>
            <a:r>
              <a:rPr lang="ru-RU" sz="1800" dirty="0" err="1" smtClean="0">
                <a:solidFill>
                  <a:srgbClr val="002060"/>
                </a:solidFill>
              </a:rPr>
              <a:t>може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організувати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зробити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краще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ніж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інші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2000" b="1" dirty="0" err="1" smtClean="0">
                <a:solidFill>
                  <a:srgbClr val="C00000"/>
                </a:solidFill>
              </a:rPr>
              <a:t>Зміст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технології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До </a:t>
            </a:r>
            <a:r>
              <a:rPr lang="ru-RU" sz="1800" dirty="0" err="1" smtClean="0">
                <a:solidFill>
                  <a:srgbClr val="002060"/>
                </a:solidFill>
              </a:rPr>
              <a:t>основи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організації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виховання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покладено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такі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структурні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компоненти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технології</a:t>
            </a:r>
            <a:r>
              <a:rPr lang="ru-RU" sz="1800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sz="1800" dirty="0" err="1" smtClean="0">
                <a:solidFill>
                  <a:srgbClr val="002060"/>
                </a:solidFill>
              </a:rPr>
              <a:t>Колективна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організаторська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діяльність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2.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творчість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3.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Колективна</a:t>
            </a:r>
            <a:r>
              <a:rPr lang="ru-RU" sz="1800" dirty="0" smtClean="0">
                <a:solidFill>
                  <a:srgbClr val="002060"/>
                </a:solidFill>
              </a:rPr>
              <a:t> постановка мети.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4. </a:t>
            </a:r>
            <a:r>
              <a:rPr lang="ru-RU" sz="1800" dirty="0" err="1" smtClean="0">
                <a:solidFill>
                  <a:srgbClr val="002060"/>
                </a:solidFill>
              </a:rPr>
              <a:t>Ситуацїї-взірці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5. </a:t>
            </a:r>
            <a:r>
              <a:rPr lang="ru-RU" sz="1800" dirty="0" err="1" smtClean="0">
                <a:solidFill>
                  <a:srgbClr val="002060"/>
                </a:solidFill>
              </a:rPr>
              <a:t>Емоційне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насичення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життя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6. </a:t>
            </a:r>
            <a:r>
              <a:rPr lang="ru-RU" sz="1800" dirty="0" err="1" smtClean="0">
                <a:solidFill>
                  <a:srgbClr val="002060"/>
                </a:solidFill>
              </a:rPr>
              <a:t>Суспільне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спрямування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колективу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Колективна творча діяльність та виховання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 І. Івановим)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858312" cy="5643602"/>
          </a:xfrm>
        </p:spPr>
        <p:txBody>
          <a:bodyPr/>
          <a:lstStyle/>
          <a:p>
            <a:r>
              <a:rPr lang="uk-UA" sz="2000" b="1" dirty="0" smtClean="0">
                <a:solidFill>
                  <a:srgbClr val="C00000"/>
                </a:solidFill>
              </a:rPr>
              <a:t>Етапи організації колективної творчої діяльності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І.</a:t>
            </a:r>
            <a:r>
              <a:rPr lang="uk-UA" sz="1800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Колективне </a:t>
            </a:r>
            <a:r>
              <a:rPr lang="uk-UA" sz="1800" dirty="0" err="1" smtClean="0">
                <a:solidFill>
                  <a:srgbClr val="002060"/>
                </a:solidFill>
              </a:rPr>
              <a:t>цілепокладання</a:t>
            </a:r>
            <a:r>
              <a:rPr lang="uk-UA" sz="1800" dirty="0" smtClean="0">
                <a:solidFill>
                  <a:srgbClr val="002060"/>
                </a:solidFill>
              </a:rPr>
              <a:t>. Попередня анкета, опитувальник, стартові збори, «жива анкета», «чарівна скринька».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II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Колективне планування справи. Поділ на групи: за інтересами, з використанням емблем, символів, кольорових жетонів. «Мозковий штурм», загальна дискусія, «Дерево ідей», експертна рада, «Банк ідей».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III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Колективна підготовка справи. Розподіл групових та індивідуальних доручень (добровільність!): самовизначення, жеребкування, </a:t>
            </a:r>
            <a:r>
              <a:rPr lang="uk-UA" sz="1800" dirty="0" err="1" smtClean="0">
                <a:solidFill>
                  <a:srgbClr val="002060"/>
                </a:solidFill>
              </a:rPr>
              <a:t>лототрон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IV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Проведення справи. Поєднання групових (командних) та індивідуальних завдань, конкурсів. Система підведення підсумків (нагороди, дипломи, значки, медалі, вимпели, сувеніри).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V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Колективний </a:t>
            </a:r>
            <a:r>
              <a:rPr lang="ru-RU" sz="1800" dirty="0" err="1" smtClean="0">
                <a:solidFill>
                  <a:srgbClr val="002060"/>
                </a:solidFill>
              </a:rPr>
              <a:t>аналіз</a:t>
            </a:r>
            <a:r>
              <a:rPr lang="uk-UA" sz="1800" dirty="0" smtClean="0">
                <a:solidFill>
                  <a:srgbClr val="002060"/>
                </a:solidFill>
              </a:rPr>
              <a:t>. Анкета, розмова в колі, «відкрита трибуна», «вільний мікрофон», «конверт думки», листок самооцінки, </a:t>
            </a:r>
            <a:r>
              <a:rPr lang="uk-UA" sz="1800" dirty="0" err="1" smtClean="0">
                <a:solidFill>
                  <a:srgbClr val="002060"/>
                </a:solidFill>
              </a:rPr>
              <a:t>кольородіагностіка</a:t>
            </a:r>
            <a:r>
              <a:rPr lang="uk-UA" sz="1800" dirty="0" smtClean="0">
                <a:solidFill>
                  <a:srgbClr val="002060"/>
                </a:solidFill>
              </a:rPr>
              <a:t>, </a:t>
            </a:r>
            <a:r>
              <a:rPr lang="uk-UA" sz="1800" smtClean="0">
                <a:solidFill>
                  <a:srgbClr val="002060"/>
                </a:solidFill>
              </a:rPr>
              <a:t>незакінчена теза.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VI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Найближча післядія.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Технологія колективного творчого виховання дасть можливість удосконалювати пізнавально-світоглядну, емоційно-вольову та дієву сфери особистості учня й педагога.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суб'єктності</a:t>
            </a:r>
            <a:r>
              <a:rPr lang="ru-RU" sz="1800" dirty="0" smtClean="0">
                <a:solidFill>
                  <a:srgbClr val="002060"/>
                </a:solidFill>
              </a:rPr>
              <a:t> школяра,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саморегулювання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самоуправління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власною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діяль­ністю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28596" y="214290"/>
            <a:ext cx="8715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r"/>
            <a:r>
              <a:rPr lang="uk-UA" sz="32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Колективна творча діяльність та виховання</a:t>
            </a:r>
            <a:r>
              <a:rPr lang="uk-UA" sz="3200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3200" dirty="0" smtClean="0">
              <a:solidFill>
                <a:srgbClr val="6A108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786874" cy="5643602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2060"/>
                </a:solidFill>
              </a:rPr>
              <a:t>Впровадження принципово нових засобів і методів опрацювання даних, що забезпечують цілеспрямоване створення, передавання, зберігання, опрацювання, передачі й подання інформації, що розширює знання людей і розвиває їхні можливості щодо керування технічними і соціальними проблемами.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Засоби </a:t>
            </a:r>
            <a:r>
              <a:rPr lang="uk-UA" sz="1800" dirty="0" err="1" smtClean="0">
                <a:solidFill>
                  <a:srgbClr val="002060"/>
                </a:solidFill>
              </a:rPr>
              <a:t>НІТ</a:t>
            </a:r>
            <a:r>
              <a:rPr lang="uk-UA" sz="1800" dirty="0" smtClean="0">
                <a:solidFill>
                  <a:srgbClr val="002060"/>
                </a:solidFill>
              </a:rPr>
              <a:t> навчання: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апаратні</a:t>
            </a:r>
            <a:r>
              <a:rPr lang="uk-UA" sz="1800" dirty="0" smtClean="0">
                <a:solidFill>
                  <a:srgbClr val="002060"/>
                </a:solidFill>
              </a:rPr>
              <a:t> (класи </a:t>
            </a:r>
            <a:r>
              <a:rPr lang="uk-UA" sz="1800" dirty="0" err="1" smtClean="0">
                <a:solidFill>
                  <a:srgbClr val="002060"/>
                </a:solidFill>
              </a:rPr>
              <a:t>навчально</a:t>
            </a:r>
            <a:r>
              <a:rPr lang="uk-UA" sz="1800" dirty="0" smtClean="0">
                <a:solidFill>
                  <a:srgbClr val="002060"/>
                </a:solidFill>
              </a:rPr>
              <a:t> обчислювальної техніки, локальні і глобальні навчальні комп'ютерні мережі, електронне демонстраційне обладнання тощо);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програмно-методичні</a:t>
            </a:r>
            <a:r>
              <a:rPr lang="uk-UA" sz="1800" dirty="0" smtClean="0">
                <a:solidFill>
                  <a:srgbClr val="002060"/>
                </a:solidFill>
              </a:rPr>
              <a:t> (</a:t>
            </a:r>
            <a:r>
              <a:rPr lang="uk-UA" sz="1800" dirty="0" err="1" smtClean="0">
                <a:solidFill>
                  <a:srgbClr val="002060"/>
                </a:solidFill>
              </a:rPr>
              <a:t>програмно-методичні</a:t>
            </a:r>
            <a:r>
              <a:rPr lang="uk-UA" sz="1800" dirty="0" smtClean="0">
                <a:solidFill>
                  <a:srgbClr val="002060"/>
                </a:solidFill>
              </a:rPr>
              <a:t> засоби (навчальні, контролюючі, інструментальні, службові програми), комп'ютерні курси тощо);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навчально-методичні</a:t>
            </a:r>
            <a:r>
              <a:rPr lang="uk-UA" sz="18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(навчальні та методичні посібники, організаційно-інструктивні матеріали тощо).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Методи </a:t>
            </a:r>
            <a:r>
              <a:rPr lang="uk-UA" sz="1800" b="1" dirty="0" err="1" smtClean="0">
                <a:solidFill>
                  <a:srgbClr val="002060"/>
                </a:solidFill>
              </a:rPr>
              <a:t>НІТ</a:t>
            </a:r>
            <a:r>
              <a:rPr lang="uk-UA" sz="1800" b="1" dirty="0" smtClean="0">
                <a:solidFill>
                  <a:srgbClr val="002060"/>
                </a:solidFill>
              </a:rPr>
              <a:t>: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традиційна модель навчання</a:t>
            </a:r>
            <a:r>
              <a:rPr lang="uk-UA" sz="18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(фрагментарне використання комп'ютера на уроках як тренажера або для демонстрації, контроль знань та тестування, тощо);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нетрадиційна модель навчання</a:t>
            </a:r>
            <a:r>
              <a:rPr lang="uk-UA" sz="18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(дослідницька робота в комп'ютерних лабораторіях, обчислювальні експерименти, дистанційне навчання, використання гіпертекстових довідкових систем із можливістю виходу у світову інформаційну мережу).</a:t>
            </a:r>
            <a:endParaRPr lang="ru-RU" sz="1800" dirty="0" smtClean="0">
              <a:solidFill>
                <a:srgbClr val="002060"/>
              </a:solidFill>
            </a:endParaRP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489698" y="142852"/>
            <a:ext cx="76543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Нові інформаційні технології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786874" cy="5715040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Мета </a:t>
            </a:r>
            <a:r>
              <a:rPr lang="uk-UA" sz="1800" b="1" dirty="0" err="1" smtClean="0">
                <a:solidFill>
                  <a:srgbClr val="002060"/>
                </a:solidFill>
              </a:rPr>
              <a:t>НІТ</a:t>
            </a:r>
            <a:r>
              <a:rPr lang="uk-UA" sz="1800" b="1" dirty="0" smtClean="0">
                <a:solidFill>
                  <a:srgbClr val="002060"/>
                </a:solidFill>
              </a:rPr>
              <a:t> навчання.</a:t>
            </a:r>
            <a:r>
              <a:rPr lang="uk-UA" sz="1800" dirty="0" smtClean="0">
                <a:solidFill>
                  <a:srgbClr val="002060"/>
                </a:solidFill>
              </a:rPr>
              <a:t> Підготовка учнів до повноцінної життєдіяльності в умовах інформаційного суспільства.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Педагогічні </a:t>
            </a:r>
            <a:r>
              <a:rPr lang="uk-UA" sz="2000" b="1" dirty="0" smtClean="0">
                <a:solidFill>
                  <a:srgbClr val="C00000"/>
                </a:solidFill>
              </a:rPr>
              <a:t>завдання</a:t>
            </a:r>
            <a:r>
              <a:rPr lang="uk-UA" sz="1800" b="1" dirty="0" smtClean="0"/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НІТ</a:t>
            </a:r>
            <a:r>
              <a:rPr lang="uk-UA" sz="1800" dirty="0" smtClean="0">
                <a:solidFill>
                  <a:srgbClr val="002060"/>
                </a:solidFill>
              </a:rPr>
              <a:t> навчання: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і</a:t>
            </a:r>
            <a:r>
              <a:rPr lang="ru-RU" sz="1800" dirty="0" err="1" smtClean="0">
                <a:solidFill>
                  <a:srgbClr val="002060"/>
                </a:solidFill>
              </a:rPr>
              <a:t>нтенсифікація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всіх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рівнів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навчально-виховного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процесу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підвищення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ефективності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якості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п</a:t>
            </a:r>
            <a:r>
              <a:rPr lang="ru-RU" sz="1800" dirty="0" err="1" smtClean="0">
                <a:solidFill>
                  <a:srgbClr val="002060"/>
                </a:solidFill>
              </a:rPr>
              <a:t>обудова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відкритої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системи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освіти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що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забезпечує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кожній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дорослому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власну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траєкторію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самоосвіти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с</a:t>
            </a:r>
            <a:r>
              <a:rPr lang="ru-RU" sz="1800" dirty="0" err="1" smtClean="0">
                <a:solidFill>
                  <a:srgbClr val="002060"/>
                </a:solidFill>
              </a:rPr>
              <a:t>истемна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інтеграція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предметних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галузей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знань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р</a:t>
            </a:r>
            <a:r>
              <a:rPr lang="ru-RU" sz="1800" dirty="0" err="1" smtClean="0">
                <a:solidFill>
                  <a:srgbClr val="002060"/>
                </a:solidFill>
              </a:rPr>
              <a:t>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потенціалу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його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здібностей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комунікативних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/>
            <a:r>
              <a:rPr lang="uk-UA" sz="1800" dirty="0" smtClean="0">
                <a:solidFill>
                  <a:srgbClr val="002060"/>
                </a:solidFill>
              </a:rPr>
              <a:t>р</a:t>
            </a:r>
            <a:r>
              <a:rPr lang="ru-RU" sz="1800" dirty="0" err="1" smtClean="0">
                <a:solidFill>
                  <a:srgbClr val="002060"/>
                </a:solidFill>
              </a:rPr>
              <a:t>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умінь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експериментально-дослідницької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культури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ф</a:t>
            </a:r>
            <a:r>
              <a:rPr lang="ru-RU" sz="1800" dirty="0" err="1" smtClean="0">
                <a:solidFill>
                  <a:srgbClr val="002060"/>
                </a:solidFill>
              </a:rPr>
              <a:t>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інформаційної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культури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р</a:t>
            </a:r>
            <a:r>
              <a:rPr lang="ru-RU" sz="1800" dirty="0" err="1" smtClean="0">
                <a:solidFill>
                  <a:srgbClr val="002060"/>
                </a:solidFill>
              </a:rPr>
              <a:t>еалізація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соціального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замовлення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обумовленого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інформатизацією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сучасного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суспільства</a:t>
            </a:r>
            <a:r>
              <a:rPr lang="ru-RU" sz="1800" dirty="0" smtClean="0">
                <a:solidFill>
                  <a:srgbClr val="002060"/>
                </a:solidFill>
              </a:rPr>
              <a:t>(</a:t>
            </a:r>
            <a:r>
              <a:rPr lang="ru-RU" sz="1800" dirty="0" err="1" smtClean="0">
                <a:solidFill>
                  <a:srgbClr val="002060"/>
                </a:solidFill>
              </a:rPr>
              <a:t>підготовка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фахівців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галузі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інформатики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обчислювальної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техніки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підготовка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користувача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засобів</a:t>
            </a:r>
            <a:r>
              <a:rPr lang="ru-RU" sz="1800" dirty="0" smtClean="0">
                <a:solidFill>
                  <a:srgbClr val="002060"/>
                </a:solidFill>
              </a:rPr>
              <a:t> НІТ).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умінь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працювати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інформацією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smtClean="0">
                <a:solidFill>
                  <a:srgbClr val="002060"/>
                </a:solidFill>
              </a:rPr>
              <a:t>комунікативних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здібностей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500166" y="0"/>
            <a:ext cx="7643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Нові інформаційні технології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786874" cy="5715040"/>
          </a:xfrm>
        </p:spPr>
        <p:txBody>
          <a:bodyPr/>
          <a:lstStyle/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Б. П. </a:t>
            </a:r>
            <a:r>
              <a:rPr lang="uk-UA" sz="1800" dirty="0" err="1" smtClean="0">
                <a:solidFill>
                  <a:srgbClr val="002060"/>
                </a:solidFill>
              </a:rPr>
              <a:t>Юсов</a:t>
            </a:r>
            <a:r>
              <a:rPr lang="uk-UA" sz="1800" dirty="0" smtClean="0">
                <a:solidFill>
                  <a:srgbClr val="002060"/>
                </a:solidFill>
              </a:rPr>
              <a:t>, досліджуючи проблему інтеграції як інноваційного педагогічного засобу доводить:  “… інтеграція – це розкриття внутрішньої спорідненості художнього прояву, та переклад, перетворення заданої художньої форми в іншу модальність – офарбив звук, </a:t>
            </a:r>
            <a:r>
              <a:rPr lang="uk-UA" sz="1800" dirty="0" err="1" smtClean="0">
                <a:solidFill>
                  <a:srgbClr val="002060"/>
                </a:solidFill>
              </a:rPr>
              <a:t>звук</a:t>
            </a:r>
            <a:r>
              <a:rPr lang="uk-UA" sz="1800" dirty="0" smtClean="0">
                <a:solidFill>
                  <a:srgbClr val="002060"/>
                </a:solidFill>
              </a:rPr>
              <a:t> – у простір, простору – у віршований </a:t>
            </a:r>
            <a:r>
              <a:rPr lang="uk-UA" sz="1800" dirty="0" err="1" smtClean="0">
                <a:solidFill>
                  <a:srgbClr val="002060"/>
                </a:solidFill>
              </a:rPr>
              <a:t>рядок”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Ефективне співіснування різних за змістом підсистем творчого розвитку особистості: екзистенціальної – традиційної, усталеної системи різних видів художньої діяльності та екологічної – системи формування особистості дитини через її взаємодію з навколишнім світом.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Особливість: </a:t>
            </a:r>
            <a:r>
              <a:rPr lang="uk-UA" sz="1800" dirty="0" smtClean="0">
                <a:solidFill>
                  <a:srgbClr val="002060"/>
                </a:solidFill>
              </a:rPr>
              <a:t>впровадження технології</a:t>
            </a:r>
            <a:r>
              <a:rPr lang="uk-UA" sz="1800" b="1" dirty="0" smtClean="0">
                <a:solidFill>
                  <a:srgbClr val="002060"/>
                </a:solidFill>
              </a:rPr>
              <a:t>  </a:t>
            </a:r>
            <a:r>
              <a:rPr lang="uk-UA" sz="1800" dirty="0" smtClean="0">
                <a:solidFill>
                  <a:srgbClr val="002060"/>
                </a:solidFill>
              </a:rPr>
              <a:t>через комплексний підхід як у процесі викладання окремих </a:t>
            </a:r>
            <a:r>
              <a:rPr lang="uk-UA" sz="1800" dirty="0" err="1" smtClean="0">
                <a:solidFill>
                  <a:srgbClr val="002060"/>
                </a:solidFill>
              </a:rPr>
              <a:t>гуманітарно</a:t>
            </a:r>
            <a:r>
              <a:rPr lang="uk-UA" sz="1800" dirty="0" smtClean="0">
                <a:solidFill>
                  <a:srgbClr val="002060"/>
                </a:solidFill>
              </a:rPr>
              <a:t> – естетичних предметів із залученням художньо – образних аналогів з інших мистецьких галузей, так і в позаурочний час шляхом поєднання індивідуальної художньо-творчої діяльності з колективною </a:t>
            </a:r>
            <a:r>
              <a:rPr lang="uk-UA" sz="1800" dirty="0" err="1" smtClean="0">
                <a:solidFill>
                  <a:srgbClr val="002060"/>
                </a:solidFill>
              </a:rPr>
              <a:t>поліхудожньою</a:t>
            </a:r>
            <a:r>
              <a:rPr lang="uk-UA" sz="1800" dirty="0" smtClean="0">
                <a:solidFill>
                  <a:srgbClr val="002060"/>
                </a:solidFill>
              </a:rPr>
              <a:t> творчістю (олімпіади, фестивалі, художні або театральні студії, літературні, музичні, хореографічні гуртки, дитячі комп’ютерні клуби).</a:t>
            </a:r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Б. П. </a:t>
            </a:r>
            <a:r>
              <a:rPr lang="uk-UA" sz="1800" dirty="0" err="1" smtClean="0">
                <a:solidFill>
                  <a:srgbClr val="002060"/>
                </a:solidFill>
              </a:rPr>
              <a:t>Юсов</a:t>
            </a:r>
            <a:r>
              <a:rPr lang="uk-UA" sz="1800" dirty="0" smtClean="0">
                <a:solidFill>
                  <a:srgbClr val="002060"/>
                </a:solidFill>
              </a:rPr>
              <a:t> виявив рівні взаємозв’язку мистецтв: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суміжність мистецтв (</a:t>
            </a:r>
            <a:r>
              <a:rPr lang="uk-UA" sz="1800" dirty="0" err="1" smtClean="0">
                <a:solidFill>
                  <a:srgbClr val="002060"/>
                </a:solidFill>
              </a:rPr>
              <a:t>міжпредметні</a:t>
            </a:r>
            <a:r>
              <a:rPr lang="uk-UA" sz="1800" dirty="0" smtClean="0">
                <a:solidFill>
                  <a:srgbClr val="002060"/>
                </a:solidFill>
              </a:rPr>
              <a:t> зв’язки);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взаємодія та </a:t>
            </a:r>
            <a:r>
              <a:rPr lang="uk-UA" sz="1800" dirty="0" err="1" smtClean="0">
                <a:solidFill>
                  <a:srgbClr val="002060"/>
                </a:solidFill>
              </a:rPr>
              <a:t>взаємоілюстрування</a:t>
            </a:r>
            <a:r>
              <a:rPr lang="uk-UA" sz="1800" dirty="0" smtClean="0">
                <a:solidFill>
                  <a:srgbClr val="002060"/>
                </a:solidFill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інтеграція.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600" dirty="0" smtClean="0"/>
              <a:t/>
            </a:r>
            <a:br>
              <a:rPr lang="uk-UA" sz="1600" dirty="0" smtClean="0"/>
            </a:br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186259" y="142852"/>
            <a:ext cx="79577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cs typeface="Times New Roman" pitchFamily="18" charset="0"/>
              </a:rPr>
              <a:t>Інтеграція різних видів мистецтва</a:t>
            </a:r>
            <a:r>
              <a:rPr lang="uk-UA" sz="3600" dirty="0" smtClean="0">
                <a:solidFill>
                  <a:srgbClr val="6A10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6A10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571612"/>
            <a:ext cx="8715436" cy="4714908"/>
          </a:xfrm>
        </p:spPr>
        <p:txBody>
          <a:bodyPr/>
          <a:lstStyle/>
          <a:p>
            <a:pPr lvl="0" indent="449263" algn="just">
              <a:spcBef>
                <a:spcPct val="0"/>
              </a:spcBef>
            </a:pP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Креативність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характерна ознака творчої особистості, яка має внутрішні передумови, що забезпечують її творчу і пошукову активність та дослідницьку поведінку, а також спроможність реалізовувати свій творчий потенціал за власною ініціативою і вибором відповідних засобів.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Креативність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передумова для будь-якої творчої діяльності, з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мотивованим прагненням індивідууму до самовираження та самоствердження.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algn="just">
              <a:spcBef>
                <a:spcPct val="0"/>
              </a:spcBef>
            </a:pPr>
            <a:endParaRPr lang="ru-RU" sz="20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indent="449263" algn="just" eaLnBrk="0" hangingPunct="0">
              <a:spcBef>
                <a:spcPct val="0"/>
              </a:spcBef>
            </a:pP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Термін </a:t>
            </a:r>
            <a:r>
              <a:rPr lang="uk-UA" sz="2000" b="1" i="1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uk-UA" sz="2000" b="1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</a:t>
            </a:r>
            <a:r>
              <a:rPr lang="uk-UA" sz="2000" b="1" i="1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”</a:t>
            </a: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походить від грецького Techne- мистецтво, і logos-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наука, вчення. Тобто </a:t>
            </a:r>
            <a:r>
              <a:rPr lang="uk-UA" sz="2000" i="1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uk-UA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</a:t>
            </a:r>
            <a:r>
              <a:rPr lang="uk-UA" sz="2000" i="1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”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це наука про майстерність, мистецтво здійснювати виробничий процес.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algn="just" eaLnBrk="0" hangingPunct="0">
              <a:spcBef>
                <a:spcPct val="0"/>
              </a:spcBef>
            </a:pPr>
            <a:endParaRPr lang="uk-UA" sz="20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algn="just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Педагогічна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змістовна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техніка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реалізації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навчального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процессу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uk-UA" sz="2000" b="1" dirty="0" smtClean="0"/>
              <a:t> </a:t>
            </a:r>
            <a:endParaRPr lang="ru-RU" sz="2000" dirty="0" smtClean="0"/>
          </a:p>
          <a:p>
            <a:pPr lvl="0" algn="just"/>
            <a:endParaRPr lang="en-US" sz="2000" i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/>
            <a:endParaRPr lang="uk-UA" sz="20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57158" y="142852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rgbClr val="6A1086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3200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8858312" cy="6000792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Рівні інтеграції</a:t>
            </a:r>
            <a:r>
              <a:rPr lang="uk-UA" sz="1800" dirty="0" smtClean="0">
                <a:solidFill>
                  <a:srgbClr val="002060"/>
                </a:solidFill>
              </a:rPr>
              <a:t>, що можуть бути віднесеними до педагогіки мистецтва: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ментальна (особливості сприйняття, що залежать від </a:t>
            </a:r>
            <a:r>
              <a:rPr lang="uk-UA" sz="1800" dirty="0" err="1" smtClean="0">
                <a:solidFill>
                  <a:srgbClr val="002060"/>
                </a:solidFill>
              </a:rPr>
              <a:t>історико</a:t>
            </a:r>
            <a:r>
              <a:rPr lang="uk-UA" sz="1800" dirty="0" smtClean="0">
                <a:solidFill>
                  <a:srgbClr val="002060"/>
                </a:solidFill>
              </a:rPr>
              <a:t> – географічних умов, відчуття причетності до певної етнічної спільноти);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глобальна (цілісний погляд на оточуючий світ, </a:t>
            </a:r>
            <a:r>
              <a:rPr lang="uk-UA" sz="1800" dirty="0" err="1" smtClean="0">
                <a:solidFill>
                  <a:srgbClr val="002060"/>
                </a:solidFill>
              </a:rPr>
              <a:t>“холістичне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сприйняття”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стрижнева (</a:t>
            </a:r>
            <a:r>
              <a:rPr lang="uk-UA" sz="1800" dirty="0" err="1" smtClean="0">
                <a:solidFill>
                  <a:srgbClr val="002060"/>
                </a:solidFill>
              </a:rPr>
              <a:t>поліхудожня</a:t>
            </a:r>
            <a:r>
              <a:rPr lang="uk-UA" sz="1800" dirty="0" smtClean="0">
                <a:solidFill>
                  <a:srgbClr val="002060"/>
                </a:solidFill>
              </a:rPr>
              <a:t> система поглядів, що формує особистість, яка залежить від загальнокультурних та регіональних компонентів).</a:t>
            </a: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Особливі умови </a:t>
            </a:r>
            <a:r>
              <a:rPr lang="uk-UA" sz="1800" dirty="0" smtClean="0">
                <a:solidFill>
                  <a:srgbClr val="002060"/>
                </a:solidFill>
              </a:rPr>
              <a:t>впровадження інтеграції мистецтв: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спроможність педагога осягнути та піднести художньо – педагогічний матеріал, організувати інформаційний потік згідно із законами художньої драматургії, володіти практичними навичками піднесення мистецьких творів;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інтеграція мистецьких дисциплін може здійснюватися на базі домінуючого предмета (як наприклад, у програмі </a:t>
            </a:r>
            <a:r>
              <a:rPr lang="uk-UA" sz="1800" dirty="0" err="1" smtClean="0">
                <a:solidFill>
                  <a:srgbClr val="002060"/>
                </a:solidFill>
              </a:rPr>
              <a:t>Кабалевського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“Музика”</a:t>
            </a:r>
            <a:r>
              <a:rPr lang="uk-UA" sz="1800" dirty="0" smtClean="0">
                <a:solidFill>
                  <a:srgbClr val="002060"/>
                </a:solidFill>
              </a:rPr>
              <a:t>), поєднання двох та більше рівноправних </a:t>
            </a:r>
            <a:r>
              <a:rPr lang="uk-UA" sz="1800" dirty="0" err="1" smtClean="0">
                <a:solidFill>
                  <a:srgbClr val="002060"/>
                </a:solidFill>
              </a:rPr>
              <a:t>інтегрантів</a:t>
            </a:r>
            <a:r>
              <a:rPr lang="uk-UA" sz="1800" dirty="0" smtClean="0">
                <a:solidFill>
                  <a:srgbClr val="002060"/>
                </a:solidFill>
              </a:rPr>
              <a:t> (як у програмі Б. </a:t>
            </a:r>
            <a:r>
              <a:rPr lang="uk-UA" sz="1800" dirty="0" err="1" smtClean="0">
                <a:solidFill>
                  <a:srgbClr val="002060"/>
                </a:solidFill>
              </a:rPr>
              <a:t>Неменського</a:t>
            </a:r>
            <a:r>
              <a:rPr lang="uk-UA" sz="1800" dirty="0" smtClean="0">
                <a:solidFill>
                  <a:srgbClr val="002060"/>
                </a:solidFill>
              </a:rPr>
              <a:t>  </a:t>
            </a:r>
            <a:r>
              <a:rPr lang="uk-UA" sz="1800" dirty="0" err="1" smtClean="0">
                <a:solidFill>
                  <a:srgbClr val="002060"/>
                </a:solidFill>
              </a:rPr>
              <a:t>“Образотворче</a:t>
            </a:r>
            <a:r>
              <a:rPr lang="uk-UA" sz="1800" dirty="0" smtClean="0">
                <a:solidFill>
                  <a:srgbClr val="002060"/>
                </a:solidFill>
              </a:rPr>
              <a:t> мистецтво та художня </a:t>
            </a:r>
            <a:r>
              <a:rPr lang="uk-UA" sz="1800" dirty="0" err="1" smtClean="0">
                <a:solidFill>
                  <a:srgbClr val="002060"/>
                </a:solidFill>
              </a:rPr>
              <a:t>праця”</a:t>
            </a:r>
            <a:r>
              <a:rPr lang="uk-UA" sz="1800" dirty="0" smtClean="0">
                <a:solidFill>
                  <a:srgbClr val="002060"/>
                </a:solidFill>
              </a:rPr>
              <a:t>) та смисловому рівні, об’єднуючи декілька навчальних дисциплін у блок – модуль (як це здійснюється у програмі Л. </a:t>
            </a:r>
            <a:r>
              <a:rPr lang="uk-UA" sz="1800" dirty="0" err="1" smtClean="0">
                <a:solidFill>
                  <a:srgbClr val="002060"/>
                </a:solidFill>
              </a:rPr>
              <a:t>Масол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“Мистецтво”</a:t>
            </a:r>
            <a:r>
              <a:rPr lang="uk-UA" sz="1800" dirty="0" smtClean="0">
                <a:solidFill>
                  <a:srgbClr val="002060"/>
                </a:solidFill>
              </a:rPr>
              <a:t>, коли тематично об’єднуються дисципліни </a:t>
            </a:r>
            <a:r>
              <a:rPr lang="uk-UA" sz="1800" dirty="0" err="1" smtClean="0">
                <a:solidFill>
                  <a:srgbClr val="002060"/>
                </a:solidFill>
              </a:rPr>
              <a:t>“Музичне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мистецтво”</a:t>
            </a:r>
            <a:r>
              <a:rPr lang="uk-UA" sz="1800" dirty="0" smtClean="0">
                <a:solidFill>
                  <a:srgbClr val="002060"/>
                </a:solidFill>
              </a:rPr>
              <a:t> та </a:t>
            </a:r>
            <a:r>
              <a:rPr lang="uk-UA" sz="1800" dirty="0" err="1" smtClean="0">
                <a:solidFill>
                  <a:srgbClr val="002060"/>
                </a:solidFill>
              </a:rPr>
              <a:t>“Візуальне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мистецтво”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інтегровані заняття, присвячені культурним здобуткам народів світу, історичним епохам, культурі рідного краю мають інтегрувати не тільки дисципліни естетичного циклу, а й знання з інших галузей: історії, філософії, географії, релігієзнавства, етнографії тощо.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076821" y="0"/>
            <a:ext cx="8067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cs typeface="Times New Roman" pitchFamily="18" charset="0"/>
              </a:rPr>
              <a:t>Інтеграція різних видів мистецтва</a:t>
            </a:r>
            <a:r>
              <a:rPr lang="uk-UA" sz="3600" dirty="0" smtClean="0">
                <a:solidFill>
                  <a:srgbClr val="6A10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6A10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428604"/>
            <a:ext cx="8858312" cy="6286544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Ідея</a:t>
            </a:r>
            <a:r>
              <a:rPr lang="uk-UA" sz="1700" b="1" dirty="0" smtClean="0">
                <a:solidFill>
                  <a:srgbClr val="A31529"/>
                </a:solidFill>
              </a:rPr>
              <a:t> </a:t>
            </a:r>
            <a:r>
              <a:rPr lang="uk-UA" sz="1800" b="1" dirty="0" smtClean="0">
                <a:solidFill>
                  <a:srgbClr val="C00000"/>
                </a:solidFill>
              </a:rPr>
              <a:t>блочного</a:t>
            </a:r>
            <a:r>
              <a:rPr lang="uk-UA" sz="2000" b="1" dirty="0" smtClean="0">
                <a:solidFill>
                  <a:srgbClr val="890980"/>
                </a:solidFill>
              </a:rPr>
              <a:t> </a:t>
            </a:r>
            <a:r>
              <a:rPr lang="uk-UA" sz="1700" dirty="0" smtClean="0">
                <a:solidFill>
                  <a:srgbClr val="002060"/>
                </a:solidFill>
              </a:rPr>
              <a:t>навчання полягає в такій організації навчального матеріалу, яка забезпечувала б баланс між чіткими приписами програми і свободою дій учнів, що робить програму гнучкою і навіть отримало назву </a:t>
            </a:r>
            <a:r>
              <a:rPr lang="uk-UA" sz="1700" dirty="0" err="1" smtClean="0">
                <a:solidFill>
                  <a:srgbClr val="002060"/>
                </a:solidFill>
              </a:rPr>
              <a:t>“півпрограмування”</a:t>
            </a:r>
            <a:r>
              <a:rPr lang="uk-UA" sz="17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Чеський </a:t>
            </a:r>
            <a:r>
              <a:rPr lang="uk-UA" sz="1700" dirty="0" err="1" smtClean="0">
                <a:solidFill>
                  <a:srgbClr val="002060"/>
                </a:solidFill>
              </a:rPr>
              <a:t>дидакт</a:t>
            </a:r>
            <a:r>
              <a:rPr lang="uk-UA" sz="1700" dirty="0" smtClean="0">
                <a:solidFill>
                  <a:srgbClr val="002060"/>
                </a:solidFill>
              </a:rPr>
              <a:t> Ч. </a:t>
            </a:r>
            <a:r>
              <a:rPr lang="uk-UA" sz="1700" dirty="0" err="1" smtClean="0">
                <a:solidFill>
                  <a:srgbClr val="002060"/>
                </a:solidFill>
              </a:rPr>
              <a:t>Купесевич</a:t>
            </a:r>
            <a:r>
              <a:rPr lang="uk-UA" sz="1700" dirty="0" smtClean="0">
                <a:solidFill>
                  <a:srgbClr val="002060"/>
                </a:solidFill>
              </a:rPr>
              <a:t>, творець блочного навчання, виділяє такі блоки навчальної програми: </a:t>
            </a:r>
            <a:r>
              <a:rPr lang="uk-UA" sz="1800" b="1" dirty="0" smtClean="0">
                <a:solidFill>
                  <a:srgbClr val="C00000"/>
                </a:solidFill>
              </a:rPr>
              <a:t>інформаційний блок </a:t>
            </a:r>
            <a:r>
              <a:rPr lang="uk-UA" sz="1700" dirty="0" smtClean="0">
                <a:solidFill>
                  <a:srgbClr val="002060"/>
                </a:solidFill>
              </a:rPr>
              <a:t>→ </a:t>
            </a:r>
            <a:r>
              <a:rPr lang="uk-UA" sz="1800" b="1" dirty="0" err="1" smtClean="0">
                <a:solidFill>
                  <a:srgbClr val="C00000"/>
                </a:solidFill>
              </a:rPr>
              <a:t>тестово</a:t>
            </a:r>
            <a:r>
              <a:rPr lang="uk-UA" sz="1800" b="1" dirty="0" smtClean="0">
                <a:solidFill>
                  <a:srgbClr val="C00000"/>
                </a:solidFill>
              </a:rPr>
              <a:t> – інформаційний </a:t>
            </a:r>
            <a:r>
              <a:rPr lang="uk-UA" sz="1700" dirty="0" smtClean="0">
                <a:solidFill>
                  <a:srgbClr val="002060"/>
                </a:solidFill>
              </a:rPr>
              <a:t>(перевірка засвоєного) → </a:t>
            </a:r>
            <a:r>
              <a:rPr lang="uk-UA" sz="1800" b="1" dirty="0" err="1" smtClean="0">
                <a:solidFill>
                  <a:srgbClr val="C00000"/>
                </a:solidFill>
              </a:rPr>
              <a:t>корекційно</a:t>
            </a:r>
            <a:r>
              <a:rPr lang="uk-UA" sz="1800" b="1" dirty="0" smtClean="0">
                <a:solidFill>
                  <a:srgbClr val="C00000"/>
                </a:solidFill>
              </a:rPr>
              <a:t> – інформаційний </a:t>
            </a:r>
            <a:r>
              <a:rPr lang="uk-UA" sz="1700" dirty="0" smtClean="0">
                <a:solidFill>
                  <a:srgbClr val="002060"/>
                </a:solidFill>
              </a:rPr>
              <a:t>(в разі неправильної відповіді – додаткове навчання) → </a:t>
            </a:r>
            <a:r>
              <a:rPr lang="uk-UA" sz="1800" b="1" dirty="0" smtClean="0">
                <a:solidFill>
                  <a:srgbClr val="C00000"/>
                </a:solidFill>
              </a:rPr>
              <a:t>проблемний блок</a:t>
            </a:r>
            <a:r>
              <a:rPr lang="uk-UA" sz="1700" dirty="0" smtClean="0">
                <a:solidFill>
                  <a:srgbClr val="002060"/>
                </a:solidFill>
              </a:rPr>
              <a:t>: рішення задач на основі отриманих знань → </a:t>
            </a:r>
            <a:r>
              <a:rPr lang="uk-UA" sz="1800" b="1" dirty="0" smtClean="0">
                <a:solidFill>
                  <a:srgbClr val="C00000"/>
                </a:solidFill>
              </a:rPr>
              <a:t>блок перевірки і корекції</a:t>
            </a:r>
            <a:r>
              <a:rPr lang="uk-UA" sz="17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1800" b="1" dirty="0" smtClean="0">
                <a:solidFill>
                  <a:srgbClr val="6600CC"/>
                </a:solidFill>
              </a:rPr>
              <a:t>Модульне</a:t>
            </a:r>
            <a:r>
              <a:rPr lang="uk-UA" sz="1800" b="1" dirty="0" smtClean="0">
                <a:solidFill>
                  <a:srgbClr val="A31529"/>
                </a:solidFill>
              </a:rPr>
              <a:t> </a:t>
            </a:r>
            <a:r>
              <a:rPr lang="uk-UA" sz="1700" dirty="0" smtClean="0">
                <a:solidFill>
                  <a:srgbClr val="002060"/>
                </a:solidFill>
              </a:rPr>
              <a:t>навчання (як розвиток блочного) – така організація процесу навчання, при якій учень працює з навчальною програмою, що включає в себе модулі (блоки): </a:t>
            </a:r>
            <a:r>
              <a:rPr lang="uk-UA" sz="1800" b="1" dirty="0" smtClean="0">
                <a:solidFill>
                  <a:srgbClr val="6600CC"/>
                </a:solidFill>
              </a:rPr>
              <a:t>цільовий</a:t>
            </a:r>
            <a:r>
              <a:rPr lang="uk-UA" sz="1700" dirty="0" smtClean="0">
                <a:solidFill>
                  <a:srgbClr val="002060"/>
                </a:solidFill>
              </a:rPr>
              <a:t>, </a:t>
            </a:r>
            <a:r>
              <a:rPr lang="uk-UA" sz="1800" b="1" dirty="0" smtClean="0">
                <a:solidFill>
                  <a:srgbClr val="6600CC"/>
                </a:solidFill>
              </a:rPr>
              <a:t>інформаційний</a:t>
            </a:r>
            <a:r>
              <a:rPr lang="uk-UA" sz="1700" dirty="0" smtClean="0">
                <a:solidFill>
                  <a:srgbClr val="002060"/>
                </a:solidFill>
              </a:rPr>
              <a:t>,</a:t>
            </a:r>
            <a:r>
              <a:rPr lang="uk-UA" sz="1900" dirty="0" smtClean="0">
                <a:solidFill>
                  <a:srgbClr val="002060"/>
                </a:solidFill>
              </a:rPr>
              <a:t> </a:t>
            </a:r>
            <a:r>
              <a:rPr lang="uk-UA" sz="1800" b="1" dirty="0" smtClean="0">
                <a:solidFill>
                  <a:srgbClr val="6600CC"/>
                </a:solidFill>
              </a:rPr>
              <a:t>операційний</a:t>
            </a:r>
            <a:r>
              <a:rPr lang="uk-UA" sz="1700" dirty="0" smtClean="0">
                <a:solidFill>
                  <a:srgbClr val="002060"/>
                </a:solidFill>
              </a:rPr>
              <a:t>, тобто методичне керівництво по досягненню цілей навчання, блок </a:t>
            </a:r>
            <a:r>
              <a:rPr lang="uk-UA" sz="1800" b="1" dirty="0" smtClean="0">
                <a:solidFill>
                  <a:srgbClr val="6600CC"/>
                </a:solidFill>
              </a:rPr>
              <a:t>перевірки знань</a:t>
            </a:r>
            <a:r>
              <a:rPr lang="uk-UA" sz="17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Характеристики </a:t>
            </a:r>
            <a:r>
              <a:rPr lang="uk-UA" sz="1800" b="1" dirty="0" err="1" smtClean="0">
                <a:solidFill>
                  <a:srgbClr val="890980"/>
                </a:solidFill>
              </a:rPr>
              <a:t>блочно</a:t>
            </a:r>
            <a:r>
              <a:rPr lang="uk-UA" sz="1800" b="1" dirty="0" smtClean="0">
                <a:solidFill>
                  <a:srgbClr val="890980"/>
                </a:solidFill>
              </a:rPr>
              <a:t> – модульного </a:t>
            </a:r>
            <a:r>
              <a:rPr lang="uk-UA" sz="1700" dirty="0" smtClean="0">
                <a:solidFill>
                  <a:srgbClr val="002060"/>
                </a:solidFill>
              </a:rPr>
              <a:t>навчання: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1. </a:t>
            </a:r>
            <a:r>
              <a:rPr lang="uk-UA" sz="1800" b="1" dirty="0" smtClean="0">
                <a:solidFill>
                  <a:srgbClr val="890980"/>
                </a:solidFill>
              </a:rPr>
              <a:t>Цільовий </a:t>
            </a:r>
            <a:r>
              <a:rPr lang="uk-UA" sz="1700" b="1" dirty="0" smtClean="0">
                <a:solidFill>
                  <a:srgbClr val="890980"/>
                </a:solidFill>
              </a:rPr>
              <a:t>блок</a:t>
            </a:r>
            <a:r>
              <a:rPr lang="uk-UA" sz="1700" dirty="0" smtClean="0">
                <a:solidFill>
                  <a:srgbClr val="002060"/>
                </a:solidFill>
              </a:rPr>
              <a:t>: у ньому дано загальне уявлення про об’єкт, предмет, результати навчальної діяльності.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2. </a:t>
            </a:r>
            <a:r>
              <a:rPr lang="uk-UA" sz="1800" b="1" dirty="0" err="1" smtClean="0">
                <a:solidFill>
                  <a:srgbClr val="890980"/>
                </a:solidFill>
              </a:rPr>
              <a:t>Інформаційно</a:t>
            </a:r>
            <a:r>
              <a:rPr lang="uk-UA" sz="1800" b="1" dirty="0" smtClean="0">
                <a:solidFill>
                  <a:srgbClr val="890980"/>
                </a:solidFill>
              </a:rPr>
              <a:t> – змістовий </a:t>
            </a:r>
            <a:r>
              <a:rPr lang="uk-UA" sz="1700" b="1" dirty="0" smtClean="0">
                <a:solidFill>
                  <a:srgbClr val="890980"/>
                </a:solidFill>
              </a:rPr>
              <a:t>блок</a:t>
            </a:r>
            <a:r>
              <a:rPr lang="uk-UA" sz="1700" dirty="0" smtClean="0">
                <a:solidFill>
                  <a:srgbClr val="002060"/>
                </a:solidFill>
              </a:rPr>
              <a:t>: навчальна інформація вибудовується у вигляді </a:t>
            </a:r>
            <a:r>
              <a:rPr lang="uk-UA" sz="1700" dirty="0" err="1" smtClean="0">
                <a:solidFill>
                  <a:srgbClr val="002060"/>
                </a:solidFill>
              </a:rPr>
              <a:t>“технологічного</a:t>
            </a:r>
            <a:r>
              <a:rPr lang="uk-UA" sz="1700" dirty="0" smtClean="0">
                <a:solidFill>
                  <a:srgbClr val="002060"/>
                </a:solidFill>
              </a:rPr>
              <a:t> </a:t>
            </a:r>
            <a:r>
              <a:rPr lang="uk-UA" sz="1700" dirty="0" err="1" smtClean="0">
                <a:solidFill>
                  <a:srgbClr val="002060"/>
                </a:solidFill>
              </a:rPr>
              <a:t>вузла”</a:t>
            </a:r>
            <a:r>
              <a:rPr lang="uk-UA" sz="1700" dirty="0" smtClean="0">
                <a:solidFill>
                  <a:srgbClr val="002060"/>
                </a:solidFill>
              </a:rPr>
              <a:t> (модуля). Кожен модуль має закінченість і самостійність. Сукупність модулів складає єдине ціле при вивченні теми.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2.1. </a:t>
            </a:r>
            <a:r>
              <a:rPr lang="uk-UA" sz="1700" b="1" dirty="0" smtClean="0">
                <a:solidFill>
                  <a:srgbClr val="890980"/>
                </a:solidFill>
              </a:rPr>
              <a:t>Інформаційний модуль</a:t>
            </a:r>
            <a:r>
              <a:rPr lang="uk-UA" sz="1700" dirty="0" smtClean="0">
                <a:solidFill>
                  <a:srgbClr val="002060"/>
                </a:solidFill>
              </a:rPr>
              <a:t>. Це система, обсяг навчальної інформації, перетворення якої забезпечить продуктивний результат.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2.2. </a:t>
            </a:r>
            <a:r>
              <a:rPr lang="uk-UA" sz="1700" b="1" dirty="0" smtClean="0">
                <a:solidFill>
                  <a:srgbClr val="890980"/>
                </a:solidFill>
              </a:rPr>
              <a:t>Операційний модуль</a:t>
            </a:r>
            <a:r>
              <a:rPr lang="uk-UA" sz="1700" dirty="0" smtClean="0">
                <a:solidFill>
                  <a:srgbClr val="002060"/>
                </a:solidFill>
              </a:rPr>
              <a:t>. У  ньому відображені завдання для самостійної роботи і самоконтролю.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2.3. </a:t>
            </a:r>
            <a:r>
              <a:rPr lang="uk-UA" sz="1700" b="1" dirty="0" smtClean="0">
                <a:solidFill>
                  <a:srgbClr val="890980"/>
                </a:solidFill>
              </a:rPr>
              <a:t>Оціночний модуль</a:t>
            </a:r>
            <a:r>
              <a:rPr lang="uk-UA" sz="1700" dirty="0" smtClean="0">
                <a:solidFill>
                  <a:srgbClr val="002060"/>
                </a:solidFill>
              </a:rPr>
              <a:t>. Це завдання, тести, питання для контролю якості та перевірки засвоєння ЗВН.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928794" y="1"/>
            <a:ext cx="7023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28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Технологія</a:t>
            </a:r>
            <a:r>
              <a:rPr lang="en-US" sz="28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модульно-блочного навчання</a:t>
            </a:r>
            <a:endParaRPr lang="uk-UA" sz="2800" dirty="0" smtClean="0">
              <a:solidFill>
                <a:srgbClr val="6A10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785794"/>
            <a:ext cx="8858312" cy="5786478"/>
          </a:xfrm>
        </p:spPr>
        <p:txBody>
          <a:bodyPr/>
          <a:lstStyle/>
          <a:p>
            <a:pPr algn="just"/>
            <a:r>
              <a:rPr lang="uk-UA" sz="18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2060"/>
                </a:solidFill>
              </a:rPr>
              <a:t>Мінімальною одиницею навчального процесу є не урок, а цикл уроків — модуль. Він буває </a:t>
            </a:r>
            <a:r>
              <a:rPr lang="uk-UA" sz="1800" dirty="0" err="1" smtClean="0">
                <a:solidFill>
                  <a:srgbClr val="002060"/>
                </a:solidFill>
              </a:rPr>
              <a:t>одно-</a:t>
            </a:r>
            <a:r>
              <a:rPr lang="uk-UA" sz="1800" dirty="0" smtClean="0">
                <a:solidFill>
                  <a:srgbClr val="002060"/>
                </a:solidFill>
              </a:rPr>
              <a:t>, </a:t>
            </a:r>
            <a:r>
              <a:rPr lang="uk-UA" sz="1800" dirty="0" err="1" smtClean="0">
                <a:solidFill>
                  <a:srgbClr val="002060"/>
                </a:solidFill>
              </a:rPr>
              <a:t>дво-</a:t>
            </a:r>
            <a:r>
              <a:rPr lang="uk-UA" sz="1800" dirty="0" smtClean="0">
                <a:solidFill>
                  <a:srgbClr val="002060"/>
                </a:solidFill>
              </a:rPr>
              <a:t> (два цикли) або </a:t>
            </a:r>
            <a:r>
              <a:rPr lang="uk-UA" sz="1800" dirty="0" err="1" smtClean="0">
                <a:solidFill>
                  <a:srgbClr val="002060"/>
                </a:solidFill>
              </a:rPr>
              <a:t>чотириурочний</a:t>
            </a:r>
            <a:r>
              <a:rPr lang="uk-UA" sz="1800" dirty="0" smtClean="0">
                <a:solidFill>
                  <a:srgbClr val="002060"/>
                </a:solidFill>
              </a:rPr>
              <a:t> (чотири цикли), кожен з яких є блоком із чіткою послідовною структурою.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dirty="0" smtClean="0">
                <a:solidFill>
                  <a:srgbClr val="002060"/>
                </a:solidFill>
              </a:rPr>
              <a:t>Розглянемо </a:t>
            </a:r>
            <a:r>
              <a:rPr lang="uk-UA" sz="1800" b="1" dirty="0" smtClean="0">
                <a:solidFill>
                  <a:srgbClr val="C00000"/>
                </a:solidFill>
              </a:rPr>
              <a:t>структуру модуля </a:t>
            </a:r>
            <a:r>
              <a:rPr lang="uk-UA" sz="1800" b="1" dirty="0" smtClean="0">
                <a:solidFill>
                  <a:srgbClr val="002060"/>
                </a:solidFill>
              </a:rPr>
              <a:t>4-х циклів.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b="1" dirty="0" smtClean="0">
                <a:solidFill>
                  <a:srgbClr val="002060"/>
                </a:solidFill>
              </a:rPr>
              <a:t>Перший урок — вивчення нового матеріалу </a:t>
            </a:r>
            <a:r>
              <a:rPr lang="uk-UA" sz="1800" dirty="0" smtClean="0">
                <a:solidFill>
                  <a:srgbClr val="002060"/>
                </a:solidFill>
              </a:rPr>
              <a:t>(новий матеріал вивчається за завчасно складе­ним конспектом з одночасним поясненням учителя. Первинне закріплення відбувається у процесі ро­боти над зошитами з друкованою основою).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b="1" dirty="0" smtClean="0">
                <a:solidFill>
                  <a:srgbClr val="002060"/>
                </a:solidFill>
              </a:rPr>
              <a:t>Другий урок — </a:t>
            </a:r>
            <a:r>
              <a:rPr lang="uk-UA" sz="1800" b="1" dirty="0" err="1" smtClean="0">
                <a:solidFill>
                  <a:srgbClr val="002060"/>
                </a:solidFill>
              </a:rPr>
              <a:t>урок</a:t>
            </a:r>
            <a:r>
              <a:rPr lang="uk-UA" sz="1800" b="1" dirty="0" smtClean="0">
                <a:solidFill>
                  <a:srgbClr val="002060"/>
                </a:solidFill>
              </a:rPr>
              <a:t> узагальнення </a:t>
            </a:r>
            <a:r>
              <a:rPr lang="uk-UA" sz="1800" dirty="0" smtClean="0">
                <a:solidFill>
                  <a:srgbClr val="002060"/>
                </a:solidFill>
              </a:rPr>
              <a:t>(перед уроком конспект вивченого матеріалу та запитання до нього відтворюються на дошці (екрані). Учні опрацьовують матеріал за підручником самостійно та обговорюють у парах, відповідають на поставлені запитання учителю або учню-консультанту. Практикується відтворення конспекту в зошиті або його самостійне укладання учнями. Зазначимо, що учнівські пари формуються за принципом об'єднання дітей з однаковим рівнем розвитку і темпом роботи).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b="1" dirty="0" smtClean="0">
                <a:solidFill>
                  <a:srgbClr val="002060"/>
                </a:solidFill>
              </a:rPr>
              <a:t>Третій урок — закріплення </a:t>
            </a:r>
            <a:r>
              <a:rPr lang="uk-UA" sz="1800" dirty="0" smtClean="0">
                <a:solidFill>
                  <a:srgbClr val="002060"/>
                </a:solidFill>
              </a:rPr>
              <a:t>(робота із зошитами з друкованою основою, виконання індивідуальних завдань творчого характеру).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</a:pPr>
            <a:r>
              <a:rPr lang="uk-UA" sz="1800" b="1" dirty="0" smtClean="0">
                <a:solidFill>
                  <a:srgbClr val="002060"/>
                </a:solidFill>
              </a:rPr>
              <a:t>Четвертий урок — корекція </a:t>
            </a:r>
            <a:r>
              <a:rPr lang="uk-UA" sz="1800" dirty="0" smtClean="0">
                <a:solidFill>
                  <a:srgbClr val="002060"/>
                </a:solidFill>
              </a:rPr>
              <a:t>(опитування за конспектом, підготовка й написання самостійної роботи).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uk-UA" sz="1800" dirty="0" smtClean="0">
                <a:solidFill>
                  <a:srgbClr val="002060"/>
                </a:solidFill>
              </a:rPr>
              <a:t>   Якщо тема програми складається із 15 уроків, то вони можуть вибудовуватися так: 2 цикли, 4 </a:t>
            </a:r>
            <a:r>
              <a:rPr lang="uk-UA" sz="1800" dirty="0" err="1" smtClean="0">
                <a:solidFill>
                  <a:srgbClr val="002060"/>
                </a:solidFill>
              </a:rPr>
              <a:t>цикли</a:t>
            </a:r>
            <a:r>
              <a:rPr lang="uk-UA" sz="1800" dirty="0" smtClean="0">
                <a:solidFill>
                  <a:srgbClr val="002060"/>
                </a:solidFill>
              </a:rPr>
              <a:t>, 4 </a:t>
            </a:r>
            <a:r>
              <a:rPr lang="uk-UA" sz="1800" dirty="0" err="1" smtClean="0">
                <a:solidFill>
                  <a:srgbClr val="002060"/>
                </a:solidFill>
              </a:rPr>
              <a:t>цикли</a:t>
            </a:r>
            <a:r>
              <a:rPr lang="uk-UA" sz="1800" dirty="0" smtClean="0">
                <a:solidFill>
                  <a:srgbClr val="002060"/>
                </a:solidFill>
              </a:rPr>
              <a:t>, 2 </a:t>
            </a:r>
            <a:r>
              <a:rPr lang="uk-UA" sz="1800" dirty="0" err="1" smtClean="0">
                <a:solidFill>
                  <a:srgbClr val="002060"/>
                </a:solidFill>
              </a:rPr>
              <a:t>цикли</a:t>
            </a:r>
            <a:r>
              <a:rPr lang="uk-UA" sz="1800" dirty="0" smtClean="0">
                <a:solidFill>
                  <a:srgbClr val="002060"/>
                </a:solidFill>
              </a:rPr>
              <a:t>, 1 цикл програмованого опитування, 1 цикл контролю, 1 цикл корекції.</a:t>
            </a:r>
            <a:endParaRPr lang="ru-RU" sz="1800" dirty="0" smtClean="0">
              <a:solidFill>
                <a:srgbClr val="002060"/>
              </a:solidFill>
            </a:endParaRP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19" y="0"/>
            <a:ext cx="885828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Технологія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модульно-блочного навчання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Лєвітас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Гузєєв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Заголовок 7"/>
          <p:cNvSpPr>
            <a:spLocks noGrp="1"/>
          </p:cNvSpPr>
          <p:nvPr>
            <p:ph type="subTitle" idx="1"/>
          </p:nvPr>
        </p:nvSpPr>
        <p:spPr>
          <a:xfrm>
            <a:off x="142844" y="785795"/>
            <a:ext cx="8786844" cy="5715018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Особливості технології: 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основний навчальний період — модуль або цикл (уроків);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пояснювально-ілюстративні, евристичні, програмовані методи навчання;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основні форми організації навчання — бесіда, практикум;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засоби діагностики — поточні письмові програмовані опитування (тести), контрольні роботи або заліки.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Домінуючий елемент технології </a:t>
            </a:r>
            <a:r>
              <a:rPr lang="uk-UA" sz="1800" dirty="0" smtClean="0">
                <a:solidFill>
                  <a:srgbClr val="002060"/>
                </a:solidFill>
              </a:rPr>
              <a:t>— зошит з друкованою основою, який розроблено за принципами теорії поетапного формування розумових дій як типовий засіб програмованого навчання.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dirty="0" smtClean="0">
                <a:solidFill>
                  <a:srgbClr val="002060"/>
                </a:solidFill>
              </a:rPr>
              <a:t> 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 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/>
            <a:r>
              <a:rPr lang="uk-UA" sz="1800" dirty="0" smtClean="0">
                <a:solidFill>
                  <a:srgbClr val="002060"/>
                </a:solidFill>
              </a:rPr>
              <a:t>формування системи знань, умінь і навичок учнів;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dirty="0" smtClean="0">
                <a:solidFill>
                  <a:srgbClr val="002060"/>
                </a:solidFill>
              </a:rPr>
              <a:t>досягнення запланованих результатів навчання.</a:t>
            </a:r>
            <a:endParaRPr lang="en-US" sz="1800" dirty="0" smtClean="0">
              <a:solidFill>
                <a:srgbClr val="002060"/>
              </a:solidFill>
            </a:endParaRPr>
          </a:p>
          <a:p>
            <a:pPr lvl="0"/>
            <a:endParaRPr lang="ru-RU" sz="1800" dirty="0" smtClean="0"/>
          </a:p>
          <a:p>
            <a:endParaRPr lang="ru-RU" sz="1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142852"/>
            <a:ext cx="8786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Технологія</a:t>
            </a:r>
            <a:r>
              <a:rPr lang="en-US" sz="36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модульно-блочного навчання</a:t>
            </a:r>
            <a:endParaRPr lang="uk-UA" sz="3600" dirty="0" smtClean="0">
              <a:solidFill>
                <a:srgbClr val="6A10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Заголовок 7"/>
          <p:cNvSpPr>
            <a:spLocks noGrp="1"/>
          </p:cNvSpPr>
          <p:nvPr>
            <p:ph type="subTitle" idx="1"/>
          </p:nvPr>
        </p:nvSpPr>
        <p:spPr>
          <a:xfrm>
            <a:off x="285750" y="1500174"/>
            <a:ext cx="8643938" cy="5072076"/>
          </a:xfrm>
        </p:spPr>
        <p:txBody>
          <a:bodyPr/>
          <a:lstStyle/>
          <a:p>
            <a:pPr algn="just"/>
            <a:r>
              <a:rPr lang="ru-RU" sz="1800" dirty="0" smtClean="0"/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Будь-яка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педагогічна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технологія</a:t>
            </a:r>
            <a:r>
              <a:rPr lang="ru-RU" sz="1800" dirty="0" smtClean="0">
                <a:solidFill>
                  <a:srgbClr val="002060"/>
                </a:solidFill>
              </a:rPr>
              <a:t> повинна </a:t>
            </a:r>
            <a:r>
              <a:rPr lang="ru-RU" sz="1800" dirty="0" err="1" smtClean="0">
                <a:solidFill>
                  <a:srgbClr val="002060"/>
                </a:solidFill>
              </a:rPr>
              <a:t>відповідати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основним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критеріям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технологічності</a:t>
            </a:r>
            <a:r>
              <a:rPr lang="ru-RU" sz="1800" dirty="0" smtClean="0">
                <a:solidFill>
                  <a:srgbClr val="002060"/>
                </a:solidFill>
              </a:rPr>
              <a:t>: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концептуальність</a:t>
            </a:r>
            <a:r>
              <a:rPr lang="ru-RU" sz="1800" dirty="0" smtClean="0"/>
              <a:t> (</a:t>
            </a:r>
            <a:r>
              <a:rPr lang="ru-RU" sz="1800" dirty="0" err="1" smtClean="0"/>
              <a:t>кожній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технології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притаманна</a:t>
            </a:r>
            <a:r>
              <a:rPr lang="ru-RU" sz="1800" dirty="0" smtClean="0"/>
              <a:t> опора на </a:t>
            </a:r>
            <a:r>
              <a:rPr lang="ru-RU" sz="1800" dirty="0" err="1" smtClean="0"/>
              <a:t>певну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наукову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концепцію</a:t>
            </a:r>
            <a:r>
              <a:rPr lang="ru-RU" sz="1800" dirty="0" smtClean="0"/>
              <a:t>, що </a:t>
            </a:r>
            <a:r>
              <a:rPr lang="ru-RU" sz="1800" dirty="0" err="1" smtClean="0"/>
              <a:t>включає</a:t>
            </a:r>
            <a:r>
              <a:rPr lang="ru-RU" sz="1800" dirty="0" smtClean="0"/>
              <a:t> </a:t>
            </a:r>
            <a:r>
              <a:rPr lang="ru-RU" sz="1800" dirty="0" err="1" smtClean="0"/>
              <a:t>філософське</a:t>
            </a:r>
            <a:r>
              <a:rPr lang="ru-RU" sz="1800" dirty="0" smtClean="0"/>
              <a:t>, </a:t>
            </a:r>
            <a:r>
              <a:rPr lang="ru-RU" sz="1800" dirty="0" err="1" smtClean="0"/>
              <a:t>дидактичне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соціально</a:t>
            </a:r>
            <a:r>
              <a:rPr lang="en-US" sz="1800" dirty="0" smtClean="0"/>
              <a:t> </a:t>
            </a:r>
            <a:r>
              <a:rPr lang="ru-RU" sz="1800" dirty="0" smtClean="0"/>
              <a:t>- </a:t>
            </a:r>
            <a:r>
              <a:rPr lang="ru-RU" sz="1800" dirty="0" err="1" smtClean="0"/>
              <a:t>педагогічне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досягнення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цілей</a:t>
            </a:r>
            <a:r>
              <a:rPr lang="ru-RU" sz="1800" dirty="0" smtClean="0"/>
              <a:t>);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системність</a:t>
            </a:r>
            <a:r>
              <a:rPr lang="ru-RU" sz="1800" dirty="0" smtClean="0"/>
              <a:t> (</a:t>
            </a:r>
            <a:r>
              <a:rPr lang="ru-RU" sz="1800" dirty="0" err="1" smtClean="0"/>
              <a:t>мають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прослідковуватись</a:t>
            </a:r>
            <a:r>
              <a:rPr lang="ru-RU" sz="1800" dirty="0" smtClean="0"/>
              <a:t> </a:t>
            </a:r>
            <a:r>
              <a:rPr lang="ru-RU" sz="1800" dirty="0" err="1" smtClean="0"/>
              <a:t>усі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ознаки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логіка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, </a:t>
            </a:r>
            <a:r>
              <a:rPr lang="ru-RU" sz="1800" dirty="0" err="1" smtClean="0"/>
              <a:t>взаємозв’язок</a:t>
            </a:r>
            <a:r>
              <a:rPr lang="ru-RU" sz="1800" dirty="0" smtClean="0"/>
              <a:t> його </a:t>
            </a:r>
            <a:r>
              <a:rPr lang="ru-RU" sz="1800" dirty="0" err="1" smtClean="0"/>
              <a:t>частин</a:t>
            </a:r>
            <a:r>
              <a:rPr lang="ru-RU" sz="1800" dirty="0" smtClean="0"/>
              <a:t>, </a:t>
            </a:r>
            <a:r>
              <a:rPr lang="ru-RU" sz="1800" dirty="0" err="1" smtClean="0"/>
              <a:t>цілісність</a:t>
            </a:r>
            <a:r>
              <a:rPr lang="ru-RU" sz="1800" dirty="0" smtClean="0"/>
              <a:t>);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керованість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передбачається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можливість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діагностики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досягнення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цілей</a:t>
            </a:r>
            <a:r>
              <a:rPr lang="ru-RU" sz="1800" dirty="0" smtClean="0"/>
              <a:t>, </a:t>
            </a:r>
            <a:r>
              <a:rPr lang="ru-RU" sz="1800" dirty="0" err="1" smtClean="0"/>
              <a:t>планування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 навчання);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ефективність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технологія</a:t>
            </a:r>
            <a:r>
              <a:rPr lang="ru-RU" sz="1800" dirty="0" smtClean="0"/>
              <a:t> повинна </a:t>
            </a:r>
            <a:r>
              <a:rPr lang="ru-RU" sz="1800" dirty="0" err="1" smtClean="0"/>
              <a:t>вибиратися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оптимальних</a:t>
            </a:r>
            <a:r>
              <a:rPr lang="ru-RU" sz="1800" dirty="0" smtClean="0"/>
              <a:t> затрат для </a:t>
            </a:r>
            <a:r>
              <a:rPr lang="ru-RU" sz="1800" dirty="0" err="1" smtClean="0"/>
              <a:t>досягнення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результатів</a:t>
            </a:r>
            <a:r>
              <a:rPr lang="ru-RU" sz="1800" dirty="0" smtClean="0"/>
              <a:t>);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dirty="0" err="1" smtClean="0"/>
              <a:t>гарантування</a:t>
            </a:r>
            <a:r>
              <a:rPr lang="ru-RU" sz="1800" dirty="0" smtClean="0"/>
              <a:t>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досягнення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/>
              <a:t>певного</a:t>
            </a:r>
            <a:r>
              <a:rPr lang="ru-RU" sz="1800" dirty="0" smtClean="0"/>
              <a:t> стандарту </a:t>
            </a:r>
            <a:r>
              <a:rPr lang="ru-RU" sz="1800" dirty="0" err="1" smtClean="0"/>
              <a:t>досягнень</a:t>
            </a:r>
            <a:r>
              <a:rPr lang="ru-RU" sz="1800" dirty="0" smtClean="0"/>
              <a:t>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відтворюваність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можливість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застосування</a:t>
            </a:r>
            <a:r>
              <a:rPr lang="ru-RU" sz="1800" dirty="0" smtClean="0"/>
              <a:t> технологій в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 </a:t>
            </a:r>
            <a:r>
              <a:rPr lang="ru-RU" sz="1800" dirty="0" err="1" smtClean="0"/>
              <a:t>однотипних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освітніх</a:t>
            </a:r>
            <a:r>
              <a:rPr lang="ru-RU" sz="1800" dirty="0" smtClean="0"/>
              <a:t> закладах </a:t>
            </a:r>
            <a:r>
              <a:rPr lang="ru-RU" sz="1800" dirty="0" err="1" smtClean="0"/>
              <a:t>іншими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суб’єктами</a:t>
            </a:r>
            <a:r>
              <a:rPr lang="ru-RU" sz="1800" dirty="0" smtClean="0"/>
              <a:t>). </a:t>
            </a:r>
          </a:p>
          <a:p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142852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rgbClr val="6A1086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3200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42910" y="142851"/>
            <a:ext cx="7772400" cy="5000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715436" cy="4929222"/>
          </a:xfrm>
        </p:spPr>
        <p:txBody>
          <a:bodyPr/>
          <a:lstStyle/>
          <a:p>
            <a:pPr algn="just"/>
            <a:r>
              <a:rPr lang="uk-UA" sz="2400" b="1" i="1" dirty="0" smtClean="0">
                <a:solidFill>
                  <a:srgbClr val="C00000"/>
                </a:solidFill>
              </a:rPr>
              <a:t>Креативні освітні технології:</a:t>
            </a:r>
            <a:endParaRPr lang="en-US" sz="2400" b="1" i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uk-UA" sz="2000" dirty="0" err="1" smtClean="0">
                <a:solidFill>
                  <a:schemeClr val="tx1"/>
                </a:solidFill>
              </a:rPr>
              <a:t>особистісно</a:t>
            </a:r>
            <a:r>
              <a:rPr lang="uk-UA" sz="2000" dirty="0" smtClean="0">
                <a:solidFill>
                  <a:schemeClr val="tx1"/>
                </a:solidFill>
              </a:rPr>
              <a:t> орієнтована;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«</a:t>
            </a:r>
            <a:r>
              <a:rPr lang="uk-UA" sz="2000" dirty="0" err="1" smtClean="0">
                <a:solidFill>
                  <a:schemeClr val="tx1"/>
                </a:solidFill>
              </a:rPr>
              <a:t>вальдорфська</a:t>
            </a:r>
            <a:r>
              <a:rPr lang="uk-UA" sz="2000" dirty="0" smtClean="0">
                <a:solidFill>
                  <a:schemeClr val="tx1"/>
                </a:solidFill>
              </a:rPr>
              <a:t> педагогіка»;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саморозвитку (за М. </a:t>
            </a:r>
            <a:r>
              <a:rPr lang="uk-UA" sz="2000" dirty="0" err="1" smtClean="0">
                <a:solidFill>
                  <a:schemeClr val="tx1"/>
                </a:solidFill>
              </a:rPr>
              <a:t>Монтессорі</a:t>
            </a:r>
            <a:r>
              <a:rPr lang="uk-UA" sz="2000" dirty="0" smtClean="0">
                <a:solidFill>
                  <a:schemeClr val="tx1"/>
                </a:solidFill>
              </a:rPr>
              <a:t>);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розвивального навчання;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формування творчої особистості;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err="1" smtClean="0">
                <a:solidFill>
                  <a:schemeClr val="tx1"/>
                </a:solidFill>
              </a:rPr>
              <a:t>проектно</a:t>
            </a:r>
            <a:r>
              <a:rPr lang="uk-UA" sz="2000" dirty="0" smtClean="0">
                <a:solidFill>
                  <a:schemeClr val="tx1"/>
                </a:solidFill>
              </a:rPr>
              <a:t> – моделюючі;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нові інформаційні;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колективної творчої діяльності та виховання (за І. Івановим);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створення ситуації успіху (за А. Бєлкіним);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інтеграцію різних видів мистецтва (за Б. Юсовим і Г. Шевченко);</a:t>
            </a:r>
          </a:p>
          <a:p>
            <a:pPr lvl="0" algn="just">
              <a:buFont typeface="Wingdings" pitchFamily="2" charset="2"/>
              <a:buChar char="v"/>
            </a:pPr>
            <a:r>
              <a:rPr lang="uk-UA" sz="2000" dirty="0" smtClean="0">
                <a:solidFill>
                  <a:schemeClr val="tx1"/>
                </a:solidFill>
              </a:rPr>
              <a:t> інтерактивні;</a:t>
            </a:r>
          </a:p>
          <a:p>
            <a:pPr lvl="0" algn="just">
              <a:buFont typeface="Wingdings" pitchFamily="2" charset="2"/>
              <a:buChar char="v"/>
            </a:pP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err="1" smtClean="0">
                <a:solidFill>
                  <a:schemeClr val="tx1"/>
                </a:solidFill>
              </a:rPr>
              <a:t>модульно</a:t>
            </a:r>
            <a:r>
              <a:rPr lang="uk-UA" sz="2000" dirty="0" smtClean="0">
                <a:solidFill>
                  <a:schemeClr val="tx1"/>
                </a:solidFill>
              </a:rPr>
              <a:t> – блочне навчання.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uk-UA" sz="2000" b="1" dirty="0" smtClean="0"/>
              <a:t> 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57158" y="142852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rgbClr val="6A1086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3200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786874" cy="5857916"/>
          </a:xfrm>
        </p:spPr>
        <p:txBody>
          <a:bodyPr/>
          <a:lstStyle/>
          <a:p>
            <a:pPr algn="r"/>
            <a:r>
              <a:rPr lang="uk-UA" sz="2000" b="1" dirty="0" smtClean="0">
                <a:solidFill>
                  <a:srgbClr val="002060"/>
                </a:solidFill>
              </a:rPr>
              <a:t>(П</a:t>
            </a:r>
            <a:r>
              <a:rPr lang="ru-RU" sz="2000" b="1" dirty="0" err="1" smtClean="0">
                <a:solidFill>
                  <a:srgbClr val="002060"/>
                </a:solidFill>
              </a:rPr>
              <a:t>сихолого-дидактична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концепція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І.С.Якиманської</a:t>
            </a:r>
            <a:r>
              <a:rPr lang="uk-UA" sz="2000" b="1" dirty="0" smtClean="0">
                <a:solidFill>
                  <a:srgbClr val="002060"/>
                </a:solidFill>
              </a:rPr>
              <a:t>)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chemeClr val="tx1"/>
                </a:solidFill>
              </a:rPr>
              <a:t>Вирішення ключових проблем гуманізації загальної середньої освіти: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6A1086"/>
                </a:solidFill>
              </a:rPr>
              <a:t> підвищення престижу шкільної освіти;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6A1086"/>
                </a:solidFill>
              </a:rPr>
              <a:t> розвитку в учнів стійкого інтересу до пізнання, бажання та вміння самостійно вчитися;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6A1086"/>
                </a:solidFill>
              </a:rPr>
              <a:t>  подолання труднощів, викликаних генетично та соціально обумовленими відмінностями в рівні розвитку дітей;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6A1086"/>
                </a:solidFill>
              </a:rPr>
              <a:t> формування основ базової культури особистості.</a:t>
            </a:r>
            <a:endParaRPr lang="en-US" sz="1800" dirty="0" smtClean="0">
              <a:solidFill>
                <a:srgbClr val="6A1086"/>
              </a:solidFill>
            </a:endParaRPr>
          </a:p>
          <a:p>
            <a:pPr algn="just"/>
            <a:r>
              <a:rPr lang="ru-RU" sz="1800" b="1" i="1" dirty="0" smtClean="0">
                <a:solidFill>
                  <a:srgbClr val="002060"/>
                </a:solidFill>
              </a:rPr>
              <a:t>Особистісно орієнтований підхід стверджує, що в центрі навчання знаходиться учень</a:t>
            </a:r>
            <a:r>
              <a:rPr lang="en-US" sz="1800" b="1" i="1" dirty="0" smtClean="0">
                <a:solidFill>
                  <a:srgbClr val="002060"/>
                </a:solidFill>
              </a:rPr>
              <a:t> </a:t>
            </a:r>
            <a:r>
              <a:rPr lang="ru-RU" sz="1800" b="1" i="1" dirty="0" smtClean="0">
                <a:solidFill>
                  <a:srgbClr val="002060"/>
                </a:solidFill>
              </a:rPr>
              <a:t>– його мотиви, цілі, неповторний психологічний склад.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err="1" smtClean="0">
                <a:solidFill>
                  <a:srgbClr val="C00000"/>
                </a:solidFill>
              </a:rPr>
              <a:t>Головн</a:t>
            </a:r>
            <a:r>
              <a:rPr lang="uk-UA" sz="2000" b="1" dirty="0" smtClean="0">
                <a:solidFill>
                  <a:srgbClr val="C00000"/>
                </a:solidFill>
              </a:rPr>
              <a:t>і</a:t>
            </a:r>
            <a:r>
              <a:rPr lang="ru-RU" sz="2000" b="1" dirty="0" smtClean="0">
                <a:solidFill>
                  <a:srgbClr val="C00000"/>
                </a:solidFill>
              </a:rPr>
              <a:t> завдання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особистісно </a:t>
            </a:r>
            <a:r>
              <a:rPr lang="ru-RU" sz="1800" dirty="0" err="1" smtClean="0">
                <a:solidFill>
                  <a:schemeClr val="tx1"/>
                </a:solidFill>
              </a:rPr>
              <a:t>орієнтованої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технології</a:t>
            </a:r>
            <a:r>
              <a:rPr lang="ru-RU" sz="18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ru-RU" sz="1800" dirty="0" smtClean="0">
                <a:solidFill>
                  <a:srgbClr val="6600CC"/>
                </a:solidFill>
              </a:rPr>
              <a:t>розвиток </a:t>
            </a:r>
            <a:r>
              <a:rPr lang="ru-RU" sz="1800" dirty="0" err="1" smtClean="0">
                <a:solidFill>
                  <a:srgbClr val="6600CC"/>
                </a:solidFill>
              </a:rPr>
              <a:t>індивідуальних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пізнавальних</a:t>
            </a:r>
            <a:r>
              <a:rPr lang="ru-RU" sz="1800" dirty="0" smtClean="0">
                <a:solidFill>
                  <a:srgbClr val="6600CC"/>
                </a:solidFill>
              </a:rPr>
              <a:t> здібностей </a:t>
            </a:r>
            <a:r>
              <a:rPr lang="ru-RU" sz="1800" dirty="0" err="1" smtClean="0">
                <a:solidFill>
                  <a:srgbClr val="6600CC"/>
                </a:solidFill>
              </a:rPr>
              <a:t>кожної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дитини</a:t>
            </a:r>
            <a:r>
              <a:rPr lang="ru-RU" sz="1800" dirty="0" smtClean="0">
                <a:solidFill>
                  <a:srgbClr val="6600CC"/>
                </a:solidFill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максимальний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вияв</a:t>
            </a:r>
            <a:r>
              <a:rPr lang="ru-RU" sz="1800" dirty="0" smtClean="0">
                <a:solidFill>
                  <a:srgbClr val="6600CC"/>
                </a:solidFill>
              </a:rPr>
              <a:t>, </a:t>
            </a:r>
            <a:r>
              <a:rPr lang="ru-RU" sz="1800" dirty="0" err="1" smtClean="0">
                <a:solidFill>
                  <a:srgbClr val="6600CC"/>
                </a:solidFill>
              </a:rPr>
              <a:t>ініціювання</a:t>
            </a:r>
            <a:r>
              <a:rPr lang="ru-RU" sz="1800" dirty="0" smtClean="0">
                <a:solidFill>
                  <a:srgbClr val="6600CC"/>
                </a:solidFill>
              </a:rPr>
              <a:t>, </a:t>
            </a:r>
            <a:r>
              <a:rPr lang="ru-RU" sz="1800" dirty="0" err="1" smtClean="0">
                <a:solidFill>
                  <a:srgbClr val="6600CC"/>
                </a:solidFill>
              </a:rPr>
              <a:t>використання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індивідуального</a:t>
            </a:r>
            <a:r>
              <a:rPr lang="ru-RU" sz="1800" dirty="0" smtClean="0">
                <a:solidFill>
                  <a:srgbClr val="6600CC"/>
                </a:solidFill>
              </a:rPr>
              <a:t> (</a:t>
            </a:r>
            <a:r>
              <a:rPr lang="ru-RU" sz="1800" dirty="0" err="1" smtClean="0">
                <a:solidFill>
                  <a:srgbClr val="6600CC"/>
                </a:solidFill>
              </a:rPr>
              <a:t>суб'єктивного</a:t>
            </a:r>
            <a:r>
              <a:rPr lang="ru-RU" sz="1800" dirty="0" smtClean="0">
                <a:solidFill>
                  <a:srgbClr val="6600CC"/>
                </a:solidFill>
              </a:rPr>
              <a:t>) </a:t>
            </a:r>
            <a:r>
              <a:rPr lang="ru-RU" sz="1800" dirty="0" err="1" smtClean="0">
                <a:solidFill>
                  <a:srgbClr val="6600CC"/>
                </a:solidFill>
              </a:rPr>
              <a:t>досвіду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дитини</a:t>
            </a:r>
            <a:r>
              <a:rPr lang="ru-RU" sz="1800" dirty="0" smtClean="0">
                <a:solidFill>
                  <a:srgbClr val="6600CC"/>
                </a:solidFill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допомога</a:t>
            </a:r>
            <a:r>
              <a:rPr lang="ru-RU" sz="1800" dirty="0" smtClean="0">
                <a:solidFill>
                  <a:srgbClr val="6600CC"/>
                </a:solidFill>
              </a:rPr>
              <a:t> особистості у </a:t>
            </a:r>
            <a:r>
              <a:rPr lang="ru-RU" sz="1800" dirty="0" err="1" smtClean="0">
                <a:solidFill>
                  <a:srgbClr val="6600CC"/>
                </a:solidFill>
              </a:rPr>
              <a:t>пізнанні</a:t>
            </a:r>
            <a:r>
              <a:rPr lang="ru-RU" sz="1800" dirty="0" smtClean="0">
                <a:solidFill>
                  <a:srgbClr val="6600CC"/>
                </a:solidFill>
              </a:rPr>
              <a:t> себе, </a:t>
            </a:r>
            <a:r>
              <a:rPr lang="ru-RU" sz="1800" dirty="0" err="1" smtClean="0">
                <a:solidFill>
                  <a:srgbClr val="6600CC"/>
                </a:solidFill>
              </a:rPr>
              <a:t>самовизначенні</a:t>
            </a:r>
            <a:r>
              <a:rPr lang="ru-RU" sz="1800" dirty="0" smtClean="0">
                <a:solidFill>
                  <a:srgbClr val="6600CC"/>
                </a:solidFill>
              </a:rPr>
              <a:t> та </a:t>
            </a:r>
            <a:r>
              <a:rPr lang="ru-RU" sz="1800" dirty="0" err="1" smtClean="0">
                <a:solidFill>
                  <a:srgbClr val="6600CC"/>
                </a:solidFill>
              </a:rPr>
              <a:t>самореалізації</a:t>
            </a:r>
            <a:r>
              <a:rPr lang="ru-RU" sz="1800" dirty="0" smtClean="0">
                <a:solidFill>
                  <a:srgbClr val="6600CC"/>
                </a:solidFill>
              </a:rPr>
              <a:t>, </a:t>
            </a:r>
            <a:r>
              <a:rPr lang="ru-RU" sz="1800" dirty="0" err="1" smtClean="0">
                <a:solidFill>
                  <a:srgbClr val="6600CC"/>
                </a:solidFill>
              </a:rPr>
              <a:t>уникнення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формування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попередньо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заданих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якостей</a:t>
            </a:r>
            <a:r>
              <a:rPr lang="ru-RU" sz="1800" dirty="0" smtClean="0">
                <a:solidFill>
                  <a:srgbClr val="6600CC"/>
                </a:solidFill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формування</a:t>
            </a:r>
            <a:r>
              <a:rPr lang="ru-RU" sz="1800" dirty="0" smtClean="0">
                <a:solidFill>
                  <a:srgbClr val="6600CC"/>
                </a:solidFill>
              </a:rPr>
              <a:t> в особистості </a:t>
            </a:r>
            <a:r>
              <a:rPr lang="ru-RU" sz="1800" dirty="0" err="1" smtClean="0">
                <a:solidFill>
                  <a:srgbClr val="6600CC"/>
                </a:solidFill>
              </a:rPr>
              <a:t>культури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життєдіяльності</a:t>
            </a:r>
            <a:r>
              <a:rPr lang="ru-RU" sz="1800" dirty="0" smtClean="0">
                <a:solidFill>
                  <a:srgbClr val="6600CC"/>
                </a:solidFill>
              </a:rPr>
              <a:t>, яка </a:t>
            </a:r>
            <a:r>
              <a:rPr lang="ru-RU" sz="1800" dirty="0" err="1" smtClean="0">
                <a:solidFill>
                  <a:srgbClr val="6600CC"/>
                </a:solidFill>
              </a:rPr>
              <a:t>дає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змогу</a:t>
            </a:r>
            <a:r>
              <a:rPr lang="ru-RU" sz="1800" dirty="0" smtClean="0">
                <a:solidFill>
                  <a:srgbClr val="6600CC"/>
                </a:solidFill>
              </a:rPr>
              <a:t> продуктивно </a:t>
            </a:r>
            <a:r>
              <a:rPr lang="ru-RU" sz="1800" dirty="0" err="1" smtClean="0">
                <a:solidFill>
                  <a:srgbClr val="6600CC"/>
                </a:solidFill>
              </a:rPr>
              <a:t>вибудовувати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своє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повсякденне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життя</a:t>
            </a:r>
            <a:r>
              <a:rPr lang="ru-RU" sz="1800" dirty="0" smtClean="0">
                <a:solidFill>
                  <a:srgbClr val="6600CC"/>
                </a:solidFill>
              </a:rPr>
              <a:t>, правильно </a:t>
            </a:r>
            <a:r>
              <a:rPr lang="ru-RU" sz="1800" dirty="0" err="1" smtClean="0">
                <a:solidFill>
                  <a:srgbClr val="6600CC"/>
                </a:solidFill>
              </a:rPr>
              <a:t>визначати</a:t>
            </a:r>
            <a:r>
              <a:rPr lang="ru-RU" sz="1800" dirty="0" smtClean="0">
                <a:solidFill>
                  <a:srgbClr val="6600CC"/>
                </a:solidFill>
              </a:rPr>
              <a:t> його </a:t>
            </a:r>
            <a:r>
              <a:rPr lang="ru-RU" sz="1800" dirty="0" err="1" smtClean="0">
                <a:solidFill>
                  <a:srgbClr val="6600CC"/>
                </a:solidFill>
              </a:rPr>
              <a:t>лінію</a:t>
            </a:r>
            <a:r>
              <a:rPr lang="ru-RU" sz="1800" dirty="0" smtClean="0">
                <a:solidFill>
                  <a:srgbClr val="6600CC"/>
                </a:solidFill>
              </a:rPr>
              <a:t>.</a:t>
            </a:r>
          </a:p>
          <a:p>
            <a:pPr algn="just"/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00232" y="21429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571480"/>
            <a:ext cx="8858312" cy="6143668"/>
          </a:xfrm>
        </p:spPr>
        <p:txBody>
          <a:bodyPr/>
          <a:lstStyle/>
          <a:p>
            <a:r>
              <a:rPr lang="ru-RU" sz="2000" b="1" i="1" dirty="0" err="1" smtClean="0">
                <a:solidFill>
                  <a:srgbClr val="A31529"/>
                </a:solidFill>
              </a:rPr>
              <a:t>Аспекти</a:t>
            </a:r>
            <a:r>
              <a:rPr lang="ru-RU" sz="2000" b="1" i="1" dirty="0" smtClean="0">
                <a:solidFill>
                  <a:srgbClr val="A31529"/>
                </a:solidFill>
              </a:rPr>
              <a:t> особистісно </a:t>
            </a:r>
            <a:r>
              <a:rPr lang="ru-RU" sz="2000" b="1" i="1" dirty="0" err="1" smtClean="0">
                <a:solidFill>
                  <a:srgbClr val="A31529"/>
                </a:solidFill>
              </a:rPr>
              <a:t>орієнтованої</a:t>
            </a:r>
            <a:r>
              <a:rPr lang="ru-RU" sz="2000" b="1" i="1" dirty="0" smtClean="0">
                <a:solidFill>
                  <a:srgbClr val="A31529"/>
                </a:solidFill>
              </a:rPr>
              <a:t> </a:t>
            </a:r>
            <a:r>
              <a:rPr lang="ru-RU" sz="2000" b="1" i="1" dirty="0" err="1" smtClean="0">
                <a:solidFill>
                  <a:srgbClr val="A31529"/>
                </a:solidFill>
              </a:rPr>
              <a:t>технології</a:t>
            </a:r>
            <a:r>
              <a:rPr lang="ru-RU" sz="2000" b="1" i="1" dirty="0" smtClean="0">
                <a:solidFill>
                  <a:srgbClr val="A31529"/>
                </a:solidFill>
              </a:rPr>
              <a:t> навчання та </a:t>
            </a:r>
            <a:r>
              <a:rPr lang="ru-RU" sz="2000" b="1" i="1" dirty="0" err="1" smtClean="0">
                <a:solidFill>
                  <a:srgbClr val="A31529"/>
                </a:solidFill>
              </a:rPr>
              <a:t>виховання</a:t>
            </a:r>
            <a:r>
              <a:rPr lang="ru-RU" sz="2000" b="1" i="1" dirty="0" smtClean="0">
                <a:solidFill>
                  <a:srgbClr val="A31529"/>
                </a:solidFill>
              </a:rPr>
              <a:t> </a:t>
            </a:r>
            <a:endParaRPr lang="en-US" sz="2000" b="1" i="1" dirty="0" smtClean="0">
              <a:solidFill>
                <a:srgbClr val="A31529"/>
              </a:solidFill>
            </a:endParaRPr>
          </a:p>
          <a:p>
            <a:pPr algn="just"/>
            <a:r>
              <a:rPr lang="ru-RU" sz="1800" b="1" dirty="0" err="1" smtClean="0">
                <a:solidFill>
                  <a:srgbClr val="C00000"/>
                </a:solidFill>
              </a:rPr>
              <a:t>Біологічний</a:t>
            </a:r>
            <a:r>
              <a:rPr lang="ru-RU" sz="1800" b="1" dirty="0" smtClean="0">
                <a:solidFill>
                  <a:srgbClr val="C00000"/>
                </a:solidFill>
              </a:rPr>
              <a:t> аспект. </a:t>
            </a:r>
            <a:r>
              <a:rPr lang="ru-RU" sz="1800" dirty="0" err="1" smtClean="0">
                <a:solidFill>
                  <a:srgbClr val="002060"/>
                </a:solidFill>
              </a:rPr>
              <a:t>Навчання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природовідповідним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враховує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вікові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індивідуальні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особливості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сприйняття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інформації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засвоєння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знань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низкою </a:t>
            </a:r>
            <a:r>
              <a:rPr lang="ru-RU" sz="1800" dirty="0" err="1" smtClean="0">
                <a:solidFill>
                  <a:srgbClr val="002060"/>
                </a:solidFill>
              </a:rPr>
              <a:t>фізико-хімічних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біохімічних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процесів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організмі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їх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напрямок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швидкість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індивідуальними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залежать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зовнішніх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впливів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психоемоційного</a:t>
            </a:r>
            <a:r>
              <a:rPr lang="ru-RU" sz="1800" dirty="0" smtClean="0">
                <a:solidFill>
                  <a:srgbClr val="002060"/>
                </a:solidFill>
              </a:rPr>
              <a:t> стану особистості, </a:t>
            </a:r>
            <a:r>
              <a:rPr lang="ru-RU" sz="1800" dirty="0" err="1" smtClean="0">
                <a:solidFill>
                  <a:srgbClr val="002060"/>
                </a:solidFill>
              </a:rPr>
              <a:t>її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здоров’я</a:t>
            </a:r>
            <a:r>
              <a:rPr lang="ru-RU" sz="1800" dirty="0" smtClean="0">
                <a:solidFill>
                  <a:srgbClr val="002060"/>
                </a:solidFill>
              </a:rPr>
              <a:t>. Для </a:t>
            </a:r>
            <a:r>
              <a:rPr lang="ru-RU" sz="1800" dirty="0" err="1" smtClean="0">
                <a:solidFill>
                  <a:srgbClr val="002060"/>
                </a:solidFill>
              </a:rPr>
              <a:t>шкіл</a:t>
            </a:r>
            <a:r>
              <a:rPr lang="ru-RU" sz="1800" dirty="0" smtClean="0">
                <a:solidFill>
                  <a:srgbClr val="002060"/>
                </a:solidFill>
              </a:rPr>
              <a:t> нового типу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підвищеним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рівнем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навантаження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характерне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з</a:t>
            </a:r>
            <a:r>
              <a:rPr lang="ru-RU" sz="1800" dirty="0" err="1" smtClean="0">
                <a:solidFill>
                  <a:srgbClr val="002060"/>
                </a:solidFill>
              </a:rPr>
              <a:t>меншення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кількості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здорових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школярів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Ставлячи</a:t>
            </a:r>
            <a:r>
              <a:rPr lang="ru-RU" sz="1800" dirty="0" smtClean="0">
                <a:solidFill>
                  <a:srgbClr val="002060"/>
                </a:solidFill>
              </a:rPr>
              <a:t> в центр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педагогічної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емоційне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фізичне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соціальне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благополуччя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керівники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педагоги </a:t>
            </a:r>
            <a:r>
              <a:rPr lang="ru-RU" sz="1800" dirty="0" err="1" smtClean="0">
                <a:solidFill>
                  <a:srgbClr val="002060"/>
                </a:solidFill>
              </a:rPr>
              <a:t>усіх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типів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шкіл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мають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навчитися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проектувати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прогнозувати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освітні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результати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інтересах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здоров’я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дітей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запобігаючи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негативним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наслідкам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800" b="1" dirty="0" err="1" smtClean="0">
                <a:solidFill>
                  <a:srgbClr val="C00000"/>
                </a:solidFill>
              </a:rPr>
              <a:t>Психологічний</a:t>
            </a:r>
            <a:r>
              <a:rPr lang="ru-RU" sz="1800" b="1" dirty="0" smtClean="0">
                <a:solidFill>
                  <a:srgbClr val="C00000"/>
                </a:solidFill>
              </a:rPr>
              <a:t> аспект. </a:t>
            </a:r>
            <a:r>
              <a:rPr lang="ru-RU" sz="1800" dirty="0" err="1" smtClean="0">
                <a:solidFill>
                  <a:srgbClr val="002060"/>
                </a:solidFill>
              </a:rPr>
              <a:t>Дванадцять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років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перебування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школі</a:t>
            </a:r>
            <a:r>
              <a:rPr lang="ru-RU" sz="1800" dirty="0" smtClean="0">
                <a:solidFill>
                  <a:srgbClr val="002060"/>
                </a:solidFill>
              </a:rPr>
              <a:t> –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період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який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включає</a:t>
            </a:r>
            <a:r>
              <a:rPr lang="ru-RU" sz="1800" dirty="0" smtClean="0">
                <a:solidFill>
                  <a:srgbClr val="002060"/>
                </a:solidFill>
              </a:rPr>
              <a:t> в себе </a:t>
            </a:r>
            <a:r>
              <a:rPr lang="ru-RU" sz="1800" dirty="0" err="1" smtClean="0">
                <a:solidFill>
                  <a:srgbClr val="002060"/>
                </a:solidFill>
              </a:rPr>
              <a:t>підлітковий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період</a:t>
            </a:r>
            <a:r>
              <a:rPr lang="ru-RU" sz="1800" dirty="0" smtClean="0">
                <a:solidFill>
                  <a:srgbClr val="002060"/>
                </a:solidFill>
              </a:rPr>
              <a:t>, для </a:t>
            </a:r>
            <a:r>
              <a:rPr lang="ru-RU" sz="1800" dirty="0" err="1" smtClean="0">
                <a:solidFill>
                  <a:srgbClr val="002060"/>
                </a:solidFill>
              </a:rPr>
              <a:t>якого</a:t>
            </a:r>
            <a:r>
              <a:rPr lang="ru-RU" sz="1800" dirty="0" smtClean="0">
                <a:solidFill>
                  <a:srgbClr val="002060"/>
                </a:solidFill>
              </a:rPr>
              <a:t> характерна </a:t>
            </a:r>
            <a:r>
              <a:rPr lang="ru-RU" sz="1800" dirty="0" err="1" smtClean="0">
                <a:solidFill>
                  <a:srgbClr val="002060"/>
                </a:solidFill>
              </a:rPr>
              <a:t>зміна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характері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підлітків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знижується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успішність</a:t>
            </a:r>
            <a:r>
              <a:rPr lang="ru-RU" sz="1800" dirty="0" smtClean="0">
                <a:solidFill>
                  <a:srgbClr val="002060"/>
                </a:solidFill>
              </a:rPr>
              <a:t>, легко </a:t>
            </a:r>
            <a:r>
              <a:rPr lang="ru-RU" sz="1800" dirty="0" err="1" smtClean="0">
                <a:solidFill>
                  <a:srgbClr val="002060"/>
                </a:solidFill>
              </a:rPr>
              <a:t>виникають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конфлікти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оточуючими</a:t>
            </a:r>
            <a:r>
              <a:rPr lang="ru-RU" sz="1800" dirty="0" smtClean="0">
                <a:solidFill>
                  <a:srgbClr val="002060"/>
                </a:solidFill>
              </a:rPr>
              <a:t>. Тому </a:t>
            </a:r>
            <a:r>
              <a:rPr lang="ru-RU" sz="1800" dirty="0" err="1" smtClean="0">
                <a:solidFill>
                  <a:srgbClr val="002060"/>
                </a:solidFill>
              </a:rPr>
              <a:t>вивчення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природи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психічного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здоров’я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механізмів</a:t>
            </a:r>
            <a:r>
              <a:rPr lang="ru-RU" sz="1800" dirty="0" smtClean="0">
                <a:solidFill>
                  <a:srgbClr val="002060"/>
                </a:solidFill>
              </a:rPr>
              <a:t> його </a:t>
            </a:r>
            <a:r>
              <a:rPr lang="ru-RU" sz="1800" dirty="0" err="1" smtClean="0">
                <a:solidFill>
                  <a:srgbClr val="002060"/>
                </a:solidFill>
              </a:rPr>
              <a:t>збереження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актуальним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b="1" i="1" dirty="0" err="1" smtClean="0">
                <a:solidFill>
                  <a:srgbClr val="6A1086"/>
                </a:solidFill>
              </a:rPr>
              <a:t>Психічне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здоров’я</a:t>
            </a:r>
            <a:r>
              <a:rPr lang="ru-RU" sz="1800" b="1" i="1" dirty="0" smtClean="0">
                <a:solidFill>
                  <a:srgbClr val="6A1086"/>
                </a:solidFill>
              </a:rPr>
              <a:t> – стан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інтелектуально-емоційної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сфери</a:t>
            </a:r>
            <a:r>
              <a:rPr lang="ru-RU" sz="1800" b="1" i="1" dirty="0" smtClean="0">
                <a:solidFill>
                  <a:srgbClr val="6A1086"/>
                </a:solidFill>
              </a:rPr>
              <a:t>, основу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якого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складає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відчуття</a:t>
            </a:r>
            <a:r>
              <a:rPr lang="ru-RU" sz="1800" b="1" i="1" dirty="0" smtClean="0">
                <a:solidFill>
                  <a:srgbClr val="6A1086"/>
                </a:solidFill>
              </a:rPr>
              <a:t> душевного комфорту, яке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забезпечує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адекватну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поведінкову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реакцію</a:t>
            </a:r>
            <a:r>
              <a:rPr lang="ru-RU" sz="1800" b="1" i="1" dirty="0" smtClean="0">
                <a:solidFill>
                  <a:srgbClr val="6A1086"/>
                </a:solidFill>
              </a:rPr>
              <a:t>. </a:t>
            </a:r>
          </a:p>
          <a:p>
            <a:pPr algn="just"/>
            <a:r>
              <a:rPr lang="ru-RU" sz="1800" dirty="0" err="1" smtClean="0">
                <a:solidFill>
                  <a:srgbClr val="002060"/>
                </a:solidFill>
              </a:rPr>
              <a:t>Довільність</a:t>
            </a:r>
            <a:r>
              <a:rPr lang="ru-RU" sz="1800" dirty="0" smtClean="0">
                <a:solidFill>
                  <a:srgbClr val="002060"/>
                </a:solidFill>
              </a:rPr>
              <a:t>, внутрішній план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рефлексія</a:t>
            </a:r>
            <a:r>
              <a:rPr lang="ru-RU" sz="1800" dirty="0" smtClean="0">
                <a:solidFill>
                  <a:srgbClr val="002060"/>
                </a:solidFill>
              </a:rPr>
              <a:t> – </a:t>
            </a:r>
            <a:r>
              <a:rPr lang="ru-RU" sz="1800" dirty="0" err="1" smtClean="0">
                <a:solidFill>
                  <a:srgbClr val="002060"/>
                </a:solidFill>
              </a:rPr>
              <a:t>основні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новоутворення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шкільного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віку</a:t>
            </a:r>
            <a:r>
              <a:rPr lang="ru-RU" sz="1800" dirty="0" smtClean="0">
                <a:solidFill>
                  <a:srgbClr val="002060"/>
                </a:solidFill>
              </a:rPr>
              <a:t>. У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рефлексії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відбувається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зміна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індивідуальної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свідомості</a:t>
            </a:r>
            <a:r>
              <a:rPr lang="ru-RU" sz="1800" dirty="0" smtClean="0">
                <a:solidFill>
                  <a:srgbClr val="002060"/>
                </a:solidFill>
              </a:rPr>
              <a:t>. У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превалює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інтелектуальна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рефлексія</a:t>
            </a:r>
            <a:r>
              <a:rPr lang="ru-RU" sz="1800" dirty="0" smtClean="0">
                <a:solidFill>
                  <a:srgbClr val="002060"/>
                </a:solidFill>
              </a:rPr>
              <a:t>, яка </a:t>
            </a:r>
            <a:r>
              <a:rPr lang="ru-RU" sz="1800" dirty="0" err="1" smtClean="0">
                <a:solidFill>
                  <a:srgbClr val="002060"/>
                </a:solidFill>
              </a:rPr>
              <a:t>виступає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механізмом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усвідомленості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знань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способів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реально </a:t>
            </a:r>
            <a:r>
              <a:rPr lang="ru-RU" sz="1800" dirty="0" err="1" smtClean="0">
                <a:solidFill>
                  <a:srgbClr val="002060"/>
                </a:solidFill>
              </a:rPr>
              <a:t>виявляється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умінні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планувати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організовувати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учіння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143076" y="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785794"/>
            <a:ext cx="8858312" cy="5643602"/>
          </a:xfrm>
        </p:spPr>
        <p:txBody>
          <a:bodyPr/>
          <a:lstStyle/>
          <a:p>
            <a:pPr algn="just"/>
            <a:r>
              <a:rPr lang="ru-RU" sz="1800" b="1" dirty="0" err="1" smtClean="0">
                <a:solidFill>
                  <a:srgbClr val="C00000"/>
                </a:solidFill>
              </a:rPr>
              <a:t>Педагогічний</a:t>
            </a:r>
            <a:r>
              <a:rPr lang="ru-RU" sz="1800" b="1" dirty="0" smtClean="0">
                <a:solidFill>
                  <a:srgbClr val="C00000"/>
                </a:solidFill>
              </a:rPr>
              <a:t> аспект. </a:t>
            </a:r>
            <a:r>
              <a:rPr lang="ru-RU" sz="1800" dirty="0" err="1" smtClean="0">
                <a:solidFill>
                  <a:srgbClr val="002060"/>
                </a:solidFill>
              </a:rPr>
              <a:t>Національна</a:t>
            </a:r>
            <a:r>
              <a:rPr lang="ru-RU" sz="1800" dirty="0" smtClean="0">
                <a:solidFill>
                  <a:srgbClr val="002060"/>
                </a:solidFill>
              </a:rPr>
              <a:t> доктрина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освіти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Україні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базується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ідеях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ообистісно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орієнтованої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технології</a:t>
            </a:r>
            <a:r>
              <a:rPr lang="ru-RU" sz="1800" dirty="0" smtClean="0">
                <a:solidFill>
                  <a:srgbClr val="002060"/>
                </a:solidFill>
              </a:rPr>
              <a:t> навчання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виховання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Завдання</a:t>
            </a:r>
            <a:r>
              <a:rPr lang="ru-RU" sz="1800" i="1" dirty="0" smtClean="0">
                <a:solidFill>
                  <a:srgbClr val="6A1086"/>
                </a:solidFill>
              </a:rPr>
              <a:t> вчителя – </a:t>
            </a:r>
            <a:r>
              <a:rPr lang="ru-RU" sz="1800" i="1" dirty="0" err="1" smtClean="0">
                <a:solidFill>
                  <a:srgbClr val="6A1086"/>
                </a:solidFill>
              </a:rPr>
              <a:t>надати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активну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допомогу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учневі</a:t>
            </a:r>
            <a:r>
              <a:rPr lang="ru-RU" sz="1800" i="1" dirty="0" smtClean="0">
                <a:solidFill>
                  <a:srgbClr val="6A1086"/>
                </a:solidFill>
              </a:rPr>
              <a:t> у </a:t>
            </a:r>
            <a:r>
              <a:rPr lang="ru-RU" sz="1800" i="1" dirty="0" err="1" smtClean="0">
                <a:solidFill>
                  <a:srgbClr val="6A1086"/>
                </a:solidFill>
              </a:rPr>
              <a:t>формуванні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індивідуального</a:t>
            </a:r>
            <a:r>
              <a:rPr lang="ru-RU" sz="1800" i="1" dirty="0" smtClean="0">
                <a:solidFill>
                  <a:srgbClr val="6A1086"/>
                </a:solidFill>
              </a:rPr>
              <a:t> стилю </a:t>
            </a:r>
            <a:r>
              <a:rPr lang="ru-RU" sz="1800" i="1" dirty="0" err="1" smtClean="0">
                <a:solidFill>
                  <a:srgbClr val="6A1086"/>
                </a:solidFill>
              </a:rPr>
              <a:t>навчальної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діяльності</a:t>
            </a:r>
            <a:r>
              <a:rPr lang="ru-RU" sz="1800" i="1" dirty="0" smtClean="0">
                <a:solidFill>
                  <a:srgbClr val="6A1086"/>
                </a:solidFill>
              </a:rPr>
              <a:t>, для </a:t>
            </a:r>
            <a:r>
              <a:rPr lang="ru-RU" sz="1800" i="1" dirty="0" err="1" smtClean="0">
                <a:solidFill>
                  <a:srgbClr val="6A1086"/>
                </a:solidFill>
              </a:rPr>
              <a:t>відпрацювання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спеціальних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компенсаторних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прийомів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Учителю </a:t>
            </a:r>
            <a:r>
              <a:rPr lang="ru-RU" sz="1800" i="1" dirty="0" err="1" smtClean="0">
                <a:solidFill>
                  <a:srgbClr val="6A1086"/>
                </a:solidFill>
              </a:rPr>
              <a:t>потрібно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створювати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умови</a:t>
            </a:r>
            <a:r>
              <a:rPr lang="ru-RU" sz="1800" i="1" dirty="0" smtClean="0">
                <a:solidFill>
                  <a:srgbClr val="6A1086"/>
                </a:solidFill>
              </a:rPr>
              <a:t> для </a:t>
            </a:r>
            <a:r>
              <a:rPr lang="ru-RU" sz="1800" i="1" dirty="0" err="1" smtClean="0">
                <a:solidFill>
                  <a:srgbClr val="6A1086"/>
                </a:solidFill>
              </a:rPr>
              <a:t>переживання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школярем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успіху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пов’язаних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із</a:t>
            </a:r>
            <a:r>
              <a:rPr lang="ru-RU" sz="1800" i="1" dirty="0" smtClean="0">
                <a:solidFill>
                  <a:srgbClr val="6A1086"/>
                </a:solidFill>
              </a:rPr>
              <a:t> ним </a:t>
            </a:r>
            <a:r>
              <a:rPr lang="ru-RU" sz="1800" i="1" dirty="0" err="1" smtClean="0">
                <a:solidFill>
                  <a:srgbClr val="6A1086"/>
                </a:solidFill>
              </a:rPr>
              <a:t>позитивних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емоцій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Потрібно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намагатися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знаходити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ті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сфери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діяльності</a:t>
            </a:r>
            <a:r>
              <a:rPr lang="ru-RU" sz="1800" i="1" dirty="0" smtClean="0">
                <a:solidFill>
                  <a:srgbClr val="6A1086"/>
                </a:solidFill>
              </a:rPr>
              <a:t>, в </a:t>
            </a:r>
            <a:r>
              <a:rPr lang="ru-RU" sz="1800" i="1" dirty="0" err="1" smtClean="0">
                <a:solidFill>
                  <a:srgbClr val="6A1086"/>
                </a:solidFill>
              </a:rPr>
              <a:t>яких</a:t>
            </a:r>
            <a:r>
              <a:rPr lang="ru-RU" sz="1800" i="1" dirty="0" smtClean="0">
                <a:solidFill>
                  <a:srgbClr val="6A1086"/>
                </a:solidFill>
              </a:rPr>
              <a:t> учень </a:t>
            </a:r>
            <a:r>
              <a:rPr lang="ru-RU" sz="1800" i="1" dirty="0" err="1" smtClean="0">
                <a:solidFill>
                  <a:srgbClr val="6A1086"/>
                </a:solidFill>
              </a:rPr>
              <a:t>може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проявити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ініціативу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заслужити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визнання</a:t>
            </a:r>
            <a:r>
              <a:rPr lang="ru-RU" sz="1800" i="1" dirty="0" smtClean="0">
                <a:solidFill>
                  <a:srgbClr val="6A1086"/>
                </a:solidFill>
              </a:rPr>
              <a:t> в </a:t>
            </a:r>
            <a:r>
              <a:rPr lang="ru-RU" sz="1800" i="1" dirty="0" err="1" smtClean="0">
                <a:solidFill>
                  <a:srgbClr val="6A1086"/>
                </a:solidFill>
              </a:rPr>
              <a:t>школі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Корисно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фіксувати</a:t>
            </a:r>
            <a:r>
              <a:rPr lang="ru-RU" sz="1800" i="1" dirty="0" smtClean="0">
                <a:solidFill>
                  <a:srgbClr val="6A1086"/>
                </a:solidFill>
              </a:rPr>
              <a:t>, </a:t>
            </a:r>
            <a:r>
              <a:rPr lang="ru-RU" sz="1800" i="1" dirty="0" err="1" smtClean="0">
                <a:solidFill>
                  <a:srgbClr val="6A1086"/>
                </a:solidFill>
              </a:rPr>
              <a:t>відзначати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заохочувати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найменші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успіхи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учня</a:t>
            </a:r>
            <a:r>
              <a:rPr lang="ru-RU" sz="1800" i="1" dirty="0" smtClean="0">
                <a:solidFill>
                  <a:srgbClr val="6A1086"/>
                </a:solidFill>
              </a:rPr>
              <a:t> в </a:t>
            </a:r>
            <a:r>
              <a:rPr lang="ru-RU" sz="1800" i="1" dirty="0" err="1" smtClean="0">
                <a:solidFill>
                  <a:srgbClr val="6A1086"/>
                </a:solidFill>
              </a:rPr>
              <a:t>навчанні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й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діяльності</a:t>
            </a:r>
            <a:r>
              <a:rPr lang="ru-RU" sz="1800" i="1" dirty="0" smtClean="0">
                <a:solidFill>
                  <a:srgbClr val="6A1086"/>
                </a:solidFill>
              </a:rPr>
              <a:t>, </a:t>
            </a:r>
            <a:r>
              <a:rPr lang="ru-RU" sz="1800" i="1" dirty="0" err="1" smtClean="0">
                <a:solidFill>
                  <a:srgbClr val="6A1086"/>
                </a:solidFill>
              </a:rPr>
              <a:t>незначні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зсуви</a:t>
            </a:r>
            <a:r>
              <a:rPr lang="ru-RU" sz="1800" i="1" dirty="0" smtClean="0">
                <a:solidFill>
                  <a:srgbClr val="6A1086"/>
                </a:solidFill>
              </a:rPr>
              <a:t> до </a:t>
            </a:r>
            <a:r>
              <a:rPr lang="ru-RU" sz="1800" i="1" dirty="0" err="1" smtClean="0">
                <a:solidFill>
                  <a:srgbClr val="6A1086"/>
                </a:solidFill>
              </a:rPr>
              <a:t>кращого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Особливу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увагу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варто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звернути</a:t>
            </a:r>
            <a:r>
              <a:rPr lang="ru-RU" sz="1800" i="1" dirty="0" smtClean="0">
                <a:solidFill>
                  <a:srgbClr val="6A1086"/>
                </a:solidFill>
              </a:rPr>
              <a:t> на характер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форму </a:t>
            </a:r>
            <a:r>
              <a:rPr lang="ru-RU" sz="1800" i="1" dirty="0" err="1" smtClean="0">
                <a:solidFill>
                  <a:srgbClr val="6A1086"/>
                </a:solidFill>
              </a:rPr>
              <a:t>осудження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засудження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відстаючого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учня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/>
            <a:r>
              <a:rPr lang="ru-RU" sz="1800" b="1" dirty="0" err="1" smtClean="0">
                <a:solidFill>
                  <a:srgbClr val="C00000"/>
                </a:solidFill>
              </a:rPr>
              <a:t>Соціальний</a:t>
            </a:r>
            <a:r>
              <a:rPr lang="ru-RU" sz="1800" b="1" dirty="0" smtClean="0">
                <a:solidFill>
                  <a:srgbClr val="C00000"/>
                </a:solidFill>
              </a:rPr>
              <a:t> аспект. </a:t>
            </a:r>
            <a:r>
              <a:rPr lang="ru-RU" sz="1800" dirty="0" err="1" smtClean="0">
                <a:solidFill>
                  <a:srgbClr val="002060"/>
                </a:solidFill>
              </a:rPr>
              <a:t>Саме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вчитель</a:t>
            </a:r>
            <a:r>
              <a:rPr lang="ru-RU" sz="1800" dirty="0" smtClean="0">
                <a:solidFill>
                  <a:srgbClr val="002060"/>
                </a:solidFill>
              </a:rPr>
              <a:t> повинен стати </a:t>
            </a:r>
            <a:r>
              <a:rPr lang="ru-RU" sz="1800" dirty="0" err="1" smtClean="0">
                <a:solidFill>
                  <a:srgbClr val="002060"/>
                </a:solidFill>
              </a:rPr>
              <a:t>носієм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впроваджувачем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моральних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цінностей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свідомість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підростаючих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поколінь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Моральні</a:t>
            </a:r>
            <a:r>
              <a:rPr lang="ru-RU" sz="1800" dirty="0" smtClean="0">
                <a:solidFill>
                  <a:srgbClr val="002060"/>
                </a:solidFill>
              </a:rPr>
              <a:t> установки </a:t>
            </a:r>
            <a:r>
              <a:rPr lang="ru-RU" sz="1800" dirty="0" err="1" smtClean="0">
                <a:solidFill>
                  <a:srgbClr val="002060"/>
                </a:solidFill>
              </a:rPr>
              <a:t>повинні</a:t>
            </a:r>
            <a:r>
              <a:rPr lang="ru-RU" sz="1800" dirty="0" smtClean="0">
                <a:solidFill>
                  <a:srgbClr val="002060"/>
                </a:solidFill>
              </a:rPr>
              <a:t> бути </a:t>
            </a:r>
            <a:r>
              <a:rPr lang="ru-RU" sz="1800" dirty="0" err="1" smtClean="0">
                <a:solidFill>
                  <a:srgbClr val="002060"/>
                </a:solidFill>
              </a:rPr>
              <a:t>спрямовані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повагу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людини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усвідомлення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цінності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її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життя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глибинне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розуміння</a:t>
            </a:r>
            <a:r>
              <a:rPr lang="ru-RU" sz="1800" dirty="0" smtClean="0">
                <a:solidFill>
                  <a:srgbClr val="002060"/>
                </a:solidFill>
              </a:rPr>
              <a:t> таких понять як </a:t>
            </a:r>
            <a:r>
              <a:rPr lang="ru-RU" sz="1800" dirty="0" err="1" smtClean="0">
                <a:solidFill>
                  <a:srgbClr val="002060"/>
                </a:solidFill>
              </a:rPr>
              <a:t>совість</a:t>
            </a:r>
            <a:r>
              <a:rPr lang="ru-RU" sz="1800" dirty="0" smtClean="0">
                <a:solidFill>
                  <a:srgbClr val="002060"/>
                </a:solidFill>
              </a:rPr>
              <a:t>, честь, </a:t>
            </a:r>
            <a:r>
              <a:rPr lang="ru-RU" sz="1800" dirty="0" err="1" smtClean="0">
                <a:solidFill>
                  <a:srgbClr val="002060"/>
                </a:solidFill>
              </a:rPr>
              <a:t>гідність</a:t>
            </a:r>
            <a:r>
              <a:rPr lang="ru-RU" sz="1800" dirty="0" smtClean="0">
                <a:solidFill>
                  <a:srgbClr val="002060"/>
                </a:solidFill>
              </a:rPr>
              <a:t>, добро, зло, </a:t>
            </a:r>
            <a:r>
              <a:rPr lang="ru-RU" sz="1800" dirty="0" err="1" smtClean="0">
                <a:solidFill>
                  <a:srgbClr val="002060"/>
                </a:solidFill>
              </a:rPr>
              <a:t>дисциплінованість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порядність</a:t>
            </a:r>
            <a:r>
              <a:rPr lang="ru-RU" sz="1800" dirty="0" smtClean="0">
                <a:solidFill>
                  <a:srgbClr val="002060"/>
                </a:solidFill>
              </a:rPr>
              <a:t>. Методика </a:t>
            </a:r>
            <a:r>
              <a:rPr lang="ru-RU" sz="1800" dirty="0" err="1" smtClean="0">
                <a:solidFill>
                  <a:srgbClr val="002060"/>
                </a:solidFill>
              </a:rPr>
              <a:t>впровадження</a:t>
            </a:r>
            <a:r>
              <a:rPr lang="ru-RU" sz="1800" dirty="0" smtClean="0">
                <a:solidFill>
                  <a:srgbClr val="002060"/>
                </a:solidFill>
              </a:rPr>
              <a:t> особистісно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орієнтованого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підходу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навчально-виховний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основою </a:t>
            </a:r>
            <a:r>
              <a:rPr lang="ru-RU" sz="1800" dirty="0" err="1" smtClean="0">
                <a:solidFill>
                  <a:srgbClr val="002060"/>
                </a:solidFill>
              </a:rPr>
              <a:t>гуманізації</a:t>
            </a:r>
            <a:r>
              <a:rPr lang="ru-RU" sz="1800" dirty="0" smtClean="0">
                <a:solidFill>
                  <a:srgbClr val="002060"/>
                </a:solidFill>
              </a:rPr>
              <a:t> навчання. 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143076" y="142852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428604"/>
            <a:ext cx="8858312" cy="6286544"/>
          </a:xfrm>
        </p:spPr>
        <p:txBody>
          <a:bodyPr/>
          <a:lstStyle/>
          <a:p>
            <a:r>
              <a:rPr lang="ru-RU" sz="2000" b="1" i="1" dirty="0" smtClean="0">
                <a:solidFill>
                  <a:srgbClr val="A31529"/>
                </a:solidFill>
              </a:rPr>
              <a:t>Принципи особистісно орієнтованих технологій навчання</a:t>
            </a:r>
            <a:r>
              <a:rPr lang="ru-RU" sz="2000" dirty="0" smtClean="0"/>
              <a:t> (</a:t>
            </a:r>
            <a:r>
              <a:rPr lang="ru-RU" sz="1800" dirty="0" smtClean="0">
                <a:solidFill>
                  <a:srgbClr val="002060"/>
                </a:solidFill>
              </a:rPr>
              <a:t>За С.О. </a:t>
            </a:r>
            <a:r>
              <a:rPr lang="ru-RU" sz="1800" dirty="0" err="1" smtClean="0">
                <a:solidFill>
                  <a:srgbClr val="002060"/>
                </a:solidFill>
              </a:rPr>
              <a:t>Сисоєвою</a:t>
            </a:r>
            <a:r>
              <a:rPr lang="ru-RU" sz="1800" dirty="0" smtClean="0">
                <a:solidFill>
                  <a:srgbClr val="002060"/>
                </a:solidFill>
              </a:rPr>
              <a:t>)</a:t>
            </a:r>
            <a:endParaRPr lang="ru-RU" sz="1800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суб’єктності</a:t>
            </a:r>
            <a:r>
              <a:rPr lang="ru-RU" sz="1800" b="1" dirty="0" smtClean="0">
                <a:solidFill>
                  <a:srgbClr val="C0000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Навчання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здійснюється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переважно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діалогічних</a:t>
            </a:r>
            <a:r>
              <a:rPr lang="ru-RU" sz="1800" dirty="0" smtClean="0">
                <a:solidFill>
                  <a:srgbClr val="002060"/>
                </a:solidFill>
              </a:rPr>
              <a:t> формах </a:t>
            </a:r>
            <a:r>
              <a:rPr lang="ru-RU" sz="1800" dirty="0" err="1" smtClean="0">
                <a:solidFill>
                  <a:srgbClr val="002060"/>
                </a:solidFill>
              </a:rPr>
              <a:t>комунікативної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взаємодії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учнем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діагностики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передбачає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побудову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корекцію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навчально-виховного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процесу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основі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психолого-педагогічних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діагностичних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досліджень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оптимальності</a:t>
            </a:r>
            <a:r>
              <a:rPr lang="ru-RU" sz="1800" b="1" dirty="0" smtClean="0">
                <a:solidFill>
                  <a:srgbClr val="C00000"/>
                </a:solidFill>
              </a:rPr>
              <a:t>. </a:t>
            </a:r>
            <a:r>
              <a:rPr lang="ru-RU" sz="1800" dirty="0" smtClean="0">
                <a:solidFill>
                  <a:srgbClr val="002060"/>
                </a:solidFill>
              </a:rPr>
              <a:t>Оптимальною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педагогічною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взаємодією</a:t>
            </a:r>
            <a:r>
              <a:rPr lang="ru-RU" sz="1800" dirty="0" smtClean="0">
                <a:solidFill>
                  <a:srgbClr val="002060"/>
                </a:solidFill>
              </a:rPr>
              <a:t> вчителя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вважаємо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таку</a:t>
            </a:r>
            <a:r>
              <a:rPr lang="ru-RU" sz="1800" dirty="0" smtClean="0">
                <a:solidFill>
                  <a:srgbClr val="002060"/>
                </a:solidFill>
              </a:rPr>
              <a:t>, яка </a:t>
            </a:r>
            <a:r>
              <a:rPr lang="ru-RU" sz="1800" dirty="0" err="1" smtClean="0">
                <a:solidFill>
                  <a:srgbClr val="002060"/>
                </a:solidFill>
              </a:rPr>
              <a:t>забезпечує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позитивну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динаміку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можливостей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конкретних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умовах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педагогічної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праці</a:t>
            </a:r>
            <a:r>
              <a:rPr lang="ru-RU" sz="1800" dirty="0" smtClean="0">
                <a:solidFill>
                  <a:srgbClr val="002060"/>
                </a:solidFill>
              </a:rPr>
              <a:t> вчителя.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взаємозалежності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відображає </a:t>
            </a:r>
            <a:r>
              <a:rPr lang="ru-RU" sz="1800" dirty="0" err="1" smtClean="0">
                <a:solidFill>
                  <a:srgbClr val="002060"/>
                </a:solidFill>
              </a:rPr>
              <a:t>взаємообумовленість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особистісного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суб’єктів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взаємодії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системі</a:t>
            </a:r>
            <a:r>
              <a:rPr lang="ru-RU" sz="1800" dirty="0" smtClean="0">
                <a:solidFill>
                  <a:srgbClr val="002060"/>
                </a:solidFill>
              </a:rPr>
              <a:t> “</a:t>
            </a:r>
            <a:r>
              <a:rPr lang="ru-RU" sz="1800" dirty="0" err="1" smtClean="0">
                <a:solidFill>
                  <a:srgbClr val="002060"/>
                </a:solidFill>
              </a:rPr>
              <a:t>вчитель</a:t>
            </a:r>
            <a:r>
              <a:rPr lang="ru-RU" sz="1800" dirty="0" smtClean="0">
                <a:solidFill>
                  <a:srgbClr val="002060"/>
                </a:solidFill>
              </a:rPr>
              <a:t> – учень”.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фасилітації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передбачає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розуміння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навчально-виховному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</a:t>
            </a:r>
            <a:r>
              <a:rPr lang="ru-RU" sz="1800" dirty="0" smtClean="0">
                <a:solidFill>
                  <a:srgbClr val="002060"/>
                </a:solidFill>
              </a:rPr>
              <a:t> як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полегшення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сприяння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стимулювання</a:t>
            </a:r>
            <a:r>
              <a:rPr lang="ru-RU" sz="1800" dirty="0" smtClean="0">
                <a:solidFill>
                  <a:srgbClr val="002060"/>
                </a:solidFill>
              </a:rPr>
              <a:t> його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активності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креативності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відображає </a:t>
            </a:r>
            <a:r>
              <a:rPr lang="ru-RU" sz="1800" dirty="0" err="1" smtClean="0">
                <a:solidFill>
                  <a:srgbClr val="002060"/>
                </a:solidFill>
              </a:rPr>
              <a:t>необхідність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виявлення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можливостей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змісту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матеріалу</a:t>
            </a:r>
            <a:r>
              <a:rPr lang="ru-RU" sz="1800" dirty="0" smtClean="0">
                <a:solidFill>
                  <a:srgbClr val="002060"/>
                </a:solidFill>
              </a:rPr>
              <a:t> для </a:t>
            </a:r>
            <a:r>
              <a:rPr lang="ru-RU" sz="1800" dirty="0" err="1" smtClean="0">
                <a:solidFill>
                  <a:srgbClr val="002060"/>
                </a:solidFill>
              </a:rPr>
              <a:t>посилення</a:t>
            </a:r>
            <a:r>
              <a:rPr lang="ru-RU" sz="1800" dirty="0" smtClean="0">
                <a:solidFill>
                  <a:srgbClr val="002060"/>
                </a:solidFill>
              </a:rPr>
              <a:t> його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орієнтації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доповнення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передбачає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посилення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можливостей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позаурочний</a:t>
            </a:r>
            <a:r>
              <a:rPr lang="ru-RU" sz="1800" dirty="0" smtClean="0">
                <a:solidFill>
                  <a:srgbClr val="002060"/>
                </a:solidFill>
              </a:rPr>
              <a:t> час.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варіативності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виражає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необхідність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подолання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одноманітності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змісту</a:t>
            </a:r>
            <a:r>
              <a:rPr lang="ru-RU" sz="1800" dirty="0" smtClean="0">
                <a:solidFill>
                  <a:srgbClr val="002060"/>
                </a:solidFill>
              </a:rPr>
              <a:t>, форм, </a:t>
            </a:r>
            <a:r>
              <a:rPr lang="ru-RU" sz="1800" dirty="0" err="1" smtClean="0">
                <a:solidFill>
                  <a:srgbClr val="002060"/>
                </a:solidFill>
              </a:rPr>
              <a:t>методів</a:t>
            </a:r>
            <a:r>
              <a:rPr lang="ru-RU" sz="1800" dirty="0" smtClean="0">
                <a:solidFill>
                  <a:srgbClr val="002060"/>
                </a:solidFill>
              </a:rPr>
              <a:t> навчання. </a:t>
            </a:r>
          </a:p>
          <a:p>
            <a:pPr algn="just"/>
            <a:r>
              <a:rPr lang="ru-RU" sz="1800" b="1" dirty="0" smtClean="0">
                <a:solidFill>
                  <a:srgbClr val="C00000"/>
                </a:solidFill>
              </a:rPr>
              <a:t>Принцип самоорганізації </a:t>
            </a:r>
            <a:r>
              <a:rPr lang="ru-RU" sz="1800" dirty="0" smtClean="0">
                <a:solidFill>
                  <a:srgbClr val="002060"/>
                </a:solidFill>
              </a:rPr>
              <a:t>відображає </a:t>
            </a:r>
            <a:r>
              <a:rPr lang="ru-RU" sz="1800" dirty="0" err="1" smtClean="0">
                <a:solidFill>
                  <a:srgbClr val="002060"/>
                </a:solidFill>
              </a:rPr>
              <a:t>особливості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управління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процесом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орієнтують</a:t>
            </a:r>
            <a:r>
              <a:rPr lang="ru-RU" sz="1800" dirty="0" smtClean="0">
                <a:solidFill>
                  <a:srgbClr val="002060"/>
                </a:solidFill>
              </a:rPr>
              <a:t> вчителя на внутрішній вплив.</a:t>
            </a:r>
          </a:p>
          <a:p>
            <a:pPr algn="just"/>
            <a:endParaRPr lang="ru-RU" sz="1800" dirty="0" smtClean="0"/>
          </a:p>
          <a:p>
            <a:pPr algn="just">
              <a:spcBef>
                <a:spcPts val="0"/>
              </a:spcBef>
            </a:pPr>
            <a:endParaRPr lang="ru-RU" sz="1800" i="1" dirty="0" smtClean="0"/>
          </a:p>
          <a:p>
            <a:pPr algn="just"/>
            <a:endParaRPr lang="ru-RU" sz="1800" i="1" dirty="0" smtClean="0"/>
          </a:p>
          <a:p>
            <a:pPr algn="just"/>
            <a:endParaRPr lang="ru-RU" sz="1800" i="1" dirty="0" smtClean="0"/>
          </a:p>
          <a:p>
            <a:pPr algn="just"/>
            <a:endParaRPr lang="ru-RU" sz="1800" i="1" dirty="0" smtClean="0"/>
          </a:p>
          <a:p>
            <a:pPr algn="just"/>
            <a:endParaRPr lang="ru-RU" sz="1800" b="1" i="1" dirty="0" smtClean="0">
              <a:solidFill>
                <a:srgbClr val="002060"/>
              </a:solidFill>
            </a:endParaRPr>
          </a:p>
          <a:p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01090" y="6356350"/>
            <a:ext cx="185710" cy="365125"/>
          </a:xfrm>
        </p:spPr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143076" y="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хочу всё знать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хочу всё знать!</Template>
  <TotalTime>834</TotalTime>
  <Words>4909</Words>
  <Application>Microsoft Office PowerPoint</Application>
  <PresentationFormat>Экран (4:3)</PresentationFormat>
  <Paragraphs>388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хочу всё знать!</vt:lpstr>
      <vt:lpstr>Впровадження креативних освітніх технологій в практику початкової школи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Впровадження креативних освітніх технологій в практику початкової школи</dc:title>
  <dc:creator>Boka</dc:creator>
  <dc:description>http://aida.ucoz.ru</dc:description>
  <cp:lastModifiedBy>Boka</cp:lastModifiedBy>
  <cp:revision>89</cp:revision>
  <dcterms:created xsi:type="dcterms:W3CDTF">2016-11-06T12:57:12Z</dcterms:created>
  <dcterms:modified xsi:type="dcterms:W3CDTF">2017-02-28T15:56:04Z</dcterms:modified>
</cp:coreProperties>
</file>