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3300"/>
    <a:srgbClr val="E4B642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6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53611-457D-4DED-B53B-9B1A4DE824DA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D21F8-6CE7-4AC5-B408-4DE74657F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37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76B0-08BD-4886-8014-DCCDE38B1C27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l" defTabSz="914400" rtl="0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4893" y="0"/>
            <a:ext cx="525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8763000" cy="3886200"/>
          </a:xfrm>
        </p:spPr>
        <p:txBody>
          <a:bodyPr/>
          <a:lstStyle/>
          <a:p>
            <a:pPr algn="l"/>
            <a:r>
              <a:rPr lang="uk-UA" dirty="0" smtClean="0"/>
              <a:t>        </a:t>
            </a:r>
            <a:r>
              <a:rPr lang="uk-UA" sz="4400" b="1" i="1" dirty="0" smtClean="0"/>
              <a:t>Світ</a:t>
            </a:r>
            <a:br>
              <a:rPr lang="uk-UA" sz="4400" b="1" i="1" dirty="0" smtClean="0"/>
            </a:br>
            <a:r>
              <a:rPr lang="uk-UA" sz="4400" b="1" i="1" dirty="0" smtClean="0"/>
              <a:t> прекрасного </a:t>
            </a:r>
            <a:br>
              <a:rPr lang="uk-UA" sz="4400" b="1" i="1" dirty="0" smtClean="0"/>
            </a:br>
            <a:r>
              <a:rPr lang="uk-UA" sz="4400" b="1" i="1" dirty="0" smtClean="0"/>
              <a:t>у полотнах </a:t>
            </a:r>
            <a:br>
              <a:rPr lang="uk-UA" sz="4400" b="1" i="1" dirty="0" smtClean="0"/>
            </a:br>
            <a:r>
              <a:rPr lang="uk-UA" sz="4400" b="1" i="1" dirty="0" err="1" smtClean="0"/>
              <a:t>катерини</a:t>
            </a:r>
            <a:r>
              <a:rPr lang="uk-UA" sz="4400" b="1" i="1" dirty="0" smtClean="0"/>
              <a:t> </a:t>
            </a:r>
            <a:br>
              <a:rPr lang="uk-UA" sz="4400" b="1" i="1" dirty="0" smtClean="0"/>
            </a:br>
            <a:r>
              <a:rPr lang="uk-UA" sz="4400" b="1" i="1" dirty="0" err="1" smtClean="0"/>
              <a:t>білокур</a:t>
            </a:r>
            <a:r>
              <a:rPr lang="uk-UA" sz="4400" b="1" i="1" dirty="0" smtClean="0"/>
              <a:t> </a:t>
            </a:r>
            <a:br>
              <a:rPr lang="uk-UA" sz="4400" b="1" i="1" dirty="0" smtClean="0"/>
            </a:br>
            <a:endParaRPr lang="ru-RU" sz="4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63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59813" y="4677235"/>
            <a:ext cx="6120680" cy="4320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59813" y="4174976"/>
            <a:ext cx="6120680" cy="4320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59813" y="3645024"/>
            <a:ext cx="6120680" cy="4320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59813" y="2693440"/>
            <a:ext cx="6120680" cy="4320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395536" y="476672"/>
            <a:ext cx="8496944" cy="7920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59813" y="2204864"/>
            <a:ext cx="6120680" cy="4320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>
                <a:solidFill>
                  <a:srgbClr val="800000"/>
                </a:solidFill>
              </a:rPr>
              <a:t>Схема побудови твору – опису за картиною</a:t>
            </a:r>
            <a:endParaRPr lang="ru-RU" sz="2400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 </a:t>
            </a:r>
            <a:endParaRPr lang="ru-RU" dirty="0"/>
          </a:p>
          <a:p>
            <a:pPr marL="0" lvl="0" indent="0">
              <a:buNone/>
            </a:pPr>
            <a:r>
              <a:rPr lang="uk-UA" sz="2400" b="1" dirty="0">
                <a:solidFill>
                  <a:srgbClr val="FF0000"/>
                </a:solidFill>
              </a:rPr>
              <a:t>Вступ 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/>
              <a:t>а) загальне враження від художнього полотна</a:t>
            </a:r>
            <a:r>
              <a:rPr lang="ru-RU" b="1" dirty="0"/>
              <a:t>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б) історія написання твору, відомості про митця.</a:t>
            </a:r>
            <a:endParaRPr lang="ru-RU" dirty="0"/>
          </a:p>
          <a:p>
            <a:pPr marL="0" lv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Основна частина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/>
              <a:t>а) опис переднього плану  картини</a:t>
            </a:r>
            <a:r>
              <a:rPr lang="ru-RU" b="1" dirty="0"/>
              <a:t>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б) способи передачі глибини ( тла) полотна</a:t>
            </a:r>
            <a:r>
              <a:rPr lang="ru-RU" b="1" dirty="0"/>
              <a:t>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в) опис побаченого справа, зліва, зверху, знизу.</a:t>
            </a:r>
            <a:endParaRPr lang="ru-RU" dirty="0"/>
          </a:p>
          <a:p>
            <a:pPr marL="0" lv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Висновок (емоційна оцінка твору).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44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39552" y="1844824"/>
            <a:ext cx="7848872" cy="3240360"/>
          </a:xfrm>
          <a:prstGeom prst="wedgeRoundRectCallout">
            <a:avLst/>
          </a:prstGeom>
          <a:gradFill>
            <a:gsLst>
              <a:gs pos="6250">
                <a:schemeClr val="accent1">
                  <a:tint val="66000"/>
                  <a:satMod val="160000"/>
                </a:schemeClr>
              </a:gs>
              <a:gs pos="3000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24390" y="476672"/>
            <a:ext cx="8352928" cy="792088"/>
          </a:xfrm>
          <a:prstGeom prst="wedgeRoundRectCallout">
            <a:avLst/>
          </a:prstGeom>
          <a:gradFill>
            <a:gsLst>
              <a:gs pos="6250">
                <a:schemeClr val="accent1">
                  <a:tint val="66000"/>
                  <a:satMod val="160000"/>
                </a:schemeClr>
              </a:gs>
              <a:gs pos="3000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390" y="476672"/>
            <a:ext cx="8262410" cy="1512168"/>
          </a:xfrm>
        </p:spPr>
        <p:txBody>
          <a:bodyPr/>
          <a:lstStyle/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800000"/>
                </a:solidFill>
              </a:rPr>
              <a:t>Метод </a:t>
            </a:r>
            <a:r>
              <a:rPr lang="ru-RU" b="1" dirty="0">
                <a:solidFill>
                  <a:srgbClr val="800000"/>
                </a:solidFill>
              </a:rPr>
              <a:t>“</a:t>
            </a:r>
            <a:r>
              <a:rPr lang="uk-UA" b="1" dirty="0">
                <a:solidFill>
                  <a:srgbClr val="800000"/>
                </a:solidFill>
              </a:rPr>
              <a:t>Незакінчене речення</a:t>
            </a:r>
            <a:r>
              <a:rPr lang="ru-RU" b="1" dirty="0">
                <a:solidFill>
                  <a:srgbClr val="800000"/>
                </a:solidFill>
              </a:rPr>
              <a:t>”</a:t>
            </a:r>
            <a:r>
              <a:rPr lang="ru-RU" dirty="0">
                <a:solidFill>
                  <a:srgbClr val="800000"/>
                </a:solidFill>
              </a:rPr>
              <a:t/>
            </a:r>
            <a:br>
              <a:rPr lang="ru-RU" dirty="0">
                <a:solidFill>
                  <a:srgbClr val="800000"/>
                </a:solidFill>
              </a:rPr>
            </a:b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634" y="1916832"/>
            <a:ext cx="8147248" cy="464137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/>
              <a:t> </a:t>
            </a:r>
            <a:r>
              <a:rPr lang="uk-UA" sz="3600" b="1" i="1" dirty="0" smtClean="0">
                <a:solidFill>
                  <a:srgbClr val="663300"/>
                </a:solidFill>
              </a:rPr>
              <a:t>Я </a:t>
            </a:r>
            <a:r>
              <a:rPr lang="uk-UA" sz="3600" b="1" i="1" dirty="0">
                <a:solidFill>
                  <a:srgbClr val="663300"/>
                </a:solidFill>
              </a:rPr>
              <a:t>дізнався , що К.Білокур…</a:t>
            </a:r>
            <a:endParaRPr lang="ru-RU" sz="3600" b="1" i="1" dirty="0">
              <a:solidFill>
                <a:srgbClr val="663300"/>
              </a:solidFill>
            </a:endParaRPr>
          </a:p>
          <a:p>
            <a:pPr marL="0" lvl="0" indent="0">
              <a:buNone/>
            </a:pPr>
            <a:r>
              <a:rPr lang="uk-UA" sz="3600" b="1" i="1" dirty="0">
                <a:solidFill>
                  <a:srgbClr val="663300"/>
                </a:solidFill>
              </a:rPr>
              <a:t> Я знаю , що є такі види описів…</a:t>
            </a:r>
            <a:endParaRPr lang="ru-RU" sz="3600" b="1" i="1" dirty="0">
              <a:solidFill>
                <a:srgbClr val="663300"/>
              </a:solidFill>
            </a:endParaRPr>
          </a:p>
          <a:p>
            <a:pPr marL="0" lvl="0" indent="0">
              <a:buNone/>
            </a:pPr>
            <a:r>
              <a:rPr lang="uk-UA" sz="3600" b="1" i="1" dirty="0">
                <a:solidFill>
                  <a:srgbClr val="663300"/>
                </a:solidFill>
              </a:rPr>
              <a:t>Я навчився  описувати…</a:t>
            </a:r>
            <a:endParaRPr lang="ru-RU" sz="3600" b="1" i="1" dirty="0">
              <a:solidFill>
                <a:srgbClr val="663300"/>
              </a:solidFill>
            </a:endParaRPr>
          </a:p>
          <a:p>
            <a:pPr marL="0" lvl="0" indent="0">
              <a:buNone/>
            </a:pPr>
            <a:r>
              <a:rPr lang="uk-UA" sz="3600" b="1" i="1" dirty="0">
                <a:solidFill>
                  <a:srgbClr val="663300"/>
                </a:solidFill>
              </a:rPr>
              <a:t> Я усвідомив, що…</a:t>
            </a:r>
            <a:endParaRPr lang="ru-RU" sz="3600" b="1" i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2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</a:t>
            </a:r>
            <a:r>
              <a:rPr lang="uk-UA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Діти </a:t>
            </a:r>
            <a:r>
              <a:rPr lang="uk-UA" b="1" i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Катерини Білокур</a:t>
            </a:r>
            <a: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273280" cy="51740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b="1" i="1" dirty="0" err="1" smtClean="0"/>
              <a:t>Богданівка</a:t>
            </a:r>
            <a:r>
              <a:rPr lang="uk-UA" sz="1600" b="1" i="1" dirty="0" smtClean="0"/>
              <a:t> </a:t>
            </a:r>
            <a:r>
              <a:rPr lang="uk-UA" sz="1600" b="1" i="1" dirty="0"/>
              <a:t>– не Богом дане,                      І навіть росами тумани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Не чортом прокляте село,                       Перед світанком не заллють. 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А та земля, де на світанні                      Це їх самотня добра жінка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Найбільше квітів розцвіло.                     Колись навчила говорить.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І гомонять вони, як люди.                      В родинній злагоді – довірі,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І мова їхня – голосна.                              Чи тепле літо, чи зима,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Таких квіток ніде не буде.                     Гуляють квіти на подвір</a:t>
            </a:r>
            <a:r>
              <a:rPr lang="ru-RU" sz="1600" b="1" i="1" dirty="0"/>
              <a:t>’</a:t>
            </a:r>
            <a:r>
              <a:rPr lang="uk-UA" sz="1600" b="1" i="1" dirty="0"/>
              <a:t>ї 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Хіба що </a:t>
            </a:r>
            <a:r>
              <a:rPr lang="uk-UA" sz="1600" b="1" i="1" dirty="0" smtClean="0"/>
              <a:t>вицвіту</a:t>
            </a:r>
            <a:r>
              <a:rPr lang="uk-UA" sz="1600" b="1" i="1" dirty="0"/>
              <a:t>т</a:t>
            </a:r>
            <a:r>
              <a:rPr lang="uk-UA" sz="1600" b="1" i="1" dirty="0" smtClean="0"/>
              <a:t>ь </a:t>
            </a:r>
            <a:r>
              <a:rPr lang="uk-UA" sz="1600" b="1" i="1" dirty="0"/>
              <a:t>у снах.                       А хтось сказав</a:t>
            </a:r>
            <a:r>
              <a:rPr lang="ru-RU" sz="1600" b="1" i="1" dirty="0"/>
              <a:t>:”</a:t>
            </a:r>
            <a:r>
              <a:rPr lang="uk-UA" sz="1600" b="1" i="1" dirty="0"/>
              <a:t>Дітей нема</a:t>
            </a:r>
            <a:r>
              <a:rPr lang="ru-RU" sz="1600" b="1" i="1" dirty="0"/>
              <a:t>!”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Такі – не хиляться, не в’януть .           А квітка мальва спочиває,	</a:t>
            </a:r>
            <a:endParaRPr lang="ru-RU" sz="1600" dirty="0"/>
          </a:p>
          <a:p>
            <a:pPr marL="0" indent="0">
              <a:buNone/>
            </a:pPr>
            <a:r>
              <a:rPr lang="uk-UA" sz="1600" b="1" i="1" dirty="0"/>
              <a:t>Таких морози не </a:t>
            </a:r>
            <a:r>
              <a:rPr lang="uk-UA" sz="1600" b="1" i="1" dirty="0" err="1"/>
              <a:t>приб</a:t>
            </a:r>
            <a:r>
              <a:rPr lang="ru-RU" sz="1600" b="1" i="1" dirty="0"/>
              <a:t>’</a:t>
            </a:r>
            <a:r>
              <a:rPr lang="uk-UA" sz="1600" b="1" i="1" dirty="0" err="1"/>
              <a:t>ють</a:t>
            </a:r>
            <a:r>
              <a:rPr lang="uk-UA" sz="1600" b="1" i="1" dirty="0"/>
              <a:t>.  </a:t>
            </a:r>
            <a:r>
              <a:rPr lang="uk-UA" sz="1600" i="1" dirty="0"/>
              <a:t>  </a:t>
            </a:r>
            <a:r>
              <a:rPr lang="uk-UA" sz="1600" b="1" i="1" dirty="0"/>
              <a:t>               Коли схиляється на пліт.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5676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 </a:t>
            </a:r>
            <a:r>
              <a:rPr lang="uk-UA" sz="2400" dirty="0" smtClean="0"/>
              <a:t>                            </a:t>
            </a:r>
            <a:r>
              <a:rPr lang="uk-UA" b="1" i="1" dirty="0" smtClean="0">
                <a:solidFill>
                  <a:srgbClr val="663300"/>
                </a:solidFill>
              </a:rPr>
              <a:t>тема уроку </a:t>
            </a:r>
            <a:endParaRPr lang="ru-RU" sz="2400" b="1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 i="1" dirty="0">
                <a:solidFill>
                  <a:srgbClr val="800000"/>
                </a:solidFill>
              </a:rPr>
              <a:t>Письмовий твір – опис природи за картиною в художньому  стилі     за простим планом. </a:t>
            </a:r>
            <a:endParaRPr lang="ru-RU" sz="4400" b="1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18261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default.jpegіва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7058" y="-15480"/>
            <a:ext cx="5715867" cy="692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       </a:t>
            </a:r>
            <a:r>
              <a:rPr lang="uk-UA" b="1" i="1" dirty="0" smtClean="0"/>
              <a:t>Мить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400" dirty="0" smtClean="0"/>
              <a:t>                                               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А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Т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Х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Н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Е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Н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Н</a:t>
            </a:r>
          </a:p>
          <a:p>
            <a:pPr marL="0" indent="0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Я</a:t>
            </a:r>
          </a:p>
          <a:p>
            <a:pPr marL="0" indent="0">
              <a:buNone/>
            </a:pP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98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80512" cy="69573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рп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0"/>
            <a:ext cx="5002052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012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92696" y="-212909"/>
            <a:ext cx="11665296" cy="72800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defaul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-34619"/>
            <a:ext cx="5616624" cy="692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08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esktop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72770"/>
            <a:ext cx="5544616" cy="693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791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3901"/>
            <a:ext cx="91440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C:\Users\User\Desktop\рп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131840" cy="431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imag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7938" y="0"/>
            <a:ext cx="3667059" cy="458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User\Desktop\default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4"/>
            <a:ext cx="3482753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23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 smtClean="0">
                <a:solidFill>
                  <a:srgbClr val="00B0F0"/>
                </a:solidFill>
              </a:rPr>
              <a:t>Мовний </a:t>
            </a:r>
            <a:r>
              <a:rPr lang="uk-UA" sz="4400" b="1" i="1" dirty="0" err="1" smtClean="0">
                <a:solidFill>
                  <a:srgbClr val="00B0F0"/>
                </a:solidFill>
              </a:rPr>
              <a:t>спект</a:t>
            </a:r>
            <a:r>
              <a:rPr lang="ru-RU" sz="4400" b="1" i="1" dirty="0" smtClean="0">
                <a:solidFill>
                  <a:srgbClr val="00B0F0"/>
                </a:solidFill>
              </a:rPr>
              <a:t>Р</a:t>
            </a:r>
            <a:endParaRPr lang="uk-UA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08720"/>
            <a:ext cx="864096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500" b="1" i="1" u="sng" dirty="0" smtClean="0">
                <a:solidFill>
                  <a:srgbClr val="FFFF00"/>
                </a:solidFill>
              </a:rPr>
              <a:t>Жовтий </a:t>
            </a:r>
            <a:r>
              <a:rPr lang="uk-UA" sz="1500" b="1" dirty="0" smtClean="0">
                <a:solidFill>
                  <a:srgbClr val="FFFF00"/>
                </a:solidFill>
              </a:rPr>
              <a:t>– золотий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золотистий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лимонний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цитриновий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янтарний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бурштиновий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пісочний</a:t>
            </a:r>
            <a:r>
              <a:rPr lang="ru-RU" sz="1500" b="1" dirty="0" smtClean="0">
                <a:solidFill>
                  <a:srgbClr val="FFFF00"/>
                </a:solidFill>
              </a:rPr>
              <a:t>,</a:t>
            </a:r>
            <a:r>
              <a:rPr lang="uk-UA" sz="1500" b="1" dirty="0" smtClean="0">
                <a:solidFill>
                  <a:srgbClr val="FFFF00"/>
                </a:solidFill>
              </a:rPr>
              <a:t> восковий.</a:t>
            </a:r>
            <a:endParaRPr lang="ru-RU" sz="15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/>
              <a:t>Білий </a:t>
            </a:r>
            <a:r>
              <a:rPr lang="uk-UA" sz="1500" b="1" i="1" dirty="0" smtClean="0"/>
              <a:t>–</a:t>
            </a:r>
            <a:r>
              <a:rPr lang="uk-UA" sz="1500" b="1" dirty="0" smtClean="0"/>
              <a:t> білосніжний</a:t>
            </a:r>
            <a:r>
              <a:rPr lang="ru-RU" sz="1500" b="1" dirty="0" smtClean="0"/>
              <a:t>,</a:t>
            </a:r>
            <a:r>
              <a:rPr lang="uk-UA" sz="1500" b="1" dirty="0" smtClean="0"/>
              <a:t> молочний</a:t>
            </a:r>
            <a:r>
              <a:rPr lang="ru-RU" sz="1500" b="1" dirty="0" smtClean="0"/>
              <a:t>,</a:t>
            </a:r>
            <a:r>
              <a:rPr lang="uk-UA" sz="1500" b="1" dirty="0" smtClean="0"/>
              <a:t> мармуровий</a:t>
            </a:r>
            <a:r>
              <a:rPr lang="ru-RU" sz="1500" b="1" dirty="0" smtClean="0"/>
              <a:t>,</a:t>
            </a:r>
            <a:r>
              <a:rPr lang="uk-UA" sz="1500" b="1" dirty="0" smtClean="0"/>
              <a:t> крейдяний</a:t>
            </a:r>
            <a:r>
              <a:rPr lang="ru-RU" sz="1500" b="1" dirty="0" smtClean="0"/>
              <a:t>,</a:t>
            </a:r>
            <a:r>
              <a:rPr lang="uk-UA" sz="1500" b="1" dirty="0" smtClean="0"/>
              <a:t> ясний.</a:t>
            </a:r>
            <a:endParaRPr lang="ru-RU" sz="1500" dirty="0" smtClean="0"/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solidFill>
                  <a:srgbClr val="92D050"/>
                </a:solidFill>
              </a:rPr>
              <a:t>Зелений </a:t>
            </a:r>
            <a:r>
              <a:rPr lang="uk-UA" sz="1500" b="1" i="1" dirty="0" smtClean="0">
                <a:solidFill>
                  <a:srgbClr val="92D050"/>
                </a:solidFill>
              </a:rPr>
              <a:t>– </a:t>
            </a:r>
            <a:r>
              <a:rPr lang="uk-UA" sz="1500" b="1" dirty="0" smtClean="0">
                <a:solidFill>
                  <a:srgbClr val="92D050"/>
                </a:solidFill>
              </a:rPr>
              <a:t>смарагдовий</a:t>
            </a:r>
            <a:r>
              <a:rPr lang="ru-RU" sz="1500" b="1" dirty="0" smtClean="0">
                <a:solidFill>
                  <a:srgbClr val="92D050"/>
                </a:solidFill>
              </a:rPr>
              <a:t>,</a:t>
            </a:r>
            <a:r>
              <a:rPr lang="uk-UA" sz="1500" b="1" dirty="0" smtClean="0">
                <a:solidFill>
                  <a:srgbClr val="92D050"/>
                </a:solidFill>
              </a:rPr>
              <a:t> ізумрудний</a:t>
            </a:r>
            <a:r>
              <a:rPr lang="ru-RU" sz="1500" b="1" dirty="0" smtClean="0">
                <a:solidFill>
                  <a:srgbClr val="92D050"/>
                </a:solidFill>
              </a:rPr>
              <a:t>, </a:t>
            </a:r>
            <a:r>
              <a:rPr lang="uk-UA" sz="1500" b="1" dirty="0" smtClean="0">
                <a:solidFill>
                  <a:srgbClr val="92D050"/>
                </a:solidFill>
              </a:rPr>
              <a:t>малахітовий</a:t>
            </a:r>
            <a:r>
              <a:rPr lang="ru-RU" sz="1500" b="1" dirty="0" smtClean="0">
                <a:solidFill>
                  <a:srgbClr val="92D050"/>
                </a:solidFill>
              </a:rPr>
              <a:t>,</a:t>
            </a:r>
            <a:r>
              <a:rPr lang="uk-UA" sz="1500" b="1" dirty="0" smtClean="0">
                <a:solidFill>
                  <a:srgbClr val="92D050"/>
                </a:solidFill>
              </a:rPr>
              <a:t> салатний</a:t>
            </a:r>
            <a:r>
              <a:rPr lang="ru-RU" sz="1500" b="1" dirty="0" smtClean="0">
                <a:solidFill>
                  <a:srgbClr val="92D050"/>
                </a:solidFill>
              </a:rPr>
              <a:t>,</a:t>
            </a:r>
            <a:r>
              <a:rPr lang="uk-UA" sz="1500" b="1" dirty="0" smtClean="0">
                <a:solidFill>
                  <a:srgbClr val="92D050"/>
                </a:solidFill>
              </a:rPr>
              <a:t> фісташковий</a:t>
            </a:r>
            <a:r>
              <a:rPr lang="ru-RU" sz="1500" b="1" dirty="0" smtClean="0">
                <a:solidFill>
                  <a:srgbClr val="92D050"/>
                </a:solidFill>
              </a:rPr>
              <a:t>,</a:t>
            </a:r>
            <a:r>
              <a:rPr lang="uk-UA" sz="1500" b="1" dirty="0" smtClean="0">
                <a:solidFill>
                  <a:srgbClr val="92D050"/>
                </a:solidFill>
              </a:rPr>
              <a:t> зеленуватий.</a:t>
            </a:r>
            <a:endParaRPr lang="ru-RU" sz="15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Голубий 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– блакитний</a:t>
            </a:r>
            <a:r>
              <a:rPr lang="ru-RU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,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 небесний </a:t>
            </a:r>
            <a:r>
              <a:rPr lang="ru-RU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,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бірюзовий</a:t>
            </a:r>
            <a:r>
              <a:rPr lang="ru-RU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,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 барвінковий</a:t>
            </a:r>
            <a:r>
              <a:rPr lang="ru-RU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,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 аквамариновий</a:t>
            </a:r>
            <a:r>
              <a:rPr lang="ru-RU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,</a:t>
            </a:r>
            <a:r>
              <a:rPr lang="uk-UA" sz="15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</a:rPr>
              <a:t> лазуровий.</a:t>
            </a:r>
            <a:endParaRPr lang="ru-RU" sz="1500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b="1" dirty="0" smtClean="0">
              <a:ln w="127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uk-UA" sz="1500" b="1" i="1" u="sng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Синій</a:t>
            </a:r>
            <a:r>
              <a:rPr lang="uk-UA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волошковий</a:t>
            </a:r>
            <a:r>
              <a:rPr lang="ru-RU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сапфіровий</a:t>
            </a:r>
            <a:r>
              <a:rPr lang="ru-RU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васильковий </a:t>
            </a:r>
            <a:r>
              <a:rPr lang="ru-RU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електрик.</a:t>
            </a:r>
            <a:endParaRPr lang="ru-RU" sz="1500" b="1" dirty="0" smtClean="0">
              <a:ln w="127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Сірий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попелястий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димчастий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сталевий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крицевий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свинцевий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мишастий </a:t>
            </a:r>
            <a:r>
              <a:rPr lang="ru-RU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uk-UA" sz="1500" b="1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чалий.</a:t>
            </a:r>
            <a:endParaRPr lang="ru-RU" sz="1500" dirty="0" smtClean="0">
              <a:ln w="12700">
                <a:noFill/>
                <a:prstDash val="solid"/>
              </a:ln>
              <a:solidFill>
                <a:schemeClr val="tx1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solidFill>
                  <a:srgbClr val="FF0000"/>
                </a:solidFill>
              </a:rPr>
              <a:t>Червоний </a:t>
            </a:r>
            <a:r>
              <a:rPr lang="uk-UA" sz="1500" b="1" dirty="0" smtClean="0">
                <a:solidFill>
                  <a:srgbClr val="FF0000"/>
                </a:solidFill>
              </a:rPr>
              <a:t>– кривавий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бордовий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калиновий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вишневий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гранатовий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рубіновий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кораловий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жаркий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пломенистий</a:t>
            </a:r>
            <a:r>
              <a:rPr lang="ru-RU" sz="1500" b="1" dirty="0" smtClean="0">
                <a:solidFill>
                  <a:srgbClr val="FF0000"/>
                </a:solidFill>
              </a:rPr>
              <a:t>,</a:t>
            </a:r>
            <a:r>
              <a:rPr lang="uk-UA" sz="1500" b="1" dirty="0" smtClean="0">
                <a:solidFill>
                  <a:srgbClr val="FF0000"/>
                </a:solidFill>
              </a:rPr>
              <a:t> кармінний.</a:t>
            </a:r>
            <a:endParaRPr lang="ru-RU" sz="15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solidFill>
                  <a:srgbClr val="000000"/>
                </a:solidFill>
              </a:rPr>
              <a:t>Чорний </a:t>
            </a:r>
            <a:r>
              <a:rPr lang="uk-UA" sz="1500" b="1" dirty="0" smtClean="0">
                <a:solidFill>
                  <a:srgbClr val="000000"/>
                </a:solidFill>
              </a:rPr>
              <a:t>– смолистий</a:t>
            </a:r>
            <a:r>
              <a:rPr lang="ru-RU" sz="1500" b="1" dirty="0" smtClean="0">
                <a:solidFill>
                  <a:srgbClr val="000000"/>
                </a:solidFill>
              </a:rPr>
              <a:t>,</a:t>
            </a:r>
            <a:r>
              <a:rPr lang="uk-UA" sz="1500" b="1" dirty="0" smtClean="0">
                <a:solidFill>
                  <a:srgbClr val="000000"/>
                </a:solidFill>
              </a:rPr>
              <a:t> агатовий</a:t>
            </a:r>
            <a:r>
              <a:rPr lang="ru-RU" sz="1500" b="1" dirty="0" smtClean="0">
                <a:solidFill>
                  <a:srgbClr val="000000"/>
                </a:solidFill>
              </a:rPr>
              <a:t>,</a:t>
            </a:r>
            <a:r>
              <a:rPr lang="uk-UA" sz="1500" b="1" dirty="0" smtClean="0">
                <a:solidFill>
                  <a:srgbClr val="000000"/>
                </a:solidFill>
              </a:rPr>
              <a:t> вороний.</a:t>
            </a:r>
            <a:endParaRPr lang="ru-RU" sz="15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solidFill>
                  <a:srgbClr val="663300"/>
                </a:solidFill>
              </a:rPr>
              <a:t>Коричневий</a:t>
            </a:r>
            <a:r>
              <a:rPr lang="uk-UA" sz="1500" b="1" dirty="0" smtClean="0">
                <a:solidFill>
                  <a:srgbClr val="663300"/>
                </a:solidFill>
              </a:rPr>
              <a:t> – брунастий</a:t>
            </a:r>
            <a:r>
              <a:rPr lang="ru-RU" sz="1500" b="1" dirty="0" smtClean="0">
                <a:solidFill>
                  <a:srgbClr val="663300"/>
                </a:solidFill>
              </a:rPr>
              <a:t>,</a:t>
            </a:r>
            <a:r>
              <a:rPr lang="uk-UA" sz="1500" b="1" dirty="0" smtClean="0">
                <a:solidFill>
                  <a:srgbClr val="663300"/>
                </a:solidFill>
              </a:rPr>
              <a:t> каштановий </a:t>
            </a:r>
            <a:r>
              <a:rPr lang="ru-RU" sz="1500" b="1" dirty="0" smtClean="0">
                <a:solidFill>
                  <a:srgbClr val="663300"/>
                </a:solidFill>
              </a:rPr>
              <a:t>,</a:t>
            </a:r>
            <a:r>
              <a:rPr lang="uk-UA" sz="1500" b="1" dirty="0" smtClean="0">
                <a:solidFill>
                  <a:srgbClr val="663300"/>
                </a:solidFill>
              </a:rPr>
              <a:t>шоколадний</a:t>
            </a:r>
            <a:r>
              <a:rPr lang="ru-RU" sz="1500" b="1" dirty="0" smtClean="0">
                <a:solidFill>
                  <a:srgbClr val="663300"/>
                </a:solidFill>
              </a:rPr>
              <a:t>,</a:t>
            </a:r>
            <a:r>
              <a:rPr lang="uk-UA" sz="1500" b="1" dirty="0" smtClean="0">
                <a:solidFill>
                  <a:srgbClr val="663300"/>
                </a:solidFill>
              </a:rPr>
              <a:t> рудий</a:t>
            </a:r>
            <a:r>
              <a:rPr lang="ru-RU" sz="1500" b="1" dirty="0" smtClean="0">
                <a:solidFill>
                  <a:srgbClr val="663300"/>
                </a:solidFill>
              </a:rPr>
              <a:t>,</a:t>
            </a:r>
            <a:r>
              <a:rPr lang="uk-UA" sz="1500" b="1" dirty="0" smtClean="0">
                <a:solidFill>
                  <a:srgbClr val="663300"/>
                </a:solidFill>
              </a:rPr>
              <a:t> бронзовий</a:t>
            </a:r>
            <a:r>
              <a:rPr lang="ru-RU" sz="1500" b="1" dirty="0" smtClean="0">
                <a:solidFill>
                  <a:srgbClr val="663300"/>
                </a:solidFill>
              </a:rPr>
              <a:t>,</a:t>
            </a:r>
            <a:r>
              <a:rPr lang="uk-UA" sz="1500" b="1" dirty="0" smtClean="0">
                <a:solidFill>
                  <a:srgbClr val="663300"/>
                </a:solidFill>
              </a:rPr>
              <a:t> карий.</a:t>
            </a:r>
            <a:endParaRPr lang="ru-RU" sz="1500" dirty="0" smtClean="0">
              <a:solidFill>
                <a:srgbClr val="663300"/>
              </a:solidFill>
            </a:endParaRPr>
          </a:p>
          <a:p>
            <a:pPr>
              <a:buNone/>
            </a:pPr>
            <a:r>
              <a:rPr lang="uk-UA" sz="1500" b="1" dirty="0" smtClean="0">
                <a:solidFill>
                  <a:srgbClr val="663300"/>
                </a:solidFill>
              </a:rPr>
              <a:t> </a:t>
            </a:r>
            <a:endParaRPr lang="ru-RU" sz="1500" dirty="0" smtClean="0">
              <a:solidFill>
                <a:srgbClr val="663300"/>
              </a:solidFill>
            </a:endParaRPr>
          </a:p>
          <a:p>
            <a:r>
              <a:rPr lang="uk-UA" sz="1500" b="1" i="1" u="sng" dirty="0" smtClean="0">
                <a:solidFill>
                  <a:srgbClr val="7030A0"/>
                </a:solidFill>
              </a:rPr>
              <a:t>Фіолетовий </a:t>
            </a:r>
            <a:r>
              <a:rPr lang="uk-UA" sz="1500" b="1" dirty="0" smtClean="0">
                <a:solidFill>
                  <a:srgbClr val="7030A0"/>
                </a:solidFill>
              </a:rPr>
              <a:t>– фіалковий</a:t>
            </a:r>
            <a:r>
              <a:rPr lang="ru-RU" sz="1500" b="1" dirty="0" smtClean="0">
                <a:solidFill>
                  <a:srgbClr val="7030A0"/>
                </a:solidFill>
              </a:rPr>
              <a:t>,</a:t>
            </a:r>
            <a:r>
              <a:rPr lang="uk-UA" sz="1500" b="1" dirty="0" smtClean="0">
                <a:solidFill>
                  <a:srgbClr val="7030A0"/>
                </a:solidFill>
              </a:rPr>
              <a:t> бузковий</a:t>
            </a:r>
            <a:r>
              <a:rPr lang="ru-RU" sz="1500" b="1" dirty="0" smtClean="0">
                <a:solidFill>
                  <a:srgbClr val="7030A0"/>
                </a:solidFill>
              </a:rPr>
              <a:t>,</a:t>
            </a:r>
            <a:r>
              <a:rPr lang="uk-UA" sz="1500" b="1" dirty="0" smtClean="0">
                <a:solidFill>
                  <a:srgbClr val="7030A0"/>
                </a:solidFill>
              </a:rPr>
              <a:t> ліловий .</a:t>
            </a:r>
            <a:endParaRPr lang="ru-RU" sz="15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sz="1500" b="1" dirty="0" smtClean="0"/>
              <a:t> </a:t>
            </a:r>
            <a:endParaRPr lang="ru-RU" sz="1500" dirty="0" smtClean="0"/>
          </a:p>
          <a:p>
            <a:r>
              <a:rPr lang="uk-UA" sz="1500" b="1" i="1" u="sng" dirty="0" smtClean="0">
                <a:solidFill>
                  <a:srgbClr val="F47E1C"/>
                </a:solidFill>
              </a:rPr>
              <a:t>Оранжевий</a:t>
            </a:r>
            <a:r>
              <a:rPr lang="uk-UA" sz="1500" b="1" dirty="0" smtClean="0">
                <a:solidFill>
                  <a:srgbClr val="F47E1C"/>
                </a:solidFill>
              </a:rPr>
              <a:t> – помаранчевий</a:t>
            </a:r>
            <a:r>
              <a:rPr lang="ru-RU" sz="1500" b="1" dirty="0" smtClean="0">
                <a:solidFill>
                  <a:srgbClr val="F47E1C"/>
                </a:solidFill>
              </a:rPr>
              <a:t>,</a:t>
            </a:r>
            <a:r>
              <a:rPr lang="uk-UA" sz="1500" b="1" dirty="0" smtClean="0">
                <a:solidFill>
                  <a:srgbClr val="F47E1C"/>
                </a:solidFill>
              </a:rPr>
              <a:t> жовтогарячий</a:t>
            </a:r>
            <a:r>
              <a:rPr lang="ru-RU" sz="1500" b="1" dirty="0" smtClean="0">
                <a:solidFill>
                  <a:srgbClr val="F47E1C"/>
                </a:solidFill>
              </a:rPr>
              <a:t>,</a:t>
            </a:r>
            <a:r>
              <a:rPr lang="uk-UA" sz="1500" b="1" dirty="0" smtClean="0">
                <a:solidFill>
                  <a:srgbClr val="F47E1C"/>
                </a:solidFill>
              </a:rPr>
              <a:t> апельсиновий.  </a:t>
            </a:r>
            <a:endParaRPr lang="ru-RU" sz="1500" dirty="0" smtClean="0">
              <a:solidFill>
                <a:srgbClr val="F47E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00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6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6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1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6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1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6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10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elebration">
  <a:themeElements>
    <a:clrScheme name="Другая 3">
      <a:dk1>
        <a:srgbClr val="35615D"/>
      </a:dk1>
      <a:lt1>
        <a:srgbClr val="35615D"/>
      </a:lt1>
      <a:dk2>
        <a:srgbClr val="35615D"/>
      </a:dk2>
      <a:lt2>
        <a:srgbClr val="AED2CF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Праздничная тема</Template>
  <TotalTime>49</TotalTime>
  <Words>268</Words>
  <Application>Microsoft Office PowerPoint</Application>
  <PresentationFormat>Экран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Celebration</vt:lpstr>
      <vt:lpstr>        Світ  прекрасного  у полотнах  катерини  білокур  </vt:lpstr>
      <vt:lpstr>        Діти Катерини Білокур </vt:lpstr>
      <vt:lpstr>                             тема уроку </vt:lpstr>
      <vt:lpstr>                                                     Мить </vt:lpstr>
      <vt:lpstr>Слайд 5</vt:lpstr>
      <vt:lpstr>Слайд 6</vt:lpstr>
      <vt:lpstr>Слайд 7</vt:lpstr>
      <vt:lpstr>Слайд 8</vt:lpstr>
      <vt:lpstr>Мовний спектР</vt:lpstr>
      <vt:lpstr>Схема побудови твору – опису за картиною</vt:lpstr>
      <vt:lpstr> Метод “Незакінчене речення”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14</cp:revision>
  <dcterms:created xsi:type="dcterms:W3CDTF">2012-01-06T19:10:34Z</dcterms:created>
  <dcterms:modified xsi:type="dcterms:W3CDTF">2017-02-23T08:07:58Z</dcterms:modified>
</cp:coreProperties>
</file>