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57" r:id="rId5"/>
    <p:sldId id="272" r:id="rId6"/>
    <p:sldId id="263" r:id="rId7"/>
    <p:sldId id="261" r:id="rId8"/>
    <p:sldId id="264" r:id="rId9"/>
    <p:sldId id="262" r:id="rId10"/>
    <p:sldId id="266" r:id="rId11"/>
    <p:sldId id="265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FF9933"/>
    <a:srgbClr val="996600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6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українці </c:v>
                </c:pt>
              </c:strCache>
            </c:strRef>
          </c:tx>
          <c:explosion val="25"/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chemeClr val="accent2">
                  <a:lumMod val="75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</a:defRPr>
                  </a:pPr>
                  <a:endParaRPr lang="ru-RU"/>
                </a:p>
              </c:txPr>
            </c:dLbl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які вижили </c:v>
                </c:pt>
                <c:pt idx="1">
                  <c:v>померлі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4554" y="567281"/>
            <a:ext cx="8391408" cy="5090120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ЗЕМЛЯ БЕЗ ІМЕНІ </a:t>
            </a:r>
            <a:r>
              <a:rPr lang="en-US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en-US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ЗЕМЛЯ ЗАБУТА </a:t>
            </a:r>
            <a:r>
              <a:rPr lang="en-US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! </a:t>
            </a:r>
            <a:br>
              <a:rPr lang="en-US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ЗЕМЛЯ  ГОЛОДНА </a:t>
            </a:r>
            <a:r>
              <a:rPr lang="en-US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!</a:t>
            </a:r>
            <a:r>
              <a:rPr lang="uk-UA" sz="4000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ЗЕМЛЯ НА КРАЮ СВІТА</a:t>
            </a:r>
            <a:r>
              <a:rPr lang="en-US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!</a:t>
            </a:r>
            <a:r>
              <a:rPr lang="uk-UA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АФРИКА В ЦЕНТРІ </a:t>
            </a:r>
            <a:r>
              <a:rPr lang="uk-UA" sz="4000" dirty="0" err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en-US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!</a:t>
            </a:r>
            <a:br>
              <a:rPr lang="en-US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4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44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Іван </a:t>
            </a:r>
            <a:r>
              <a:rPr lang="uk-UA" sz="4400" dirty="0" err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ольбра</a:t>
            </a:r>
            <a:r>
              <a:rPr lang="uk-UA" sz="4000" dirty="0" err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хт</a:t>
            </a:r>
            <a:endParaRPr lang="ru-RU" sz="2400" dirty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805264"/>
            <a:ext cx="6480048" cy="288032"/>
          </a:xfrm>
        </p:spPr>
        <p:txBody>
          <a:bodyPr>
            <a:normAutofit fontScale="70000" lnSpcReduction="20000"/>
          </a:bodyPr>
          <a:lstStyle/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81941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" indent="0">
              <a:buNone/>
            </a:pPr>
            <a:r>
              <a:rPr lang="uk-UA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Була весна, цвіли дерева, кричали птахи, і парувала пітна чорна земля.</a:t>
            </a:r>
          </a:p>
          <a:p>
            <a:pPr marL="36576" indent="0">
              <a:buNone/>
            </a:pPr>
            <a:r>
              <a:rPr lang="uk-UA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Пізніше щодня сходило сонце і щодня заходило. Цвіт опадав, сіявся легким пухом, торкався землі і стлівав. На гілках зав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язувались</a:t>
            </a:r>
            <a:r>
              <a:rPr lang="uk-UA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зелепухи</a:t>
            </a:r>
            <a:r>
              <a:rPr lang="uk-UA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обтрушували ознаки зародження, більшали і квапились дозріти. </a:t>
            </a:r>
          </a:p>
          <a:p>
            <a:pPr marL="36576" indent="0">
              <a:buNone/>
            </a:pPr>
            <a:r>
              <a:rPr lang="uk-UA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Сонце  весь час працювало. Засилало зливу, наганяло пелехаті хмари, бризкало, грюкало та ставило від краю до краю семибарвну веселку.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98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899592" y="4653136"/>
            <a:ext cx="6912768" cy="648072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99592" y="3933056"/>
            <a:ext cx="6912768" cy="57606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99592" y="3212976"/>
            <a:ext cx="6912768" cy="57606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99592" y="2492896"/>
            <a:ext cx="6912768" cy="57606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99592" y="1751991"/>
            <a:ext cx="6912768" cy="57606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172" y="332656"/>
            <a:ext cx="7467600" cy="1143000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Прийоми  ущільнення  часу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Накопичення дієслівних форм.</a:t>
            </a:r>
          </a:p>
          <a:p>
            <a: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Стислість думки.</a:t>
            </a:r>
          </a:p>
          <a:p>
            <a: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Лаконічність тексту.</a:t>
            </a:r>
          </a:p>
          <a:p>
            <a: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Чіткість висловлювань.</a:t>
            </a:r>
          </a:p>
          <a:p>
            <a: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Повтори однакових висловів.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6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/>
        </p:nvSpPr>
        <p:spPr>
          <a:xfrm>
            <a:off x="1039785" y="3645024"/>
            <a:ext cx="6761045" cy="607031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1021782" y="3051346"/>
            <a:ext cx="6761045" cy="61125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032078" y="2350637"/>
            <a:ext cx="6768752" cy="68313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003781" y="1556792"/>
            <a:ext cx="6797049" cy="763131"/>
          </a:xfrm>
          <a:prstGeom prst="horizontalScroll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Композиція  роману 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Три частини</a:t>
            </a: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576" indent="0">
              <a:buNone/>
            </a:pP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Книга про народження Марії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”;</a:t>
            </a:r>
          </a:p>
          <a:p>
            <a:pPr marL="36576" indent="0">
              <a:buNone/>
            </a:pPr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“</a:t>
            </a:r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Книга днів Марії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”;</a:t>
            </a:r>
            <a:endParaRPr lang="uk-UA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Книга про хліб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47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Доля Марії – це доля сотень – тисяч українських матерів, усі герої втілюють у собі риси  українського характеру, їхній шлях – це шлях українця загалом.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137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Аналітичне    гроно 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36576" indent="0">
              <a:buNone/>
            </a:pP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Бог </a:t>
            </a:r>
          </a:p>
          <a:p>
            <a:pPr marL="36576" indent="0">
              <a:buNone/>
            </a:pP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Земля </a:t>
            </a:r>
          </a:p>
          <a:p>
            <a:pPr marL="36576" indent="0">
              <a:buNone/>
            </a:pP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Праця</a:t>
            </a:r>
          </a:p>
          <a:p>
            <a:pPr marL="36576" indent="0">
              <a:buNone/>
            </a:pP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Рід                          національні</a:t>
            </a:r>
          </a:p>
          <a:p>
            <a:pPr marL="36576" indent="0">
              <a:buNone/>
            </a:pP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Честь                            цінності</a:t>
            </a:r>
          </a:p>
          <a:p>
            <a:pPr marL="36576" indent="0">
              <a:buNone/>
            </a:pP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Гідність</a:t>
            </a:r>
          </a:p>
          <a:p>
            <a:pPr marL="36576" indent="0">
              <a:buNone/>
            </a:pP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Самоповага</a:t>
            </a:r>
          </a:p>
          <a:p>
            <a:pPr marL="36576" indent="0">
              <a:buNone/>
            </a:pP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Обов</a:t>
            </a: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051720" y="1772816"/>
            <a:ext cx="2448272" cy="15661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411760" y="2564904"/>
            <a:ext cx="2016224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411760" y="3032956"/>
            <a:ext cx="1944216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763688" y="3501008"/>
            <a:ext cx="259228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2195736" y="4077072"/>
            <a:ext cx="2232248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2699792" y="4329100"/>
            <a:ext cx="1800200" cy="3240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527884" y="4509120"/>
            <a:ext cx="1044116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3383868" y="4797152"/>
            <a:ext cx="1404156" cy="12601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4323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603448"/>
            <a:ext cx="7067128" cy="8780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6576" indent="0">
              <a:buNone/>
            </a:pPr>
            <a:r>
              <a:rPr lang="uk-UA" b="1" dirty="0" smtClean="0">
                <a:solidFill>
                  <a:srgbClr val="FFFF00"/>
                </a:solidFill>
              </a:rPr>
              <a:t>                       Метод кластера </a:t>
            </a:r>
            <a:endParaRPr lang="ru-RU" dirty="0">
              <a:solidFill>
                <a:srgbClr val="FFFF00"/>
              </a:solidFill>
            </a:endParaRPr>
          </a:p>
          <a:p>
            <a:pPr marL="36576" indent="0">
              <a:buNone/>
            </a:pPr>
            <a:r>
              <a:rPr lang="uk-UA" b="1" dirty="0" smtClean="0">
                <a:solidFill>
                  <a:srgbClr val="002060"/>
                </a:solidFill>
              </a:rPr>
              <a:t>    Проекція  уявного образу  Голоду </a:t>
            </a:r>
          </a:p>
          <a:p>
            <a:pPr marL="36576" indent="0">
              <a:buNone/>
            </a:pPr>
            <a:r>
              <a:rPr lang="uk-UA" b="1" dirty="0" smtClean="0">
                <a:solidFill>
                  <a:srgbClr val="002060"/>
                </a:solidFill>
              </a:rPr>
              <a:t>                  на все  </a:t>
            </a:r>
            <a:r>
              <a:rPr lang="uk-UA" b="1" dirty="0">
                <a:solidFill>
                  <a:srgbClr val="002060"/>
                </a:solidFill>
              </a:rPr>
              <a:t>життя </a:t>
            </a:r>
            <a:r>
              <a:rPr lang="uk-UA" b="1" dirty="0" smtClean="0">
                <a:solidFill>
                  <a:srgbClr val="002060"/>
                </a:solidFill>
              </a:rPr>
              <a:t>Марії</a:t>
            </a:r>
            <a:endParaRPr lang="ru-RU" dirty="0">
              <a:solidFill>
                <a:srgbClr val="002060"/>
              </a:solidFill>
            </a:endParaRPr>
          </a:p>
          <a:p>
            <a:pPr marL="36576" indent="0">
              <a:buNone/>
            </a:pPr>
            <a:r>
              <a:rPr lang="uk-UA" b="1" dirty="0"/>
              <a:t> </a:t>
            </a:r>
            <a:r>
              <a:rPr lang="ru-RU" dirty="0"/>
              <a:t> </a:t>
            </a:r>
            <a:r>
              <a:rPr lang="ru-RU" dirty="0" smtClean="0"/>
              <a:t>                          </a:t>
            </a:r>
            <a:r>
              <a:rPr lang="uk-UA" sz="4000" b="1" dirty="0" smtClean="0"/>
              <a:t>  </a:t>
            </a:r>
            <a:r>
              <a:rPr lang="uk-UA" sz="4000" b="1" dirty="0" smtClean="0">
                <a:solidFill>
                  <a:srgbClr val="FFFF00"/>
                </a:solidFill>
              </a:rPr>
              <a:t>Голод </a:t>
            </a:r>
            <a:r>
              <a:rPr lang="uk-UA" sz="4000" b="1" dirty="0" smtClean="0"/>
              <a:t>                                    </a:t>
            </a:r>
            <a:endParaRPr lang="ru-RU" sz="4000" dirty="0"/>
          </a:p>
          <a:p>
            <a:pPr marL="36576" indent="0">
              <a:buNone/>
            </a:pPr>
            <a:r>
              <a:rPr lang="uk-UA" b="1" dirty="0">
                <a:solidFill>
                  <a:srgbClr val="002060"/>
                </a:solidFill>
              </a:rPr>
              <a:t>Похорон                   дитинство </a:t>
            </a:r>
            <a:r>
              <a:rPr lang="uk-UA" b="1" dirty="0" smtClean="0">
                <a:solidFill>
                  <a:srgbClr val="002060"/>
                </a:solidFill>
              </a:rPr>
              <a:t>         юнацтво</a:t>
            </a:r>
          </a:p>
          <a:p>
            <a:pPr marL="36576" indent="0">
              <a:buNone/>
            </a:pPr>
            <a:r>
              <a:rPr lang="uk-UA" b="1" dirty="0" smtClean="0">
                <a:solidFill>
                  <a:srgbClr val="002060"/>
                </a:solidFill>
              </a:rPr>
              <a:t>батьків </a:t>
            </a:r>
          </a:p>
          <a:p>
            <a:pPr marL="36576" indent="0">
              <a:buNone/>
            </a:pPr>
            <a:r>
              <a:rPr lang="uk-UA" b="1" dirty="0" smtClean="0">
                <a:solidFill>
                  <a:srgbClr val="002060"/>
                </a:solidFill>
              </a:rPr>
              <a:t>                 </a:t>
            </a:r>
            <a:r>
              <a:rPr lang="uk-UA" b="1" dirty="0">
                <a:solidFill>
                  <a:srgbClr val="002060"/>
                </a:solidFill>
              </a:rPr>
              <a:t>напівголодне </a:t>
            </a:r>
            <a:r>
              <a:rPr lang="uk-UA" b="1" dirty="0" smtClean="0">
                <a:solidFill>
                  <a:srgbClr val="002060"/>
                </a:solidFill>
              </a:rPr>
              <a:t>       </a:t>
            </a:r>
            <a:r>
              <a:rPr lang="uk-UA" b="1" dirty="0">
                <a:solidFill>
                  <a:srgbClr val="002060"/>
                </a:solidFill>
              </a:rPr>
              <a:t>смерть Демка </a:t>
            </a:r>
            <a:endParaRPr lang="ru-RU" dirty="0">
              <a:solidFill>
                <a:srgbClr val="002060"/>
              </a:solidFill>
            </a:endParaRPr>
          </a:p>
          <a:p>
            <a:pPr marL="36576" indent="0">
              <a:buNone/>
            </a:pPr>
            <a:r>
              <a:rPr lang="uk-UA" b="1" dirty="0" smtClean="0">
                <a:solidFill>
                  <a:srgbClr val="002060"/>
                </a:solidFill>
              </a:rPr>
              <a:t>                 життя </a:t>
            </a:r>
            <a:r>
              <a:rPr lang="uk-UA" b="1" dirty="0">
                <a:solidFill>
                  <a:srgbClr val="002060"/>
                </a:solidFill>
              </a:rPr>
              <a:t>з </a:t>
            </a:r>
            <a:r>
              <a:rPr lang="uk-UA" b="1" dirty="0" smtClean="0">
                <a:solidFill>
                  <a:srgbClr val="002060"/>
                </a:solidFill>
              </a:rPr>
              <a:t>Корнієм </a:t>
            </a:r>
          </a:p>
          <a:p>
            <a:pPr marL="36576" indent="0">
              <a:buNone/>
            </a:pPr>
            <a:endParaRPr lang="uk-UA" b="1" dirty="0" smtClean="0">
              <a:solidFill>
                <a:srgbClr val="002060"/>
              </a:solidFill>
            </a:endParaRPr>
          </a:p>
          <a:p>
            <a:pPr marL="36576" indent="0">
              <a:buNone/>
            </a:pPr>
            <a:r>
              <a:rPr lang="uk-UA" b="1" dirty="0" smtClean="0">
                <a:solidFill>
                  <a:srgbClr val="002060"/>
                </a:solidFill>
              </a:rPr>
              <a:t>останній  </a:t>
            </a:r>
            <a:r>
              <a:rPr lang="uk-UA" b="1" dirty="0">
                <a:solidFill>
                  <a:srgbClr val="002060"/>
                </a:solidFill>
              </a:rPr>
              <a:t>шлях </a:t>
            </a:r>
            <a:r>
              <a:rPr lang="uk-UA" b="1" dirty="0" smtClean="0">
                <a:solidFill>
                  <a:srgbClr val="002060"/>
                </a:solidFill>
              </a:rPr>
              <a:t>                     </a:t>
            </a:r>
            <a:r>
              <a:rPr lang="uk-UA" b="1" dirty="0">
                <a:solidFill>
                  <a:srgbClr val="002060"/>
                </a:solidFill>
              </a:rPr>
              <a:t>смерть Надії</a:t>
            </a:r>
            <a:endParaRPr lang="ru-RU" dirty="0">
              <a:solidFill>
                <a:srgbClr val="002060"/>
              </a:solidFill>
            </a:endParaRPr>
          </a:p>
          <a:p>
            <a:pPr marL="36576" indent="0">
              <a:buNone/>
            </a:pPr>
            <a:r>
              <a:rPr lang="uk-UA" b="1" dirty="0">
                <a:solidFill>
                  <a:srgbClr val="002060"/>
                </a:solidFill>
              </a:rPr>
              <a:t> </a:t>
            </a:r>
            <a:r>
              <a:rPr lang="uk-UA" b="1" dirty="0" smtClean="0">
                <a:solidFill>
                  <a:srgbClr val="002060"/>
                </a:solidFill>
              </a:rPr>
              <a:t>Корнія                  </a:t>
            </a:r>
          </a:p>
          <a:p>
            <a:pPr marL="36576" indent="0">
              <a:buNone/>
            </a:pPr>
            <a:r>
              <a:rPr lang="uk-UA" b="1" dirty="0">
                <a:solidFill>
                  <a:srgbClr val="002060"/>
                </a:solidFill>
              </a:rPr>
              <a:t> </a:t>
            </a:r>
            <a:r>
              <a:rPr lang="uk-UA" b="1" dirty="0" smtClean="0">
                <a:solidFill>
                  <a:srgbClr val="002060"/>
                </a:solidFill>
              </a:rPr>
              <a:t>                   остання з роду </a:t>
            </a:r>
            <a:r>
              <a:rPr lang="uk-UA" b="1" dirty="0">
                <a:solidFill>
                  <a:srgbClr val="002060"/>
                </a:solidFill>
              </a:rPr>
              <a:t>М</a:t>
            </a:r>
            <a:r>
              <a:rPr lang="uk-UA" b="1" dirty="0" smtClean="0">
                <a:solidFill>
                  <a:srgbClr val="002060"/>
                </a:solidFill>
              </a:rPr>
              <a:t>арія 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979712" y="2132856"/>
            <a:ext cx="129614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2051720" y="2708920"/>
            <a:ext cx="1656184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868144" y="270892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707904" y="2816932"/>
            <a:ext cx="3024336" cy="7560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716016" y="378904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1619672" y="2348880"/>
            <a:ext cx="2448272" cy="2808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211960" y="2276872"/>
            <a:ext cx="72008" cy="39604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788024" y="2420888"/>
            <a:ext cx="1368152" cy="27363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8711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9" y="-42197"/>
            <a:ext cx="9154344" cy="184668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             </a:t>
            </a:r>
            <a:r>
              <a:rPr lang="uk-UA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Уласові  </a:t>
            </a:r>
            <a:r>
              <a:rPr lang="uk-UA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Самчуку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344" y="1628799"/>
            <a:ext cx="9154344" cy="5229201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6576" indent="0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так  вже їх багато на </a:t>
            </a:r>
            <a:r>
              <a:rPr lang="uk-UA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Землі-</a:t>
            </a:r>
            <a:endParaRPr lang="uk-UA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Тих іскор Божих творчого горіння.</a:t>
            </a:r>
          </a:p>
          <a:p>
            <a:pPr marL="36576" indent="0">
              <a:buNone/>
            </a:pPr>
            <a:r>
              <a:rPr lang="uk-UA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Сяйне одна чи дві на покоління</a:t>
            </a:r>
          </a:p>
          <a:p>
            <a:pPr marL="36576" indent="0">
              <a:buNone/>
            </a:pPr>
            <a:r>
              <a:rPr lang="uk-UA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етеоритним спалахом в імлі… </a:t>
            </a:r>
          </a:p>
          <a:p>
            <a:pPr marL="36576" indent="0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Віншують новелістів королі,</a:t>
            </a:r>
          </a:p>
          <a:p>
            <a:pPr marL="36576" indent="0">
              <a:buNone/>
            </a:pPr>
            <a:r>
              <a:rPr lang="uk-UA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У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троннім залі – урочисті речі,</a:t>
            </a:r>
          </a:p>
          <a:p>
            <a:pPr marL="36576" indent="0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 не тобі.  Тебе – хрест предтечі</a:t>
            </a:r>
          </a:p>
          <a:p>
            <a:pPr marL="36576" indent="0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Лауреатів вільної землі. 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400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6813376"/>
          </a:xfrm>
        </p:spPr>
      </p:pic>
    </p:spTree>
    <p:extLst>
      <p:ext uri="{BB962C8B-B14F-4D97-AF65-F5344CB8AC3E}">
        <p14:creationId xmlns:p14="http://schemas.microsoft.com/office/powerpoint/2010/main" xmlns="" val="160251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0267825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0027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 Як 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міг Улас </a:t>
            </a:r>
            <a:r>
              <a:rPr lang="uk-UA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Самчук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перебуваючи за кордоном, знати про події в Радянській Україні</a:t>
            </a: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en-US" dirty="0" smtClean="0"/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3183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</a:t>
            </a:r>
            <a:r>
              <a:rPr lang="en-US" dirty="0" smtClean="0"/>
              <a:t>     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Тема  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уроку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endParaRPr lang="uk-UA" dirty="0" smtClean="0"/>
          </a:p>
          <a:p>
            <a:pPr marL="36576" indent="0">
              <a:buNone/>
            </a:pPr>
            <a:r>
              <a:rPr lang="uk-UA" dirty="0"/>
              <a:t> </a:t>
            </a:r>
            <a:r>
              <a:rPr lang="uk-UA" dirty="0" smtClean="0"/>
              <a:t>   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Марія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 роман - </a:t>
            </a:r>
            <a:r>
              <a:rPr lang="uk-UA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хроніка</a:t>
            </a:r>
            <a:r>
              <a:rPr lang="uk-UA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як     художній документ про життя селянської родини в умовах тоталітаризму. Образ Марії,  її символічний зміст. 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454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 smtClean="0">
                <a:solidFill>
                  <a:srgbClr val="FFFF00"/>
                </a:solidFill>
              </a:rPr>
              <a:t>        </a:t>
            </a:r>
            <a:r>
              <a:rPr lang="uk-UA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Завдання уроку 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формулювати тему роману</a:t>
            </a: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визначити жанрові   особливості  твору </a:t>
            </a: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4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дослідити біблійну основу      </a:t>
            </a:r>
            <a:endParaRPr lang="uk-UA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роману</a:t>
            </a: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розглянути побудову твору.</a:t>
            </a: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55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Тема  роману 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endParaRPr lang="uk-UA" sz="4000" b="1" dirty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Твір про примусову   колективізацію , про страшний голод 1932 – 1933р.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705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12531584"/>
              </p:ext>
            </p:extLst>
          </p:nvPr>
        </p:nvGraphicFramePr>
        <p:xfrm>
          <a:off x="467544" y="1844824"/>
          <a:ext cx="7467600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954106">
                <a:tc>
                  <a:txBody>
                    <a:bodyPr/>
                    <a:lstStyle/>
                    <a:p>
                      <a:r>
                        <a:rPr lang="uk-UA" sz="40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Герої</a:t>
                      </a:r>
                      <a:r>
                        <a:rPr lang="uk-UA" sz="40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твору</a:t>
                      </a:r>
                      <a:endParaRPr lang="ru-RU" sz="40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0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Прототипи </a:t>
                      </a:r>
                      <a:endParaRPr lang="ru-RU" sz="40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r>
                        <a:rPr lang="uk-UA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    Марія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  Мотря 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r>
                        <a:rPr lang="uk-UA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Гнат  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  дядько 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r>
                        <a:rPr lang="uk-UA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Мартин</a:t>
                      </a:r>
                      <a:r>
                        <a:rPr lang="uk-UA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4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Заруба</a:t>
                      </a:r>
                      <a:r>
                        <a:rPr lang="uk-UA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   сусід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6381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           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Улас </a:t>
            </a:r>
            <a:r>
              <a:rPr lang="uk-UA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Самчук</a:t>
            </a:r>
            <a:r>
              <a:rPr lang="ru-RU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твір</a:t>
            </a: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 роман – </a:t>
            </a:r>
            <a:r>
              <a:rPr lang="uk-UA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хроніка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одного життя жінки – селянки , яка мимоволі підноситься до символу України </a:t>
            </a: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17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br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blipFill rotWithShape="1">
          <a:blip xmlns:r="http://schemas.openxmlformats.org/officeDocument/2006/relationships" r:embed="rId1">
            <a:duotone>
              <a:schemeClr val="phClr">
                <a:tint val="30000"/>
                <a:satMod val="175000"/>
              </a:schemeClr>
              <a:schemeClr val="phClr">
                <a:shade val="50000"/>
                <a:satMod val="115000"/>
              </a:schemeClr>
            </a:duotone>
          </a:blip>
          <a:tile tx="0" ty="0" sx="80000" sy="8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innerShdw blurRad="76200">
              <a:srgbClr val="000000">
                <a:alpha val="50000"/>
              </a:srgb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7800000"/>
            </a:lightRig>
          </a:scene3d>
          <a:sp3d>
            <a:bevelT w="63500" h="381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662</TotalTime>
  <Words>362</Words>
  <Application>Microsoft Office PowerPoint</Application>
  <PresentationFormat>Экран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Техническая</vt:lpstr>
      <vt:lpstr> ЗЕМЛЯ БЕЗ ІМЕНІ ! ЗЕМЛЯ ЗАБУТА !  ЗЕМЛЯ  ГОЛОДНА ! ЗЕМЛЯ НА КРАЮ СВІТА ! АФРИКА В ЦЕНТРІ європи !             Іван ольбрахт</vt:lpstr>
      <vt:lpstr>Слайд 2</vt:lpstr>
      <vt:lpstr>Слайд 3</vt:lpstr>
      <vt:lpstr>         -  Як міг Улас Самчук, перебуваючи за кордоном, знати про події в Радянській Україні?</vt:lpstr>
      <vt:lpstr>               Тема  уроку </vt:lpstr>
      <vt:lpstr>        Завдання уроку :  </vt:lpstr>
      <vt:lpstr>          Тема  роману </vt:lpstr>
      <vt:lpstr>Слайд 8</vt:lpstr>
      <vt:lpstr>           Улас Самчук про твір:</vt:lpstr>
      <vt:lpstr>Слайд 10</vt:lpstr>
      <vt:lpstr>    Прийоми  ущільнення  часу</vt:lpstr>
      <vt:lpstr>        Композиція  роману </vt:lpstr>
      <vt:lpstr>Слайд 13</vt:lpstr>
      <vt:lpstr>          Аналітичне    гроно </vt:lpstr>
      <vt:lpstr>Слайд 15</vt:lpstr>
      <vt:lpstr>              Уласові  Самчуку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ЗЕМЛЯ БЕЗ ІМЕНІ ! ЗЕМЛЯ ЗАБУТА !  ЗЕМЛЯ  ГОЛОДНА ! ЗЕМЛЯ НА КРАЮ СВІТА ! АФРИКА В ЦЕНТРІ європи !             Іван ольбрахт</dc:title>
  <dc:creator>User</dc:creator>
  <cp:lastModifiedBy>Admin</cp:lastModifiedBy>
  <cp:revision>40</cp:revision>
  <dcterms:created xsi:type="dcterms:W3CDTF">2011-12-04T10:52:55Z</dcterms:created>
  <dcterms:modified xsi:type="dcterms:W3CDTF">2017-02-23T08:12:13Z</dcterms:modified>
</cp:coreProperties>
</file>