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20" r:id="rId3"/>
    <p:sldMasterId id="2147483732" r:id="rId4"/>
    <p:sldMasterId id="2147483744" r:id="rId5"/>
    <p:sldMasterId id="2147483756" r:id="rId6"/>
  </p:sldMasterIdLst>
  <p:sldIdLst>
    <p:sldId id="280" r:id="rId7"/>
    <p:sldId id="281" r:id="rId8"/>
    <p:sldId id="282" r:id="rId9"/>
    <p:sldId id="283" r:id="rId10"/>
    <p:sldId id="287" r:id="rId11"/>
    <p:sldId id="256" r:id="rId12"/>
    <p:sldId id="257" r:id="rId13"/>
    <p:sldId id="258" r:id="rId14"/>
    <p:sldId id="266" r:id="rId15"/>
    <p:sldId id="267" r:id="rId16"/>
    <p:sldId id="268" r:id="rId17"/>
    <p:sldId id="269" r:id="rId18"/>
    <p:sldId id="259" r:id="rId19"/>
    <p:sldId id="276" r:id="rId20"/>
    <p:sldId id="263" r:id="rId21"/>
    <p:sldId id="274" r:id="rId22"/>
    <p:sldId id="285" r:id="rId23"/>
    <p:sldId id="264" r:id="rId24"/>
    <p:sldId id="260" r:id="rId25"/>
    <p:sldId id="270" r:id="rId26"/>
    <p:sldId id="293" r:id="rId27"/>
    <p:sldId id="291" r:id="rId28"/>
    <p:sldId id="289" r:id="rId29"/>
    <p:sldId id="290" r:id="rId30"/>
    <p:sldId id="272" r:id="rId31"/>
    <p:sldId id="261" r:id="rId32"/>
    <p:sldId id="286" r:id="rId33"/>
    <p:sldId id="265" r:id="rId34"/>
    <p:sldId id="271" r:id="rId35"/>
    <p:sldId id="262" r:id="rId36"/>
    <p:sldId id="275" r:id="rId37"/>
    <p:sldId id="28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068960"/>
            <a:ext cx="4752528" cy="3456384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Презентація 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вчителя 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історії </a:t>
            </a:r>
            <a: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правознавства Возилівської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ЗОШ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І-ІІІ ступенів 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Процик Н</a:t>
            </a:r>
            <a:r>
              <a:rPr lang="uk-UA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адії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Мирославівни</a:t>
            </a:r>
            <a:r>
              <a:rPr lang="ru-RU" sz="3300" dirty="0"/>
              <a:t/>
            </a:r>
            <a:br>
              <a:rPr lang="ru-RU" sz="3300" dirty="0"/>
            </a:br>
            <a:endParaRPr lang="ru-RU" sz="33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377451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099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2013 фото\CIMG05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992888" cy="585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2099"/>
            <a:ext cx="82296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60648"/>
            <a:ext cx="838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Навчально-методичні матеріали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038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7030A0"/>
                </a:solidFill>
              </a:rPr>
              <a:t>Виховна година  «Права людини починаються з прав дитини»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13314" name="Picture 2" descr="D:\2013 фото\CIMG05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4581" y="1935163"/>
            <a:ext cx="5854838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86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838" y="5776214"/>
            <a:ext cx="8229600" cy="1026368"/>
          </a:xfrm>
        </p:spPr>
        <p:txBody>
          <a:bodyPr/>
          <a:lstStyle/>
          <a:p>
            <a:r>
              <a:rPr lang="uk-UA" i="1" dirty="0" smtClean="0"/>
              <a:t>«Згадаймо  праведних гетьманів…»</a:t>
            </a:r>
            <a:br>
              <a:rPr lang="uk-UA" i="1" dirty="0" smtClean="0"/>
            </a:br>
            <a:r>
              <a:rPr lang="uk-UA" i="1" dirty="0" smtClean="0"/>
              <a:t>                                              Т. Шевченко</a:t>
            </a:r>
            <a:endParaRPr lang="ru-RU" i="1" dirty="0"/>
          </a:p>
        </p:txBody>
      </p:sp>
      <p:pic>
        <p:nvPicPr>
          <p:cNvPr id="14338" name="Picture 2" descr="D:\2013 фото\андрій\CIMG036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1" b="34033"/>
          <a:stretch/>
        </p:blipFill>
        <p:spPr bwMode="auto">
          <a:xfrm>
            <a:off x="395536" y="116632"/>
            <a:ext cx="8280920" cy="580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1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/>
          <a:lstStyle/>
          <a:p>
            <a:r>
              <a:rPr lang="uk-UA" dirty="0" smtClean="0"/>
              <a:t>Виховуємо патріотів</a:t>
            </a:r>
            <a:endParaRPr lang="ru-RU" dirty="0"/>
          </a:p>
        </p:txBody>
      </p:sp>
      <p:pic>
        <p:nvPicPr>
          <p:cNvPr id="7170" name="Picture 2" descr="D:\ШКІЛЬНІ СПРАВИ\фото 2012\DSC_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2026" y="1935163"/>
            <a:ext cx="6559948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640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851648" cy="96470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Форми краєзнавчої роботи: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7854696" cy="5661248"/>
          </a:xfrm>
        </p:spPr>
        <p:txBody>
          <a:bodyPr/>
          <a:lstStyle/>
          <a:p>
            <a:pPr algn="l">
              <a:buFontTx/>
              <a:buChar char="-"/>
            </a:pPr>
            <a:r>
              <a:rPr lang="uk-UA" dirty="0" smtClean="0"/>
              <a:t>Методичні схеми і рекомендації вивчення краєзнавчих </a:t>
            </a:r>
            <a:r>
              <a:rPr lang="uk-UA" dirty="0" err="1" smtClean="0"/>
              <a:t>обєктів</a:t>
            </a:r>
            <a:r>
              <a:rPr lang="uk-UA" dirty="0" smtClean="0"/>
              <a:t>;</a:t>
            </a:r>
          </a:p>
          <a:p>
            <a:pPr algn="l">
              <a:buFontTx/>
              <a:buChar char="-"/>
            </a:pPr>
            <a:r>
              <a:rPr lang="uk-UA" dirty="0" smtClean="0"/>
              <a:t> практичні роботи з документами;</a:t>
            </a:r>
          </a:p>
          <a:p>
            <a:pPr algn="l">
              <a:buFontTx/>
              <a:buChar char="-"/>
            </a:pPr>
            <a:r>
              <a:rPr lang="uk-UA" dirty="0" smtClean="0"/>
              <a:t>зустрічі  з ветеранами війни, учасниками національно-визвольних рухів;</a:t>
            </a:r>
          </a:p>
          <a:p>
            <a:pPr algn="l">
              <a:buFontTx/>
              <a:buChar char="-"/>
            </a:pPr>
            <a:r>
              <a:rPr lang="uk-UA" dirty="0" smtClean="0"/>
              <a:t>конференції з історії краю;</a:t>
            </a:r>
          </a:p>
          <a:p>
            <a:pPr algn="l">
              <a:buFontTx/>
              <a:buChar char="-"/>
            </a:pPr>
            <a:r>
              <a:rPr lang="uk-UA" dirty="0" smtClean="0"/>
              <a:t>тематичні бесіди і діалоги;</a:t>
            </a:r>
          </a:p>
          <a:p>
            <a:pPr algn="l">
              <a:buFontTx/>
              <a:buChar char="-"/>
            </a:pPr>
            <a:r>
              <a:rPr lang="uk-UA" dirty="0" smtClean="0"/>
              <a:t> екскурсії;</a:t>
            </a:r>
          </a:p>
          <a:p>
            <a:pPr algn="l">
              <a:buFontTx/>
              <a:buChar char="-"/>
            </a:pPr>
            <a:r>
              <a:rPr lang="uk-UA" dirty="0" smtClean="0"/>
              <a:t>дидактичні ігри з краєзнавства;</a:t>
            </a:r>
          </a:p>
          <a:p>
            <a:pPr algn="l">
              <a:buFontTx/>
              <a:buChar char="-"/>
            </a:pPr>
            <a:r>
              <a:rPr lang="uk-UA" dirty="0" smtClean="0"/>
              <a:t>книжкові виставки .</a:t>
            </a:r>
          </a:p>
          <a:p>
            <a:pPr algn="l">
              <a:buFontTx/>
              <a:buChar char="-"/>
            </a:pPr>
            <a:endParaRPr lang="uk-UA" dirty="0" smtClean="0"/>
          </a:p>
          <a:p>
            <a:pPr algn="l">
              <a:buFontTx/>
              <a:buChar char="-"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Розширюємо кругозір учнів</a:t>
            </a:r>
            <a:endParaRPr lang="ru-RU" dirty="0"/>
          </a:p>
        </p:txBody>
      </p:sp>
      <p:pic>
        <p:nvPicPr>
          <p:cNvPr id="8194" name="Picture 2" descr="D:\ШКІЛЬНІ СПРАВИ\фото 2012\DSC_00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284806" y="1935163"/>
            <a:ext cx="6574387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43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Підготовка до уроку</a:t>
            </a:r>
            <a:endParaRPr lang="ru-RU" dirty="0"/>
          </a:p>
        </p:txBody>
      </p:sp>
      <p:pic>
        <p:nvPicPr>
          <p:cNvPr id="1026" name="Picture 2" descr="C:\Users\user\Desktop\20130405_140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477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Значення </a:t>
            </a:r>
            <a:r>
              <a:rPr lang="uk-UA" dirty="0" err="1" smtClean="0"/>
              <a:t>історико</a:t>
            </a:r>
            <a:r>
              <a:rPr lang="en-US" dirty="0" smtClean="0"/>
              <a:t> </a:t>
            </a:r>
            <a:r>
              <a:rPr lang="uk-UA" dirty="0" smtClean="0"/>
              <a:t>-</a:t>
            </a:r>
            <a:r>
              <a:rPr lang="en-US" dirty="0" smtClean="0"/>
              <a:t> </a:t>
            </a:r>
            <a:r>
              <a:rPr lang="uk-UA" dirty="0" smtClean="0"/>
              <a:t>краєзнавчої </a:t>
            </a:r>
            <a:r>
              <a:rPr lang="uk-UA" dirty="0" smtClean="0"/>
              <a:t>роботи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-</a:t>
            </a:r>
            <a:r>
              <a:rPr lang="en-US" dirty="0" smtClean="0"/>
              <a:t> </a:t>
            </a:r>
            <a:r>
              <a:rPr lang="uk-UA" dirty="0" smtClean="0"/>
              <a:t>всебічне </a:t>
            </a:r>
            <a:r>
              <a:rPr lang="uk-UA" dirty="0" smtClean="0"/>
              <a:t>вивчення історичних та соціально-економічних умов розвитку рідного краю;</a:t>
            </a:r>
          </a:p>
          <a:p>
            <a:r>
              <a:rPr lang="uk-UA" dirty="0" smtClean="0"/>
              <a:t>-</a:t>
            </a:r>
            <a:r>
              <a:rPr lang="en-US" dirty="0" smtClean="0"/>
              <a:t> </a:t>
            </a:r>
            <a:r>
              <a:rPr lang="uk-UA" dirty="0" smtClean="0"/>
              <a:t>вивчення </a:t>
            </a:r>
            <a:r>
              <a:rPr lang="uk-UA" dirty="0" smtClean="0"/>
              <a:t>психолого-педагогічних особливостей учнів;</a:t>
            </a:r>
          </a:p>
          <a:p>
            <a:r>
              <a:rPr lang="uk-UA" dirty="0" smtClean="0"/>
              <a:t>-</a:t>
            </a:r>
            <a:r>
              <a:rPr lang="en-US" dirty="0" smtClean="0"/>
              <a:t> </a:t>
            </a:r>
            <a:r>
              <a:rPr lang="uk-UA" dirty="0" smtClean="0"/>
              <a:t>виявлення </a:t>
            </a:r>
            <a:r>
              <a:rPr lang="uk-UA" dirty="0" smtClean="0"/>
              <a:t>учнівських інтересів;</a:t>
            </a:r>
          </a:p>
          <a:p>
            <a:r>
              <a:rPr lang="uk-UA" dirty="0" smtClean="0"/>
              <a:t>-</a:t>
            </a:r>
            <a:r>
              <a:rPr lang="en-US" dirty="0" smtClean="0"/>
              <a:t> </a:t>
            </a:r>
            <a:r>
              <a:rPr lang="uk-UA" dirty="0" smtClean="0"/>
              <a:t>участь </a:t>
            </a:r>
            <a:r>
              <a:rPr lang="uk-UA" dirty="0" smtClean="0"/>
              <a:t>у суспільно корисній роботі;</a:t>
            </a:r>
          </a:p>
          <a:p>
            <a:r>
              <a:rPr lang="uk-UA" dirty="0" smtClean="0"/>
              <a:t>-</a:t>
            </a:r>
            <a:r>
              <a:rPr lang="en-US" dirty="0" smtClean="0"/>
              <a:t> </a:t>
            </a:r>
            <a:r>
              <a:rPr lang="uk-UA" dirty="0" smtClean="0"/>
              <a:t>виконання </a:t>
            </a:r>
            <a:r>
              <a:rPr lang="uk-UA" dirty="0" smtClean="0"/>
              <a:t>індивідуальних завдань </a:t>
            </a:r>
            <a:r>
              <a:rPr lang="uk-UA" dirty="0" err="1" smtClean="0"/>
              <a:t>історико-краєзнавчого</a:t>
            </a:r>
            <a:r>
              <a:rPr lang="uk-UA" dirty="0" smtClean="0"/>
              <a:t> змісту;</a:t>
            </a:r>
          </a:p>
          <a:p>
            <a:r>
              <a:rPr lang="uk-UA" dirty="0" smtClean="0"/>
              <a:t>-</a:t>
            </a:r>
            <a:r>
              <a:rPr lang="en-US" dirty="0" smtClean="0"/>
              <a:t> </a:t>
            </a:r>
            <a:r>
              <a:rPr lang="uk-UA" dirty="0" smtClean="0"/>
              <a:t>формування </a:t>
            </a:r>
            <a:r>
              <a:rPr lang="uk-UA" dirty="0" smtClean="0"/>
              <a:t>пізнавального інтересу;</a:t>
            </a:r>
          </a:p>
          <a:p>
            <a:r>
              <a:rPr lang="uk-UA" dirty="0" smtClean="0"/>
              <a:t>-</a:t>
            </a:r>
            <a:r>
              <a:rPr lang="en-US" dirty="0" smtClean="0"/>
              <a:t> </a:t>
            </a:r>
            <a:r>
              <a:rPr lang="uk-UA" dirty="0" smtClean="0"/>
              <a:t>виховання </a:t>
            </a:r>
            <a:r>
              <a:rPr lang="uk-UA" dirty="0" smtClean="0"/>
              <a:t>патріотичних почуттів.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Випускники перед консультацією</a:t>
            </a:r>
            <a:endParaRPr lang="ru-RU" dirty="0"/>
          </a:p>
        </p:txBody>
      </p:sp>
      <p:pic>
        <p:nvPicPr>
          <p:cNvPr id="9218" name="Picture 2" descr="D:\2013 фото\11 клас\CIMG035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067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Використання ІКТ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20. 13\Євро інтеграція\260420132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r="16497" b="22756"/>
          <a:stretch/>
        </p:blipFill>
        <p:spPr bwMode="auto">
          <a:xfrm>
            <a:off x="1619672" y="1628800"/>
            <a:ext cx="6345382" cy="457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Перелік навчальних закладів, </a:t>
            </a:r>
            <a:r>
              <a:rPr lang="uk-UA" sz="3200" dirty="0" smtClean="0">
                <a:solidFill>
                  <a:schemeClr val="accent5">
                    <a:lumMod val="50000"/>
                  </a:schemeClr>
                </a:solidFill>
              </a:rPr>
              <a:t>в яких здобувала освіту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</a:rPr>
              <a:t>спеціальність за дипломом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5301208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ru-RU" sz="2800" dirty="0"/>
              <a:t>Стахановське педучилище у 1986 році, спеціальність «Вихователь дитячого садка»; </a:t>
            </a:r>
            <a:endParaRPr lang="ru-RU" sz="2800" dirty="0" smtClean="0"/>
          </a:p>
          <a:p>
            <a:pPr algn="just"/>
            <a:r>
              <a:rPr lang="ru-RU" sz="2800" dirty="0" smtClean="0"/>
              <a:t>Івано-Франківський </a:t>
            </a:r>
            <a:r>
              <a:rPr lang="ru-RU" sz="2800" dirty="0"/>
              <a:t>ДПІ ім. В.С. Стефаника у 1991 році, спеціальність «Українська мова і література та німецька мова»; </a:t>
            </a:r>
            <a:endParaRPr lang="ru-RU" sz="2800" dirty="0" smtClean="0"/>
          </a:p>
          <a:p>
            <a:pPr algn="just"/>
            <a:r>
              <a:rPr lang="ru-RU" sz="2800" dirty="0" smtClean="0"/>
              <a:t>Прикарпатський </a:t>
            </a:r>
            <a:r>
              <a:rPr lang="ru-RU" sz="2800" dirty="0"/>
              <a:t>університет ім. В.С. Стефаника у 1996 році, Спеціальність «Історія</a:t>
            </a:r>
            <a:r>
              <a:rPr lang="ru-RU" sz="2800" dirty="0" smtClean="0"/>
              <a:t>»; </a:t>
            </a:r>
          </a:p>
          <a:p>
            <a:pPr algn="just"/>
            <a:r>
              <a:rPr lang="ru-RU" sz="2800" dirty="0" smtClean="0"/>
              <a:t>Тернопільський </a:t>
            </a:r>
            <a:r>
              <a:rPr lang="ru-RU" sz="2800" dirty="0"/>
              <a:t>НПУ ім. В. Гнатюка у 2009 році, спеціальність «Педагогіка і методика середньої освіти. Мова і література «Англійська</a:t>
            </a:r>
            <a:r>
              <a:rPr lang="ru-RU" sz="2800" dirty="0" smtClean="0"/>
              <a:t>». </a:t>
            </a:r>
          </a:p>
          <a:p>
            <a:pPr algn="just"/>
            <a:r>
              <a:rPr lang="uk-UA" sz="2800" dirty="0" smtClean="0"/>
              <a:t>Педагогічний стаж</a:t>
            </a:r>
            <a:r>
              <a:rPr lang="en-US" sz="2800" dirty="0" smtClean="0"/>
              <a:t> </a:t>
            </a:r>
            <a:r>
              <a:rPr lang="uk-UA" sz="2800" dirty="0" smtClean="0"/>
              <a:t>-</a:t>
            </a:r>
            <a:r>
              <a:rPr lang="en-US" sz="2800" dirty="0" smtClean="0"/>
              <a:t> 25</a:t>
            </a:r>
            <a:r>
              <a:rPr lang="uk-UA" sz="2800" dirty="0" smtClean="0"/>
              <a:t> роки.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955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791310" cy="659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341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99592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Публікації в педагогічній пресі</a:t>
            </a:r>
            <a:endParaRPr lang="ru-RU" b="1" dirty="0"/>
          </a:p>
        </p:txBody>
      </p:sp>
      <p:pic>
        <p:nvPicPr>
          <p:cNvPr id="7" name="Содержимое 6" descr="010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4013" y="2068576"/>
            <a:ext cx="2794303" cy="3842988"/>
          </a:xfrm>
        </p:spPr>
      </p:pic>
      <p:pic>
        <p:nvPicPr>
          <p:cNvPr id="8" name="Рисунок 7" descr="011.bmp"/>
          <p:cNvPicPr>
            <a:picLocks noChangeAspect="1"/>
          </p:cNvPicPr>
          <p:nvPr/>
        </p:nvPicPr>
        <p:blipFill>
          <a:blip r:embed="rId3" cstate="print">
            <a:lum bright="2000" contrast="42000"/>
          </a:blip>
          <a:stretch>
            <a:fillRect/>
          </a:stretch>
        </p:blipFill>
        <p:spPr>
          <a:xfrm>
            <a:off x="0" y="853764"/>
            <a:ext cx="4365784" cy="6004236"/>
          </a:xfrm>
          <a:prstGeom prst="rect">
            <a:avLst/>
          </a:prstGeom>
        </p:spPr>
      </p:pic>
      <p:pic>
        <p:nvPicPr>
          <p:cNvPr id="10" name="Рисунок 9" descr="010.bmp"/>
          <p:cNvPicPr>
            <a:picLocks noChangeAspect="1"/>
          </p:cNvPicPr>
          <p:nvPr/>
        </p:nvPicPr>
        <p:blipFill>
          <a:blip r:embed="rId4" cstate="print">
            <a:lum bright="4000" contrast="42000"/>
          </a:blip>
          <a:stretch>
            <a:fillRect/>
          </a:stretch>
        </p:blipFill>
        <p:spPr>
          <a:xfrm>
            <a:off x="4427984" y="836712"/>
            <a:ext cx="4716016" cy="60212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 smtClean="0"/>
              <a:t>Візнаки</a:t>
            </a:r>
            <a:r>
              <a:rPr lang="uk-UA" b="1" dirty="0" smtClean="0"/>
              <a:t> за участь у всеукраїнських конкурсах</a:t>
            </a:r>
            <a:endParaRPr lang="ru-RU" b="1" dirty="0"/>
          </a:p>
        </p:txBody>
      </p:sp>
      <p:pic>
        <p:nvPicPr>
          <p:cNvPr id="4" name="Содержимое 3" descr="006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32040" y="1124744"/>
            <a:ext cx="4032448" cy="5545802"/>
          </a:xfrm>
          <a:prstGeom prst="rect">
            <a:avLst/>
          </a:prstGeom>
        </p:spPr>
      </p:pic>
      <p:pic>
        <p:nvPicPr>
          <p:cNvPr id="5" name="Содержимое 3" descr="008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340768"/>
            <a:ext cx="3888432" cy="53477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5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0"/>
            <a:ext cx="3275856" cy="4505265"/>
          </a:xfrm>
          <a:prstGeom prst="rect">
            <a:avLst/>
          </a:prstGeom>
        </p:spPr>
      </p:pic>
      <p:pic>
        <p:nvPicPr>
          <p:cNvPr id="6" name="Рисунок 5" descr="003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92896"/>
            <a:ext cx="3173942" cy="4365104"/>
          </a:xfrm>
          <a:prstGeom prst="rect">
            <a:avLst/>
          </a:prstGeom>
        </p:spPr>
      </p:pic>
      <p:pic>
        <p:nvPicPr>
          <p:cNvPr id="8" name="Содержимое 3" descr="007.bmp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2987824" y="1052736"/>
            <a:ext cx="3192462" cy="438943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03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33264"/>
            <a:ext cx="4816959" cy="6624736"/>
          </a:xfrm>
        </p:spPr>
      </p:pic>
      <p:pic>
        <p:nvPicPr>
          <p:cNvPr id="5" name="Рисунок 4" descr="004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88640"/>
            <a:ext cx="4716016" cy="648590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Круглий</a:t>
            </a:r>
            <a:r>
              <a:rPr lang="ru-RU" dirty="0"/>
              <a:t> </a:t>
            </a:r>
            <a:r>
              <a:rPr lang="ru-RU" dirty="0" err="1"/>
              <a:t>стіл</a:t>
            </a:r>
            <a:r>
              <a:rPr lang="ru-RU" dirty="0"/>
              <a:t> “</a:t>
            </a:r>
            <a:r>
              <a:rPr lang="ru-RU" dirty="0" err="1"/>
              <a:t>Україна</a:t>
            </a:r>
            <a:r>
              <a:rPr lang="ru-RU" dirty="0"/>
              <a:t> та</a:t>
            </a:r>
            <a:br>
              <a:rPr lang="ru-RU" dirty="0"/>
            </a:br>
            <a:r>
              <a:rPr lang="ru-RU" dirty="0"/>
              <a:t> </a:t>
            </a:r>
            <a:r>
              <a:rPr lang="ru-RU" dirty="0" err="1"/>
              <a:t>Європейський</a:t>
            </a:r>
            <a:r>
              <a:rPr lang="ru-RU" dirty="0"/>
              <a:t> Союз”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643806" y="1935163"/>
            <a:ext cx="5856388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774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229200"/>
            <a:ext cx="7376607" cy="151216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Заняття курсу </a:t>
            </a:r>
            <a:br>
              <a:rPr lang="uk-UA" dirty="0" smtClean="0"/>
            </a:br>
            <a:r>
              <a:rPr lang="uk-UA" dirty="0" smtClean="0"/>
              <a:t>«Людина і світ»</a:t>
            </a:r>
            <a:endParaRPr lang="ru-RU" dirty="0"/>
          </a:p>
        </p:txBody>
      </p:sp>
      <p:pic>
        <p:nvPicPr>
          <p:cNvPr id="2050" name="Picture 2" descr="D:\20. 13\Євро інтеграція\20130424_09093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16632"/>
            <a:ext cx="720080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2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7851648" cy="1828800"/>
          </a:xfrm>
        </p:spPr>
        <p:txBody>
          <a:bodyPr/>
          <a:lstStyle/>
          <a:p>
            <a:pPr algn="l"/>
            <a:r>
              <a:rPr lang="uk-UA" dirty="0" smtClean="0"/>
              <a:t>Методи краєзнавчого дослідження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420888"/>
            <a:ext cx="7854696" cy="4016888"/>
          </a:xfrm>
        </p:spPr>
        <p:txBody>
          <a:bodyPr/>
          <a:lstStyle/>
          <a:p>
            <a:pPr algn="l"/>
            <a:r>
              <a:rPr lang="uk-UA" dirty="0" err="1" smtClean="0"/>
              <a:t>-історико-порівняльний</a:t>
            </a:r>
            <a:r>
              <a:rPr lang="uk-UA" dirty="0" smtClean="0"/>
              <a:t>; </a:t>
            </a:r>
          </a:p>
          <a:p>
            <a:pPr algn="l"/>
            <a:r>
              <a:rPr lang="uk-UA" dirty="0" err="1" smtClean="0"/>
              <a:t>-історико-ретроспективний</a:t>
            </a:r>
            <a:r>
              <a:rPr lang="uk-UA" dirty="0" smtClean="0"/>
              <a:t>;</a:t>
            </a:r>
          </a:p>
          <a:p>
            <a:pPr algn="l"/>
            <a:r>
              <a:rPr lang="uk-UA" dirty="0" err="1" smtClean="0"/>
              <a:t>Історико-генетичний</a:t>
            </a:r>
            <a:r>
              <a:rPr lang="uk-UA" dirty="0" smtClean="0"/>
              <a:t>;</a:t>
            </a:r>
          </a:p>
          <a:p>
            <a:pPr algn="l"/>
            <a:r>
              <a:rPr lang="uk-UA" dirty="0" err="1" smtClean="0"/>
              <a:t>Історико-типологічний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2013 фото\11 клас\CIMG034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001914" y="836712"/>
            <a:ext cx="7128792" cy="534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03386"/>
            <a:ext cx="696912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27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5" t="6047" r="9653"/>
          <a:stretch/>
        </p:blipFill>
        <p:spPr bwMode="auto">
          <a:xfrm>
            <a:off x="323528" y="34527"/>
            <a:ext cx="8496944" cy="68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3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4680520" cy="285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706327"/>
            <a:ext cx="1437638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uk-UA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Кредо:</a:t>
            </a: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224" y="692696"/>
            <a:ext cx="69847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“Знання</a:t>
            </a:r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і тільки знання робить людину вільною і </a:t>
            </a:r>
            <a:r>
              <a:rPr lang="uk-UA" sz="6000" b="1" dirty="0" err="1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великою”</a:t>
            </a:r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.</a:t>
            </a:r>
          </a:p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              Д.П. Писарєв</a:t>
            </a:r>
            <a:endParaRPr lang="ru-RU" sz="6000" b="1" dirty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Працюємо з </a:t>
            </a:r>
            <a:r>
              <a:rPr lang="uk-UA" dirty="0" err="1" smtClean="0"/>
              <a:t>громадсько-</a:t>
            </a:r>
            <a:r>
              <a:rPr lang="uk-UA" dirty="0" smtClean="0"/>
              <a:t> правовими виданнями</a:t>
            </a:r>
            <a:endParaRPr lang="ru-RU" dirty="0"/>
          </a:p>
        </p:txBody>
      </p:sp>
      <p:pic>
        <p:nvPicPr>
          <p:cNvPr id="1026" name="Picture 2" descr="D:\20. 13\Євро інтеграція\20130424_0908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0014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297506"/>
            <a:ext cx="7776864" cy="1143000"/>
          </a:xfrm>
        </p:spPr>
        <p:txBody>
          <a:bodyPr/>
          <a:lstStyle/>
          <a:p>
            <a:pPr algn="l"/>
            <a:r>
              <a:rPr lang="uk-UA" sz="4400" dirty="0" smtClean="0"/>
              <a:t>Створюємо</a:t>
            </a:r>
            <a:r>
              <a:rPr lang="uk-UA" dirty="0" smtClean="0"/>
              <a:t> ситуацію успіху для кожного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F:\ \кабінет історії\100_1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6907832" cy="518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92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5483" y="5157192"/>
            <a:ext cx="6328792" cy="2106568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45720" indent="0">
              <a:lnSpc>
                <a:spcPct val="120000"/>
              </a:lnSpc>
              <a:buNone/>
            </a:pPr>
            <a:r>
              <a:rPr lang="ru-RU" sz="5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«Віддай людині крихітку себе,</a:t>
            </a:r>
            <a:br>
              <a:rPr lang="ru-RU" sz="5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це душа наповнюється світлом.»</a:t>
            </a:r>
            <a:br>
              <a:rPr lang="ru-RU" sz="5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1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Ліна </a:t>
            </a:r>
            <a:r>
              <a:rPr lang="ru-RU" sz="5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Костенко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D:\моэ!!!!!!!!!\роксі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7" y="116632"/>
            <a:ext cx="1656184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58" y="137727"/>
            <a:ext cx="7308242" cy="489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7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39552" y="764705"/>
            <a:ext cx="8208911" cy="516996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6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en-US" sz="6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6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Вдосконалення</a:t>
            </a:r>
            <a:r>
              <a:rPr lang="ru-RU" sz="6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історичних</a:t>
            </a:r>
            <a:r>
              <a:rPr lang="ru-RU" sz="6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знань</a:t>
            </a:r>
            <a:r>
              <a:rPr lang="ru-RU" sz="6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6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прищеплення</a:t>
            </a:r>
            <a:r>
              <a:rPr lang="ru-RU" sz="6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патріотичних</a:t>
            </a:r>
            <a:r>
              <a:rPr lang="ru-RU" sz="6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почуттів</a:t>
            </a:r>
            <a:r>
              <a:rPr lang="ru-RU" sz="6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sz="6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6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краєзнавчого</a:t>
            </a:r>
            <a:r>
              <a:rPr lang="ru-RU" sz="6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матеріалу</a:t>
            </a:r>
            <a:r>
              <a:rPr lang="ru-RU" sz="6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endParaRPr lang="ru-RU" sz="6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6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5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Використання краєзнавчого матеріалу на уроках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smtClean="0"/>
              <a:t>1. Роздавальний матеріал для уроків-досліджень історії рідного краю.</a:t>
            </a:r>
          </a:p>
          <a:p>
            <a:r>
              <a:rPr lang="uk-UA" dirty="0" smtClean="0"/>
              <a:t>2. Використання матеріалу для творчих завдань (творів, есе, віршів. Розповідей від імені учасника події, сценок і т. ін.).</a:t>
            </a:r>
          </a:p>
          <a:p>
            <a:r>
              <a:rPr lang="uk-UA" dirty="0" smtClean="0"/>
              <a:t>3. Використання фактів, подій, схем, фотодокументів, карт для актуалізації матеріалу для актуалізації матеріалу на звичайних уроках.</a:t>
            </a:r>
          </a:p>
          <a:p>
            <a:r>
              <a:rPr lang="uk-UA" dirty="0" smtClean="0"/>
              <a:t>4. Інформаційний матеріал для складання тестових завдань для тематичного оцінювання з відповідних тем. 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73" y="5857719"/>
            <a:ext cx="7869560" cy="775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ШКІЛЬНІ СПРАВИ\фото 2012\DSC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8009920" cy="49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89131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err="1" smtClean="0">
                <a:solidFill>
                  <a:srgbClr val="FFFF00"/>
                </a:solidFill>
              </a:rPr>
              <a:t>Возилівська</a:t>
            </a:r>
            <a:r>
              <a:rPr lang="uk-UA" sz="3600" b="1" dirty="0" smtClean="0">
                <a:solidFill>
                  <a:srgbClr val="FFFF00"/>
                </a:solidFill>
              </a:rPr>
              <a:t> ЗОШ І-ІІІ ст. </a:t>
            </a:r>
          </a:p>
          <a:p>
            <a:pPr algn="ctr"/>
            <a:r>
              <a:rPr lang="uk-UA" sz="3600" b="1" dirty="0" smtClean="0">
                <a:solidFill>
                  <a:srgbClr val="FFFF00"/>
                </a:solidFill>
              </a:rPr>
              <a:t>Вчитель історії, класний керівник 11 класу </a:t>
            </a:r>
            <a:r>
              <a:rPr lang="uk-UA" sz="3600" b="1" dirty="0" err="1" smtClean="0">
                <a:solidFill>
                  <a:srgbClr val="FFFF00"/>
                </a:solidFill>
              </a:rPr>
              <a:t>Процик</a:t>
            </a:r>
            <a:r>
              <a:rPr lang="uk-UA" sz="3600" b="1" dirty="0" smtClean="0">
                <a:solidFill>
                  <a:srgbClr val="FFFF00"/>
                </a:solidFill>
              </a:rPr>
              <a:t> Н.М.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0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ШКІЛЬНІ СПРАВИ\фото 2012\DSC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1844824"/>
            <a:ext cx="7272808" cy="486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 smtClean="0">
                <a:solidFill>
                  <a:srgbClr val="FFFF00"/>
                </a:solidFill>
              </a:rPr>
              <a:t>Готуємо юних істориків</a:t>
            </a:r>
            <a:endParaRPr lang="ru-RU" sz="4800" b="1" dirty="0">
              <a:solidFill>
                <a:srgbClr val="FFFF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67544" y="332656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2583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Кабінет історії та правознавства – творча лабораторія вчителя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146" name="Picture 2" descr="D:\ШКІЛЬНІ СПРАВИ\фото 2012\DSC_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2026" y="1935163"/>
            <a:ext cx="6559948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604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2013 фото\11 клас\P529001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 b="10388"/>
          <a:stretch/>
        </p:blipFill>
        <p:spPr bwMode="auto">
          <a:xfrm>
            <a:off x="655503" y="314400"/>
            <a:ext cx="7992888" cy="502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803"/>
            <a:ext cx="82296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008" y="5589239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Члени </a:t>
            </a:r>
            <a:r>
              <a:rPr lang="uk-UA" sz="36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історико-краєзнавчого</a:t>
            </a:r>
            <a:r>
              <a:rPr lang="uk-UA" sz="3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гуртка</a:t>
            </a:r>
            <a:endParaRPr lang="ru-RU" sz="3600" b="1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9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218</TotalTime>
  <Words>404</Words>
  <Application>Microsoft Office PowerPoint</Application>
  <PresentationFormat>Экран (4:3)</PresentationFormat>
  <Paragraphs>59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Воздушный поток</vt:lpstr>
      <vt:lpstr>Волна</vt:lpstr>
      <vt:lpstr>Углы</vt:lpstr>
      <vt:lpstr>Кнопка</vt:lpstr>
      <vt:lpstr>Трек</vt:lpstr>
      <vt:lpstr>Поток</vt:lpstr>
      <vt:lpstr>Презентація  вчителя історії  та правознавства Возилівської ЗОШ  І-ІІІ ступенів  Процик Надії Мирославівни </vt:lpstr>
      <vt:lpstr>Перелік навчальних закладів, в яких здобувала освіту, спеціальність за дипломом</vt:lpstr>
      <vt:lpstr>Презентация PowerPoint</vt:lpstr>
      <vt:lpstr>Презентация PowerPoint</vt:lpstr>
      <vt:lpstr>Використання краєзнавчого матеріалу на уроках</vt:lpstr>
      <vt:lpstr>Презентация PowerPoint</vt:lpstr>
      <vt:lpstr>Готуємо юних істориків</vt:lpstr>
      <vt:lpstr>Кабінет історії та правознавства – творча лабораторія вчителя</vt:lpstr>
      <vt:lpstr>Презентация PowerPoint</vt:lpstr>
      <vt:lpstr>Презентация PowerPoint</vt:lpstr>
      <vt:lpstr>Виховна година  «Права людини починаються з прав дитини»</vt:lpstr>
      <vt:lpstr>«Згадаймо  праведних гетьманів…»                                               Т. Шевченко</vt:lpstr>
      <vt:lpstr>Виховуємо патріотів</vt:lpstr>
      <vt:lpstr>Форми краєзнавчої роботи:</vt:lpstr>
      <vt:lpstr>Розширюємо кругозір учнів</vt:lpstr>
      <vt:lpstr>Підготовка до уроку</vt:lpstr>
      <vt:lpstr>Значення історико - краєзнавчої роботи</vt:lpstr>
      <vt:lpstr>Випускники перед консультацією</vt:lpstr>
      <vt:lpstr>Використання ІКТ</vt:lpstr>
      <vt:lpstr>Презентация PowerPoint</vt:lpstr>
      <vt:lpstr>Публікації в педагогічній пресі</vt:lpstr>
      <vt:lpstr>Візнаки за участь у всеукраїнських конкурсах</vt:lpstr>
      <vt:lpstr>Презентация PowerPoint</vt:lpstr>
      <vt:lpstr>Презентация PowerPoint</vt:lpstr>
      <vt:lpstr>Круглий стіл “Україна та  Європейський Союз”</vt:lpstr>
      <vt:lpstr>Заняття курсу  «Людина і світ»</vt:lpstr>
      <vt:lpstr>Методи краєзнавчого дослідження</vt:lpstr>
      <vt:lpstr>Презентация PowerPoint</vt:lpstr>
      <vt:lpstr>Презентация PowerPoint</vt:lpstr>
      <vt:lpstr>Працюємо з громадсько- правовими виданнями</vt:lpstr>
      <vt:lpstr>Створюємо ситуацію успіху для кожного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27</cp:revision>
  <dcterms:created xsi:type="dcterms:W3CDTF">2014-03-01T13:59:33Z</dcterms:created>
  <dcterms:modified xsi:type="dcterms:W3CDTF">2017-03-01T20:17:31Z</dcterms:modified>
</cp:coreProperties>
</file>