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60" r:id="rId4"/>
    <p:sldId id="261" r:id="rId5"/>
    <p:sldId id="257" r:id="rId6"/>
    <p:sldId id="264" r:id="rId7"/>
    <p:sldId id="259" r:id="rId8"/>
    <p:sldId id="265" r:id="rId9"/>
    <p:sldId id="266" r:id="rId10"/>
    <p:sldId id="268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Ілюстрації до слова\gvbhnjmk,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6712"/>
            <a:ext cx="4048630" cy="571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Ілюстрації до слова\default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33055"/>
            <a:ext cx="2160240" cy="264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Ілюстрації до слова\hgvbnm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1"/>
            <a:ext cx="2304256" cy="32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796136" y="1691575"/>
            <a:ext cx="3459061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«Як </a:t>
            </a:r>
            <a:r>
              <a:rPr lang="ru-RU" b="1" dirty="0" err="1"/>
              <a:t>геніальний</a:t>
            </a:r>
            <a:r>
              <a:rPr lang="ru-RU" b="1" dirty="0"/>
              <a:t> </a:t>
            </a:r>
            <a:r>
              <a:rPr lang="ru-RU" b="1" dirty="0" err="1"/>
              <a:t>витвір</a:t>
            </a:r>
            <a:r>
              <a:rPr lang="ru-RU" b="1" dirty="0"/>
              <a:t> </a:t>
            </a:r>
            <a:r>
              <a:rPr lang="ru-RU" b="1" dirty="0" err="1"/>
              <a:t>києво-руського</a:t>
            </a:r>
            <a:r>
              <a:rPr lang="ru-RU" b="1" dirty="0"/>
              <a:t> </a:t>
            </a:r>
            <a:r>
              <a:rPr lang="ru-RU" b="1" dirty="0" err="1"/>
              <a:t>письменства</a:t>
            </a:r>
            <a:r>
              <a:rPr lang="ru-RU" b="1" dirty="0"/>
              <a:t>, </a:t>
            </a:r>
            <a:r>
              <a:rPr lang="ru-RU" b="1" dirty="0" smtClean="0"/>
              <a:t>—</a:t>
            </a:r>
            <a:r>
              <a:rPr lang="ru-RU" b="1" dirty="0"/>
              <a:t>«Слово...» </a:t>
            </a:r>
            <a:r>
              <a:rPr lang="ru-RU" b="1" dirty="0" err="1"/>
              <a:t>займає</a:t>
            </a:r>
            <a:r>
              <a:rPr lang="ru-RU" b="1" dirty="0"/>
              <a:t> </a:t>
            </a:r>
            <a:r>
              <a:rPr lang="ru-RU" b="1" dirty="0" err="1"/>
              <a:t>чільне</a:t>
            </a:r>
            <a:r>
              <a:rPr lang="ru-RU" b="1" dirty="0"/>
              <a:t> </a:t>
            </a:r>
            <a:r>
              <a:rPr lang="ru-RU" b="1" dirty="0" err="1"/>
              <a:t>місце</a:t>
            </a:r>
            <a:r>
              <a:rPr lang="ru-RU" b="1" dirty="0"/>
              <a:t> у </a:t>
            </a:r>
            <a:r>
              <a:rPr lang="ru-RU" b="1" dirty="0" err="1"/>
              <a:t>світовій</a:t>
            </a:r>
            <a:r>
              <a:rPr lang="ru-RU" b="1" dirty="0"/>
              <a:t> </a:t>
            </a:r>
            <a:r>
              <a:rPr lang="ru-RU" b="1" dirty="0" err="1"/>
              <a:t>літературі</a:t>
            </a:r>
            <a:r>
              <a:rPr lang="ru-RU" b="1" dirty="0"/>
              <a:t> </a:t>
            </a:r>
            <a:r>
              <a:rPr lang="ru-RU" b="1" dirty="0" err="1"/>
              <a:t>Середньовіччя</a:t>
            </a:r>
            <a:r>
              <a:rPr lang="ru-RU" b="1" dirty="0" smtClean="0"/>
              <a:t>...»       </a:t>
            </a:r>
          </a:p>
          <a:p>
            <a:pPr marL="0" indent="0">
              <a:buNone/>
            </a:pPr>
            <a:r>
              <a:rPr lang="ru-RU" b="1" dirty="0" smtClean="0"/>
              <a:t>   Борис Яценко.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40206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1700808"/>
            <a:ext cx="2962672" cy="3744416"/>
          </a:xfrm>
        </p:spPr>
        <p:txBody>
          <a:bodyPr>
            <a:normAutofit/>
          </a:bodyPr>
          <a:lstStyle/>
          <a:p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Втеча  князя Ігоря з половецької неволі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632"/>
            <a:ext cx="4968552" cy="6533648"/>
          </a:xfrm>
        </p:spPr>
      </p:pic>
    </p:spTree>
    <p:extLst>
      <p:ext uri="{BB962C8B-B14F-4D97-AF65-F5344CB8AC3E}">
        <p14:creationId xmlns:p14="http://schemas.microsoft.com/office/powerpoint/2010/main" val="927254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9" y="0"/>
            <a:ext cx="9112682" cy="685800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83568" y="4697760"/>
            <a:ext cx="8229600" cy="2160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Дорогоцінна спадщина нашого народу належить до шедеврів світової літератури.</a:t>
            </a:r>
            <a:endParaRPr lang="ru-RU" sz="3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359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692696"/>
            <a:ext cx="3312368" cy="5522168"/>
          </a:xfrm>
          <a:solidFill>
            <a:schemeClr val="accent2">
              <a:lumMod val="50000"/>
            </a:schemeClr>
          </a:solidFill>
        </p:spPr>
        <p:txBody>
          <a:bodyPr>
            <a:normAutofit lnSpcReduction="10000"/>
          </a:bodyPr>
          <a:lstStyle/>
          <a:p>
            <a:r>
              <a:rPr lang="uk-UA" b="1" i="1" dirty="0" smtClean="0">
                <a:solidFill>
                  <a:schemeClr val="bg1"/>
                </a:solidFill>
              </a:rPr>
              <a:t>Почнемо, браття, пісню невеселу словами призабутими старими, </a:t>
            </a:r>
          </a:p>
          <a:p>
            <a:r>
              <a:rPr lang="uk-UA" b="1" i="1" dirty="0" smtClean="0">
                <a:solidFill>
                  <a:schemeClr val="bg1"/>
                </a:solidFill>
              </a:rPr>
              <a:t>про Ігорів згорьований похід.</a:t>
            </a:r>
            <a:endParaRPr lang="ru-RU" b="1" i="1" dirty="0">
              <a:solidFill>
                <a:schemeClr val="bg1"/>
              </a:solidFill>
            </a:endParaRPr>
          </a:p>
          <a:p>
            <a:r>
              <a:rPr lang="ru-RU" b="1" i="1" dirty="0">
                <a:solidFill>
                  <a:schemeClr val="bg1"/>
                </a:solidFill>
              </a:rPr>
              <a:t>                               </a:t>
            </a:r>
            <a:r>
              <a:rPr lang="ru-RU" b="1" i="1" dirty="0" smtClean="0">
                <a:solidFill>
                  <a:schemeClr val="bg1"/>
                </a:solidFill>
              </a:rPr>
              <a:t>В. Шевчук</a:t>
            </a:r>
            <a:endParaRPr lang="ru-RU" b="1" i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6632"/>
            <a:ext cx="4536504" cy="631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24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317336"/>
            <a:ext cx="5526012" cy="33279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9065"/>
            <a:ext cx="6125611" cy="32638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504" y="3376328"/>
            <a:ext cx="31683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«…А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всядьмо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браття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борзі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коні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поглядім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синього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Дону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!»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460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775974" cy="54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83568" y="5301208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«…</a:t>
            </a:r>
            <a:r>
              <a:rPr lang="ru-RU" sz="2800" b="1" i="1" dirty="0" err="1" smtClean="0"/>
              <a:t>Тоді</a:t>
            </a:r>
            <a:r>
              <a:rPr lang="ru-RU" sz="2800" b="1" i="1" dirty="0" smtClean="0"/>
              <a:t> </a:t>
            </a:r>
            <a:r>
              <a:rPr lang="ru-RU" sz="2800" b="1" i="1" dirty="0"/>
              <a:t>ступив </a:t>
            </a:r>
            <a:r>
              <a:rPr lang="ru-RU" sz="2800" b="1" i="1" dirty="0" err="1" smtClean="0"/>
              <a:t>Ігор</a:t>
            </a:r>
            <a:r>
              <a:rPr lang="ru-RU" sz="2800" b="1" i="1" dirty="0" smtClean="0"/>
              <a:t>-князь в </a:t>
            </a:r>
            <a:r>
              <a:rPr lang="ru-RU" sz="2800" b="1" i="1" dirty="0"/>
              <a:t>золоте </a:t>
            </a:r>
            <a:r>
              <a:rPr lang="ru-RU" sz="2800" b="1" i="1" dirty="0" err="1" smtClean="0"/>
              <a:t>стремено</a:t>
            </a:r>
            <a:r>
              <a:rPr lang="ru-RU" sz="2800" b="1" i="1" dirty="0" smtClean="0"/>
              <a:t> і </a:t>
            </a:r>
            <a:r>
              <a:rPr lang="ru-RU" sz="2800" b="1" i="1" dirty="0" err="1"/>
              <a:t>поїхав</a:t>
            </a:r>
            <a:r>
              <a:rPr lang="ru-RU" sz="2800" b="1" i="1" dirty="0"/>
              <a:t> по чистому полю.</a:t>
            </a:r>
          </a:p>
          <a:p>
            <a:r>
              <a:rPr lang="ru-RU" sz="2800" b="1" i="1" dirty="0" err="1" smtClean="0"/>
              <a:t>Сонце</a:t>
            </a:r>
            <a:r>
              <a:rPr lang="ru-RU" sz="2800" b="1" i="1" dirty="0" smtClean="0"/>
              <a:t> </a:t>
            </a:r>
            <a:r>
              <a:rPr lang="ru-RU" sz="2800" b="1" i="1" dirty="0" err="1"/>
              <a:t>йому</a:t>
            </a:r>
            <a:r>
              <a:rPr lang="ru-RU" sz="2800" b="1" i="1" dirty="0"/>
              <a:t> </a:t>
            </a:r>
            <a:r>
              <a:rPr lang="ru-RU" sz="2800" b="1" i="1" dirty="0" err="1"/>
              <a:t>тьмою</a:t>
            </a:r>
            <a:r>
              <a:rPr lang="ru-RU" sz="2800" b="1" i="1" dirty="0"/>
              <a:t> путь </a:t>
            </a:r>
            <a:r>
              <a:rPr lang="ru-RU" sz="2800" b="1" i="1" dirty="0" smtClean="0"/>
              <a:t>заступило…»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3747869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7992889" cy="4875662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91560" y="5093836"/>
            <a:ext cx="7688872" cy="1573635"/>
          </a:xfrm>
        </p:spPr>
        <p:txBody>
          <a:bodyPr/>
          <a:lstStyle/>
          <a:p>
            <a:pPr marL="0" indent="0"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Реріх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Затемнення 1 травня 1185 року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645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32" y="-13030"/>
            <a:ext cx="9144000" cy="688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05064"/>
            <a:ext cx="82296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1142" y="2666236"/>
            <a:ext cx="53589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Путивлі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граді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вранці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-рано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Співає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плаче Ярославна,</a:t>
            </a: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 та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зозуленька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кує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Словами жалю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додає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Т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Г. Шевченко. 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388843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123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636912"/>
            <a:ext cx="4247441" cy="303388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52" y="332656"/>
            <a:ext cx="4734526" cy="34563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5536" y="4352037"/>
            <a:ext cx="4572000" cy="175432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Руська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земле,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за горою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єси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!»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284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88640"/>
            <a:ext cx="4898602" cy="6336704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4664"/>
            <a:ext cx="82296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980728"/>
            <a:ext cx="33843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latin typeface="Monotype Corsiva" pitchFamily="66" charset="0"/>
              </a:rPr>
              <a:t>"</a:t>
            </a:r>
            <a:r>
              <a:rPr lang="ru-RU" sz="3200" b="1" i="1" dirty="0" err="1">
                <a:latin typeface="Monotype Corsiva" pitchFamily="66" charset="0"/>
              </a:rPr>
              <a:t>Браття</a:t>
            </a:r>
            <a:r>
              <a:rPr lang="ru-RU" sz="3200" b="1" i="1" dirty="0">
                <a:latin typeface="Monotype Corsiva" pitchFamily="66" charset="0"/>
              </a:rPr>
              <a:t> і </a:t>
            </a:r>
            <a:r>
              <a:rPr lang="ru-RU" sz="3200" b="1" i="1" dirty="0" err="1">
                <a:latin typeface="Monotype Corsiva" pitchFamily="66" charset="0"/>
              </a:rPr>
              <a:t>дружино</a:t>
            </a:r>
            <a:r>
              <a:rPr lang="ru-RU" sz="3200" b="1" i="1" dirty="0">
                <a:latin typeface="Monotype Corsiva" pitchFamily="66" charset="0"/>
              </a:rPr>
              <a:t>! </a:t>
            </a:r>
            <a:r>
              <a:rPr lang="ru-RU" sz="3200" b="1" i="1" dirty="0" err="1">
                <a:latin typeface="Monotype Corsiva" pitchFamily="66" charset="0"/>
              </a:rPr>
              <a:t>Краще</a:t>
            </a:r>
            <a:r>
              <a:rPr lang="ru-RU" sz="3200" b="1" i="1" dirty="0">
                <a:latin typeface="Monotype Corsiva" pitchFamily="66" charset="0"/>
              </a:rPr>
              <a:t> </a:t>
            </a:r>
            <a:r>
              <a:rPr lang="ru-RU" sz="3200" b="1" i="1" dirty="0" err="1">
                <a:latin typeface="Monotype Corsiva" pitchFamily="66" charset="0"/>
              </a:rPr>
              <a:t>полягти</a:t>
            </a:r>
            <a:r>
              <a:rPr lang="ru-RU" sz="3200" b="1" i="1" dirty="0">
                <a:latin typeface="Monotype Corsiva" pitchFamily="66" charset="0"/>
              </a:rPr>
              <a:t> в бою, </a:t>
            </a:r>
            <a:r>
              <a:rPr lang="ru-RU" sz="3200" b="1" i="1" dirty="0" err="1">
                <a:latin typeface="Monotype Corsiva" pitchFamily="66" charset="0"/>
              </a:rPr>
              <a:t>ніж</a:t>
            </a:r>
            <a:r>
              <a:rPr lang="ru-RU" sz="3200" b="1" i="1" dirty="0">
                <a:latin typeface="Monotype Corsiva" pitchFamily="66" charset="0"/>
              </a:rPr>
              <a:t> </a:t>
            </a:r>
            <a:r>
              <a:rPr lang="ru-RU" sz="3200" b="1" i="1" dirty="0" err="1">
                <a:latin typeface="Monotype Corsiva" pitchFamily="66" charset="0"/>
              </a:rPr>
              <a:t>потрапити</a:t>
            </a:r>
            <a:r>
              <a:rPr lang="ru-RU" sz="3200" b="1" i="1" dirty="0">
                <a:latin typeface="Monotype Corsiva" pitchFamily="66" charset="0"/>
              </a:rPr>
              <a:t> в полон. Хочу </a:t>
            </a:r>
            <a:r>
              <a:rPr lang="ru-RU" sz="3200" b="1" i="1" dirty="0" err="1">
                <a:latin typeface="Monotype Corsiva" pitchFamily="66" charset="0"/>
              </a:rPr>
              <a:t>списа</a:t>
            </a:r>
            <a:r>
              <a:rPr lang="ru-RU" sz="3200" b="1" i="1" dirty="0">
                <a:latin typeface="Monotype Corsiva" pitchFamily="66" charset="0"/>
              </a:rPr>
              <a:t> </a:t>
            </a:r>
            <a:r>
              <a:rPr lang="ru-RU" sz="3200" b="1" i="1" dirty="0" err="1">
                <a:latin typeface="Monotype Corsiva" pitchFamily="66" charset="0"/>
              </a:rPr>
              <a:t>переломити</a:t>
            </a:r>
            <a:r>
              <a:rPr lang="ru-RU" sz="3200" b="1" i="1" dirty="0">
                <a:latin typeface="Monotype Corsiva" pitchFamily="66" charset="0"/>
              </a:rPr>
              <a:t> край поля </a:t>
            </a:r>
            <a:r>
              <a:rPr lang="ru-RU" sz="3200" b="1" i="1" dirty="0" err="1">
                <a:latin typeface="Monotype Corsiva" pitchFamily="66" charset="0"/>
              </a:rPr>
              <a:t>Половецького</a:t>
            </a:r>
            <a:r>
              <a:rPr lang="ru-RU" sz="3200" b="1" i="1" dirty="0">
                <a:latin typeface="Monotype Corsiva" pitchFamily="66" charset="0"/>
              </a:rPr>
              <a:t>, хочу голову </a:t>
            </a:r>
            <a:r>
              <a:rPr lang="ru-RU" sz="3200" b="1" i="1" dirty="0" err="1">
                <a:latin typeface="Monotype Corsiva" pitchFamily="66" charset="0"/>
              </a:rPr>
              <a:t>зложити</a:t>
            </a:r>
            <a:r>
              <a:rPr lang="ru-RU" sz="3200" b="1" i="1" dirty="0">
                <a:latin typeface="Monotype Corsiva" pitchFamily="66" charset="0"/>
              </a:rPr>
              <a:t> </a:t>
            </a:r>
            <a:r>
              <a:rPr lang="ru-RU" sz="3200" b="1" i="1" dirty="0" err="1">
                <a:latin typeface="Monotype Corsiva" pitchFamily="66" charset="0"/>
              </a:rPr>
              <a:t>або</a:t>
            </a:r>
            <a:r>
              <a:rPr lang="ru-RU" sz="3200" b="1" i="1" dirty="0">
                <a:latin typeface="Monotype Corsiva" pitchFamily="66" charset="0"/>
              </a:rPr>
              <a:t> </a:t>
            </a:r>
            <a:r>
              <a:rPr lang="ru-RU" sz="3200" b="1" i="1" dirty="0" err="1">
                <a:latin typeface="Monotype Corsiva" pitchFamily="66" charset="0"/>
              </a:rPr>
              <a:t>напитися</a:t>
            </a:r>
            <a:r>
              <a:rPr lang="ru-RU" sz="3200" b="1" i="1" dirty="0">
                <a:latin typeface="Monotype Corsiva" pitchFamily="66" charset="0"/>
              </a:rPr>
              <a:t> </a:t>
            </a:r>
            <a:r>
              <a:rPr lang="ru-RU" sz="3200" b="1" i="1" dirty="0" err="1">
                <a:latin typeface="Monotype Corsiva" pitchFamily="66" charset="0"/>
              </a:rPr>
              <a:t>шоломом</a:t>
            </a:r>
            <a:r>
              <a:rPr lang="ru-RU" sz="3200" b="1" i="1" dirty="0">
                <a:latin typeface="Monotype Corsiva" pitchFamily="66" charset="0"/>
              </a:rPr>
              <a:t> </a:t>
            </a:r>
            <a:r>
              <a:rPr lang="ru-RU" sz="3200" b="1" i="1" dirty="0" err="1">
                <a:latin typeface="Monotype Corsiva" pitchFamily="66" charset="0"/>
              </a:rPr>
              <a:t>із</a:t>
            </a:r>
            <a:r>
              <a:rPr lang="ru-RU" sz="3200" b="1" i="1" dirty="0">
                <a:latin typeface="Monotype Corsiva" pitchFamily="66" charset="0"/>
              </a:rPr>
              <a:t> Дону!" </a:t>
            </a:r>
          </a:p>
        </p:txBody>
      </p:sp>
    </p:spTree>
    <p:extLst>
      <p:ext uri="{BB962C8B-B14F-4D97-AF65-F5344CB8AC3E}">
        <p14:creationId xmlns:p14="http://schemas.microsoft.com/office/powerpoint/2010/main" val="3085203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9518" y="4853093"/>
            <a:ext cx="7283152" cy="1833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/>
              <a:t>«…</a:t>
            </a:r>
            <a:r>
              <a:rPr lang="ru-RU" b="1" i="1" dirty="0" err="1" smtClean="0"/>
              <a:t>Билися</a:t>
            </a:r>
            <a:r>
              <a:rPr lang="ru-RU" b="1" i="1" dirty="0" smtClean="0"/>
              <a:t> день, </a:t>
            </a:r>
            <a:r>
              <a:rPr lang="ru-RU" b="1" i="1" dirty="0" err="1" smtClean="0"/>
              <a:t>билися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другий</a:t>
            </a:r>
            <a:r>
              <a:rPr lang="ru-RU" b="1" i="1" dirty="0" smtClean="0"/>
              <a:t>, </a:t>
            </a:r>
          </a:p>
          <a:p>
            <a:pPr marL="0" indent="0">
              <a:buNone/>
            </a:pPr>
            <a:r>
              <a:rPr lang="ru-RU" b="1" i="1" dirty="0" err="1" smtClean="0"/>
              <a:t>третього</a:t>
            </a:r>
            <a:r>
              <a:rPr lang="ru-RU" b="1" i="1" dirty="0" smtClean="0"/>
              <a:t> дня, </a:t>
            </a:r>
            <a:r>
              <a:rPr lang="ru-RU" b="1" i="1" dirty="0" err="1" smtClean="0"/>
              <a:t>ополудні</a:t>
            </a:r>
            <a:r>
              <a:rPr lang="ru-RU" b="1" i="1" dirty="0"/>
              <a:t>,</a:t>
            </a:r>
          </a:p>
          <a:p>
            <a:pPr marL="0" indent="0">
              <a:buNone/>
            </a:pPr>
            <a:r>
              <a:rPr lang="ru-RU" b="1" i="1" dirty="0" smtClean="0"/>
              <a:t>Пали </a:t>
            </a:r>
            <a:r>
              <a:rPr lang="ru-RU" b="1" i="1" dirty="0"/>
              <a:t>стяги </a:t>
            </a:r>
            <a:r>
              <a:rPr lang="ru-RU" b="1" i="1" dirty="0" err="1" smtClean="0"/>
              <a:t>Ігореві</a:t>
            </a:r>
            <a:r>
              <a:rPr lang="ru-RU" b="1" i="1" dirty="0" smtClean="0"/>
              <a:t>...»</a:t>
            </a:r>
            <a:endParaRPr lang="ru-RU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7965126" cy="45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60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162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Втеча  князя Ігоря з половецької неволі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2013-01-20T19:04:36Z</dcterms:created>
  <dcterms:modified xsi:type="dcterms:W3CDTF">2013-01-20T20:38:52Z</dcterms:modified>
</cp:coreProperties>
</file>