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pptx" ContentType="application/vnd.openxmlformats-officedocument.presentationml.presentation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notesMasterIdLst>
    <p:notesMasterId r:id="rId19"/>
  </p:notesMasterIdLst>
  <p:sldIdLst>
    <p:sldId id="391" r:id="rId2"/>
    <p:sldId id="471" r:id="rId3"/>
    <p:sldId id="350" r:id="rId4"/>
    <p:sldId id="392" r:id="rId5"/>
    <p:sldId id="438" r:id="rId6"/>
    <p:sldId id="455" r:id="rId7"/>
    <p:sldId id="425" r:id="rId8"/>
    <p:sldId id="451" r:id="rId9"/>
    <p:sldId id="475" r:id="rId10"/>
    <p:sldId id="476" r:id="rId11"/>
    <p:sldId id="469" r:id="rId12"/>
    <p:sldId id="470" r:id="rId13"/>
    <p:sldId id="474" r:id="rId14"/>
    <p:sldId id="443" r:id="rId15"/>
    <p:sldId id="456" r:id="rId16"/>
    <p:sldId id="454" r:id="rId17"/>
    <p:sldId id="385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996633"/>
    <a:srgbClr val="993300"/>
    <a:srgbClr val="990033"/>
    <a:srgbClr val="A50021"/>
    <a:srgbClr val="990000"/>
    <a:srgbClr val="0000FF"/>
    <a:srgbClr val="FFFF99"/>
    <a:srgbClr val="FFFF00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1328" autoAdjust="0"/>
    <p:restoredTop sz="88360" autoAdjust="0"/>
  </p:normalViewPr>
  <p:slideViewPr>
    <p:cSldViewPr>
      <p:cViewPr varScale="1">
        <p:scale>
          <a:sx n="52" d="100"/>
          <a:sy n="52" d="100"/>
        </p:scale>
        <p:origin x="-96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EACCA5D-E6E0-475C-812D-B966119FAC1A}" type="datetimeFigureOut">
              <a:rPr lang="ru-RU"/>
              <a:pPr/>
              <a:t>06.02.2017</a:t>
            </a:fld>
            <a:endParaRPr lang="ru-RU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856E959-0095-4CC3-A7EB-2F0F70A77C3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2983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6E959-0095-4CC3-A7EB-2F0F70A77C3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002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685176" y="4343322"/>
            <a:ext cx="5484350" cy="41127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xmlns="" val="42458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6E959-0095-4CC3-A7EB-2F0F70A77C3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463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64563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06.02.2017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5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06.02.2017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06.02.2017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6971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06.02.2017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428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06.02.2017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0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06.02.2017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963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69595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89387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658581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356838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68423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6637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99492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255562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2603755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665803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28D2C05-34F8-46D5-A638-104A14C5A42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06.02.2017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62E9E9E-E216-449F-8EC2-C66B3D5EC25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116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/>
          <p:cNvPicPr>
            <a:picLocks noChangeAspect="1" noChangeArrowheads="1"/>
          </p:cNvPicPr>
          <p:nvPr/>
        </p:nvPicPr>
        <p:blipFill>
          <a:blip r:embed="rId3"/>
          <a:srcRect r="120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-674688" y="-479425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459163" y="304800"/>
            <a:ext cx="525462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266700" algn="l"/>
              </a:tabLst>
            </a:pPr>
            <a:r>
              <a:rPr lang="uk-UA" sz="2800" b="1" dirty="0" err="1">
                <a:solidFill>
                  <a:srgbClr val="006600"/>
                </a:solidFill>
                <a:cs typeface="Times New Roman" pitchFamily="18" charset="0"/>
              </a:rPr>
              <a:t>Портфоліо</a:t>
            </a:r>
            <a:endParaRPr lang="uk-UA" sz="2800" b="1" dirty="0">
              <a:solidFill>
                <a:srgbClr val="006600"/>
              </a:solidFill>
              <a:cs typeface="Times New Roman" pitchFamily="18" charset="0"/>
            </a:endParaRPr>
          </a:p>
          <a:p>
            <a:pPr algn="ctr" eaLnBrk="0" hangingPunct="0">
              <a:tabLst>
                <a:tab pos="266700" algn="l"/>
              </a:tabLst>
            </a:pPr>
            <a:r>
              <a:rPr lang="uk-UA" sz="2400" b="1" i="1" dirty="0" smtClean="0">
                <a:solidFill>
                  <a:srgbClr val="800000"/>
                </a:solidFill>
                <a:cs typeface="Times New Roman" pitchFamily="18" charset="0"/>
              </a:rPr>
              <a:t>Михальчук Людмила Миколаївна</a:t>
            </a:r>
            <a:r>
              <a:rPr lang="ru-RU" sz="2400" dirty="0" smtClean="0"/>
              <a:t> </a:t>
            </a:r>
            <a:endParaRPr lang="ru-RU" sz="2400" dirty="0"/>
          </a:p>
          <a:p>
            <a:pPr algn="ctr" eaLnBrk="0" hangingPunct="0">
              <a:tabLst>
                <a:tab pos="266700" algn="l"/>
              </a:tabLst>
            </a:pPr>
            <a:r>
              <a:rPr lang="uk-UA" b="1" dirty="0">
                <a:cs typeface="Times New Roman" pitchFamily="18" charset="0"/>
              </a:rPr>
              <a:t>практичний психолог </a:t>
            </a:r>
            <a:endParaRPr lang="uk-UA" b="1" dirty="0"/>
          </a:p>
          <a:p>
            <a:pPr algn="ctr" eaLnBrk="0" hangingPunct="0">
              <a:tabLst>
                <a:tab pos="266700" algn="l"/>
              </a:tabLst>
            </a:pPr>
            <a:r>
              <a:rPr lang="uk-UA" b="1" dirty="0" smtClean="0">
                <a:cs typeface="Times New Roman" pitchFamily="18" charset="0"/>
              </a:rPr>
              <a:t>Струсівської школи - інтернату</a:t>
            </a:r>
            <a:endParaRPr lang="ru-RU" dirty="0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-674688" y="3511550"/>
            <a:ext cx="2333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900"/>
              <a:t/>
            </a:r>
            <a:br>
              <a:rPr lang="ru-RU" sz="900"/>
            </a:br>
            <a:endParaRPr lang="ru-RU" sz="1800"/>
          </a:p>
          <a:p>
            <a:pPr eaLnBrk="0" hangingPunct="0"/>
            <a:r>
              <a:rPr lang="uk-UA" sz="1400" b="1">
                <a:cs typeface="Times New Roman" pitchFamily="18" charset="0"/>
              </a:rPr>
              <a:t> </a:t>
            </a:r>
            <a:endParaRPr lang="ru-RU" sz="900"/>
          </a:p>
          <a:p>
            <a:pPr eaLnBrk="0" hangingPunct="0"/>
            <a:endParaRPr lang="ru-RU" sz="1800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685800" y="4405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uk-UA" sz="1800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071538" y="2786058"/>
            <a:ext cx="785818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266700" algn="l"/>
              </a:tabLst>
            </a:pPr>
            <a:r>
              <a:rPr lang="uk-UA" sz="1800" b="1" dirty="0">
                <a:solidFill>
                  <a:srgbClr val="990099"/>
                </a:solidFill>
              </a:rPr>
              <a:t>Резюме</a:t>
            </a:r>
            <a:r>
              <a:rPr lang="uk-UA" sz="1800" b="1" dirty="0" smtClean="0">
                <a:solidFill>
                  <a:srgbClr val="990099"/>
                </a:solidFill>
              </a:rPr>
              <a:t>:</a:t>
            </a:r>
            <a:endParaRPr lang="ru-RU" sz="1800" dirty="0">
              <a:solidFill>
                <a:srgbClr val="990099"/>
              </a:solidFill>
            </a:endParaRPr>
          </a:p>
          <a:p>
            <a:pPr>
              <a:tabLst>
                <a:tab pos="266700" algn="l"/>
              </a:tabLst>
            </a:pPr>
            <a:r>
              <a:rPr lang="uk-UA" sz="1600" b="1" i="1" dirty="0" smtClean="0">
                <a:solidFill>
                  <a:srgbClr val="663300"/>
                </a:solidFill>
              </a:rPr>
              <a:t>Закінчила</a:t>
            </a:r>
            <a:r>
              <a:rPr lang="uk-UA" sz="1600" i="1" dirty="0" smtClean="0"/>
              <a:t>                              </a:t>
            </a:r>
            <a:r>
              <a:rPr lang="uk-UA" sz="1600" dirty="0" smtClean="0"/>
              <a:t>Харківський педагогічний інститут</a:t>
            </a:r>
            <a:endParaRPr lang="uk-UA" sz="1600" b="1" dirty="0" smtClean="0">
              <a:solidFill>
                <a:srgbClr val="663300"/>
              </a:solidFill>
            </a:endParaRPr>
          </a:p>
          <a:p>
            <a:pPr>
              <a:tabLst>
                <a:tab pos="266700" algn="l"/>
              </a:tabLst>
            </a:pPr>
            <a:r>
              <a:rPr lang="uk-UA" sz="1600" b="1" i="1" dirty="0" smtClean="0">
                <a:solidFill>
                  <a:srgbClr val="663300"/>
                </a:solidFill>
              </a:rPr>
              <a:t>Освіта</a:t>
            </a:r>
            <a:r>
              <a:rPr lang="uk-UA" sz="1600" b="1" dirty="0" smtClean="0">
                <a:solidFill>
                  <a:srgbClr val="663300"/>
                </a:solidFill>
              </a:rPr>
              <a:t> </a:t>
            </a:r>
            <a:r>
              <a:rPr lang="uk-UA" sz="1600" b="1" dirty="0" smtClean="0"/>
              <a:t>                                     вища</a:t>
            </a:r>
            <a:r>
              <a:rPr lang="uk-UA" sz="1600" i="1" dirty="0" smtClean="0"/>
              <a:t>                                </a:t>
            </a:r>
            <a:endParaRPr lang="ru-RU" sz="1600" i="1" dirty="0" smtClean="0"/>
          </a:p>
          <a:p>
            <a:pPr>
              <a:tabLst>
                <a:tab pos="266700" algn="l"/>
              </a:tabLst>
            </a:pPr>
            <a:r>
              <a:rPr lang="uk-UA" sz="1600" b="1" i="1" dirty="0" smtClean="0">
                <a:solidFill>
                  <a:srgbClr val="663300"/>
                </a:solidFill>
              </a:rPr>
              <a:t>Кваліфікаційна </a:t>
            </a:r>
            <a:r>
              <a:rPr lang="uk-UA" sz="1600" b="1" i="1" dirty="0">
                <a:solidFill>
                  <a:srgbClr val="663300"/>
                </a:solidFill>
              </a:rPr>
              <a:t>категорія</a:t>
            </a:r>
            <a:r>
              <a:rPr lang="en-US" sz="1600" i="1" dirty="0"/>
              <a:t>  </a:t>
            </a:r>
            <a:r>
              <a:rPr lang="uk-UA" sz="1600" dirty="0"/>
              <a:t>«</a:t>
            </a:r>
            <a:r>
              <a:rPr lang="uk-UA" sz="1600" b="1" dirty="0"/>
              <a:t>спеціаліст вищої кваліфікаційної </a:t>
            </a:r>
            <a:r>
              <a:rPr lang="uk-UA" sz="1600" b="1" dirty="0" smtClean="0"/>
              <a:t>                                                   категорії</a:t>
            </a:r>
            <a:r>
              <a:rPr lang="uk-UA" sz="1600" dirty="0"/>
              <a:t>»                  </a:t>
            </a:r>
            <a:endParaRPr lang="ru-RU" sz="1600" dirty="0"/>
          </a:p>
          <a:p>
            <a:pPr>
              <a:tabLst>
                <a:tab pos="266700" algn="l"/>
              </a:tabLst>
            </a:pPr>
            <a:r>
              <a:rPr lang="uk-UA" sz="1600" b="1" i="1" dirty="0" smtClean="0">
                <a:solidFill>
                  <a:srgbClr val="663300"/>
                </a:solidFill>
              </a:rPr>
              <a:t>Посада</a:t>
            </a:r>
            <a:r>
              <a:rPr lang="uk-UA" sz="1600" b="1" dirty="0" smtClean="0">
                <a:solidFill>
                  <a:srgbClr val="663300"/>
                </a:solidFill>
              </a:rPr>
              <a:t> </a:t>
            </a:r>
            <a:r>
              <a:rPr lang="uk-UA" sz="1600" dirty="0" smtClean="0">
                <a:solidFill>
                  <a:srgbClr val="663300"/>
                </a:solidFill>
              </a:rPr>
              <a:t> </a:t>
            </a:r>
            <a:r>
              <a:rPr lang="uk-UA" sz="1600" dirty="0" smtClean="0"/>
              <a:t>                                   </a:t>
            </a:r>
            <a:r>
              <a:rPr lang="uk-UA" sz="1600" b="1" dirty="0"/>
              <a:t>практичний психолог</a:t>
            </a:r>
            <a:endParaRPr lang="ru-RU" sz="1600" dirty="0"/>
          </a:p>
          <a:p>
            <a:pPr>
              <a:tabLst>
                <a:tab pos="266700" algn="l"/>
              </a:tabLst>
            </a:pPr>
            <a:r>
              <a:rPr lang="uk-UA" sz="1600" b="1" i="1" dirty="0" smtClean="0">
                <a:solidFill>
                  <a:srgbClr val="663300"/>
                </a:solidFill>
              </a:rPr>
              <a:t>Місце роботи                           </a:t>
            </a:r>
            <a:r>
              <a:rPr lang="uk-UA" sz="1600" b="1" dirty="0" smtClean="0"/>
              <a:t>Струсів школа - інтернат</a:t>
            </a:r>
            <a:endParaRPr lang="ru-RU" sz="1600" dirty="0"/>
          </a:p>
          <a:p>
            <a:pPr>
              <a:tabLst>
                <a:tab pos="266700" algn="l"/>
              </a:tabLst>
            </a:pPr>
            <a:r>
              <a:rPr lang="uk-UA" sz="1600" b="1" i="1" dirty="0" smtClean="0">
                <a:solidFill>
                  <a:srgbClr val="663300"/>
                </a:solidFill>
              </a:rPr>
              <a:t>Стаж </a:t>
            </a:r>
            <a:r>
              <a:rPr lang="uk-UA" sz="1600" b="1" i="1" dirty="0">
                <a:solidFill>
                  <a:srgbClr val="663300"/>
                </a:solidFill>
              </a:rPr>
              <a:t>роботи</a:t>
            </a:r>
            <a:r>
              <a:rPr lang="en-US" sz="1600" i="1" dirty="0"/>
              <a:t>          </a:t>
            </a:r>
            <a:r>
              <a:rPr lang="uk-UA" sz="1600" i="1" dirty="0"/>
              <a:t>   </a:t>
            </a:r>
            <a:r>
              <a:rPr lang="en-US" sz="1600" i="1" dirty="0"/>
              <a:t> </a:t>
            </a:r>
            <a:r>
              <a:rPr lang="uk-UA" sz="1600" i="1" dirty="0"/>
              <a:t>        </a:t>
            </a:r>
            <a:r>
              <a:rPr lang="uk-UA" sz="1600" i="1" dirty="0" smtClean="0"/>
              <a:t>       </a:t>
            </a:r>
            <a:r>
              <a:rPr lang="uk-UA" sz="1600" b="1" dirty="0" smtClean="0"/>
              <a:t>24 роки</a:t>
            </a:r>
            <a:endParaRPr lang="ru-RU" sz="1600" dirty="0"/>
          </a:p>
          <a:p>
            <a:pPr>
              <a:tabLst>
                <a:tab pos="266700" algn="l"/>
              </a:tabLst>
            </a:pPr>
            <a:r>
              <a:rPr lang="uk-UA" sz="1600" b="1" i="1" dirty="0" smtClean="0">
                <a:solidFill>
                  <a:srgbClr val="663300"/>
                </a:solidFill>
              </a:rPr>
              <a:t>Адреса</a:t>
            </a:r>
            <a:r>
              <a:rPr lang="uk-UA" sz="1600" b="1" i="1" dirty="0" smtClean="0"/>
              <a:t>           </a:t>
            </a:r>
            <a:r>
              <a:rPr lang="uk-UA" sz="1600" i="1" dirty="0" smtClean="0"/>
              <a:t>                        </a:t>
            </a:r>
            <a:r>
              <a:rPr lang="uk-UA" sz="1600" b="1" i="1" dirty="0" smtClean="0"/>
              <a:t>   </a:t>
            </a:r>
            <a:r>
              <a:rPr lang="uk-UA" sz="1600" b="1" dirty="0" smtClean="0"/>
              <a:t>с. Струсів </a:t>
            </a:r>
            <a:endParaRPr lang="ru-RU" sz="1600" dirty="0"/>
          </a:p>
          <a:p>
            <a:pPr>
              <a:tabLst>
                <a:tab pos="266700" algn="l"/>
              </a:tabLst>
            </a:pPr>
            <a:r>
              <a:rPr lang="uk-UA" sz="1600" b="1" i="1" dirty="0" smtClean="0">
                <a:solidFill>
                  <a:srgbClr val="663300"/>
                </a:solidFill>
              </a:rPr>
              <a:t>Рік </a:t>
            </a:r>
            <a:r>
              <a:rPr lang="uk-UA" sz="1600" b="1" i="1" dirty="0">
                <a:solidFill>
                  <a:srgbClr val="663300"/>
                </a:solidFill>
              </a:rPr>
              <a:t>народження</a:t>
            </a:r>
            <a:r>
              <a:rPr lang="uk-UA" sz="1600" dirty="0"/>
              <a:t>                     </a:t>
            </a:r>
            <a:r>
              <a:rPr lang="uk-UA" sz="1600" dirty="0" smtClean="0"/>
              <a:t>  </a:t>
            </a:r>
            <a:r>
              <a:rPr lang="uk-UA" sz="1600" b="1" dirty="0" smtClean="0"/>
              <a:t>15.12.1970</a:t>
            </a:r>
            <a:endParaRPr lang="uk-UA" sz="1600" b="1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714481" y="5572124"/>
            <a:ext cx="6529408" cy="952499"/>
            <a:chOff x="1791" y="3510"/>
            <a:chExt cx="3402" cy="600"/>
          </a:xfrm>
        </p:grpSpPr>
        <p:sp>
          <p:nvSpPr>
            <p:cNvPr id="3082" name="AutoShape 12"/>
            <p:cNvSpPr>
              <a:spLocks noChangeArrowheads="1"/>
            </p:cNvSpPr>
            <p:nvPr/>
          </p:nvSpPr>
          <p:spPr bwMode="auto">
            <a:xfrm>
              <a:off x="1791" y="3657"/>
              <a:ext cx="3402" cy="453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6078"/>
              </a:schemeClr>
            </a:solidFill>
            <a:ln w="28575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3083" name="Rectangle 7"/>
            <p:cNvSpPr>
              <a:spLocks noChangeArrowheads="1"/>
            </p:cNvSpPr>
            <p:nvPr/>
          </p:nvSpPr>
          <p:spPr bwMode="auto">
            <a:xfrm>
              <a:off x="1837" y="3510"/>
              <a:ext cx="3084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endParaRPr lang="uk-UA" sz="1800" b="1" dirty="0" smtClean="0">
                <a:solidFill>
                  <a:srgbClr val="990099"/>
                </a:solidFill>
              </a:endParaRPr>
            </a:p>
            <a:p>
              <a:pPr algn="ctr"/>
              <a:r>
                <a:rPr lang="uk-UA" sz="1800" b="1" dirty="0" smtClean="0">
                  <a:solidFill>
                    <a:srgbClr val="990099"/>
                  </a:solidFill>
                </a:rPr>
                <a:t>Кредо:</a:t>
              </a:r>
              <a:r>
                <a:rPr lang="uk-UA" sz="1800" b="1" dirty="0" smtClean="0"/>
                <a:t> </a:t>
              </a:r>
              <a:r>
                <a:rPr lang="en-US" sz="1800" b="1" dirty="0" smtClean="0"/>
                <a:t>   </a:t>
              </a:r>
              <a:r>
                <a:rPr lang="uk-UA" sz="1800" b="1" i="1" dirty="0" smtClean="0"/>
                <a:t>Щаслива людина – успішна людина.</a:t>
              </a:r>
              <a:endParaRPr lang="ru-RU" sz="1800" dirty="0"/>
            </a:p>
          </p:txBody>
        </p:sp>
      </p:grpSp>
      <p:pic>
        <p:nvPicPr>
          <p:cNvPr id="12" name="Рисунок 6" descr="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0"/>
            <a:ext cx="237490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5214974" cy="661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4876" y="16835"/>
            <a:ext cx="4429124" cy="655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G:\книги\IMG_20170206_0908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785926"/>
            <a:ext cx="550072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0593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008"/>
    </mc:Choice>
    <mc:Fallback>
      <p:transition spd="slow" advTm="14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277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7"/>
            <p:cNvPicPr/>
            <p:nvPr/>
          </p:nvPicPr>
          <p:blipFill>
            <a:blip r:embed="rId3" cstate="print"/>
            <a:srcRect l="8537" t="16708" r="54293" b="48367"/>
            <a:stretch>
              <a:fillRect/>
            </a:stretch>
          </p:blipFill>
          <p:spPr bwMode="auto">
            <a:xfrm rot="5023585">
              <a:off x="2504233" y="4085900"/>
              <a:ext cx="2280771" cy="29542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Рисунок 8"/>
            <p:cNvPicPr/>
            <p:nvPr/>
          </p:nvPicPr>
          <p:blipFill>
            <a:blip r:embed="rId4" cstate="print"/>
            <a:srcRect l="10564" t="7016" r="48797" b="58252"/>
            <a:stretch>
              <a:fillRect/>
            </a:stretch>
          </p:blipFill>
          <p:spPr bwMode="auto">
            <a:xfrm rot="5730813">
              <a:off x="5623888" y="4641900"/>
              <a:ext cx="2204864" cy="16561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" name="Группа 10"/>
          <p:cNvGrpSpPr>
            <a:grpSpLocks/>
          </p:cNvGrpSpPr>
          <p:nvPr/>
        </p:nvGrpSpPr>
        <p:grpSpPr bwMode="auto">
          <a:xfrm>
            <a:off x="796925" y="188913"/>
            <a:ext cx="7924800" cy="4184650"/>
            <a:chOff x="796539" y="400679"/>
            <a:chExt cx="7925599" cy="4185026"/>
          </a:xfrm>
        </p:grpSpPr>
        <p:pic>
          <p:nvPicPr>
            <p:cNvPr id="7" name="Рисунок 6" descr="D:\Робота - школа\Психолог\Сторінка 1 001.jpg"/>
            <p:cNvPicPr/>
            <p:nvPr/>
          </p:nvPicPr>
          <p:blipFill>
            <a:blip r:embed="rId5" cstate="print"/>
            <a:srcRect l="14142" t="46667" r="10773"/>
            <a:stretch>
              <a:fillRect/>
            </a:stretch>
          </p:blipFill>
          <p:spPr bwMode="auto">
            <a:xfrm rot="5732633">
              <a:off x="5135430" y="891043"/>
              <a:ext cx="4077072" cy="30963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Рисунок 9"/>
            <p:cNvPicPr/>
            <p:nvPr/>
          </p:nvPicPr>
          <p:blipFill>
            <a:blip r:embed="rId6" cstate="print">
              <a:lum contrast="20000"/>
            </a:blip>
            <a:srcRect l="9404" t="20481" r="6036" b="11606"/>
            <a:stretch>
              <a:fillRect/>
            </a:stretch>
          </p:blipFill>
          <p:spPr bwMode="auto">
            <a:xfrm rot="10014071">
              <a:off x="796539" y="625265"/>
              <a:ext cx="3672408" cy="39604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187328338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-55563" y="690563"/>
            <a:ext cx="9251951" cy="5792787"/>
            <a:chOff x="-55204" y="690860"/>
            <a:chExt cx="9252179" cy="5791716"/>
          </a:xfrm>
        </p:grpSpPr>
        <p:pic>
          <p:nvPicPr>
            <p:cNvPr id="3" name="Рисунок 2"/>
            <p:cNvPicPr/>
            <p:nvPr/>
          </p:nvPicPr>
          <p:blipFill>
            <a:blip r:embed="rId3" cstate="print"/>
            <a:srcRect l="13655" t="1609" r="1182" b="9708"/>
            <a:stretch>
              <a:fillRect/>
            </a:stretch>
          </p:blipFill>
          <p:spPr bwMode="auto">
            <a:xfrm rot="21264731">
              <a:off x="-55204" y="690860"/>
              <a:ext cx="4680520" cy="5760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Рисунок 3"/>
            <p:cNvPicPr/>
            <p:nvPr/>
          </p:nvPicPr>
          <p:blipFill>
            <a:blip r:embed="rId4" cstate="print"/>
            <a:srcRect l="5729" t="4598" r="9347" b="6262"/>
            <a:stretch>
              <a:fillRect/>
            </a:stretch>
          </p:blipFill>
          <p:spPr bwMode="auto">
            <a:xfrm rot="333172">
              <a:off x="5057023" y="721936"/>
              <a:ext cx="4139952" cy="5760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16226437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914400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574675" y="595313"/>
            <a:ext cx="7908925" cy="5811837"/>
            <a:chOff x="575203" y="595222"/>
            <a:chExt cx="7909175" cy="5811572"/>
          </a:xfrm>
        </p:grpSpPr>
        <p:pic>
          <p:nvPicPr>
            <p:cNvPr id="4" name="Рисунок 3"/>
            <p:cNvPicPr/>
            <p:nvPr/>
          </p:nvPicPr>
          <p:blipFill>
            <a:blip r:embed="rId3" cstate="print"/>
            <a:srcRect l="13784" t="9253" r="5460" b="2415"/>
            <a:stretch>
              <a:fillRect/>
            </a:stretch>
          </p:blipFill>
          <p:spPr bwMode="auto">
            <a:xfrm rot="11213699">
              <a:off x="4959631" y="595222"/>
              <a:ext cx="3524747" cy="58115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Рисунок 2" descr="D:\Робота - школа\Психолог\Сторінка 7 001.jpg"/>
            <p:cNvPicPr/>
            <p:nvPr/>
          </p:nvPicPr>
          <p:blipFill>
            <a:blip r:embed="rId4" cstate="print"/>
            <a:srcRect l="11022" t="8100" r="6047" b="3333"/>
            <a:stretch>
              <a:fillRect/>
            </a:stretch>
          </p:blipFill>
          <p:spPr bwMode="auto">
            <a:xfrm rot="10551580">
              <a:off x="575203" y="618782"/>
              <a:ext cx="3961145" cy="51201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470358137"/>
      </p:ext>
    </p:extLst>
  </p:cSld>
  <p:clrMapOvr>
    <a:masterClrMapping/>
  </p:clrMapOvr>
  <p:transition advTm="26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87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4400" b="1" smtClean="0"/>
              <a:t>Грамоти відділу освіти</a:t>
            </a:r>
            <a:endParaRPr lang="en-US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9333" y="764705"/>
            <a:ext cx="5761533" cy="6093295"/>
          </a:xfrm>
          <a:prstGeom prst="rect">
            <a:avLst/>
          </a:prstGeom>
        </p:spPr>
      </p:pic>
    </p:spTree>
  </p:cSld>
  <p:clrMapOvr>
    <a:masterClrMapping/>
  </p:clrMapOvr>
  <p:transition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мам\Мои документы\Мои рисунки\976473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511"/>
            <a:ext cx="9148852" cy="688451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smtClean="0"/>
          </a:p>
          <a:p>
            <a:endParaRPr lang="ru-RU" dirty="0"/>
          </a:p>
        </p:txBody>
      </p:sp>
      <p:pic>
        <p:nvPicPr>
          <p:cNvPr id="1028" name="Picture 4" descr="Нагорода сайт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828258"/>
            <a:ext cx="4267200" cy="602974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817921"/>
            <a:ext cx="4814039" cy="6029742"/>
          </a:xfrm>
          <a:prstGeom prst="rect">
            <a:avLst/>
          </a:prstGeom>
        </p:spPr>
      </p:pic>
      <p:pic>
        <p:nvPicPr>
          <p:cNvPr id="7" name="Picture 2" descr="C:\Documents and Settings\мам\Рабочий стол\Копия На презентацію (фінал)\Грамоти (скановані мої)\Грамота030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370978" y="489740"/>
            <a:ext cx="4306527" cy="585200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7" y="714356"/>
            <a:ext cx="4365128" cy="6143643"/>
          </a:xfrm>
          <a:prstGeom prst="rect">
            <a:avLst/>
          </a:prstGeom>
        </p:spPr>
      </p:pic>
      <p:pic>
        <p:nvPicPr>
          <p:cNvPr id="8" name="Рисунок 7" descr="C:\Users\Admin\Desktop\1111\Грамоти-дипломи\img60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978" y="489740"/>
            <a:ext cx="4267200" cy="5852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0978" y="489740"/>
            <a:ext cx="4315822" cy="636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288011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мам\Мои документы\Мои рисунки\976473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511"/>
            <a:ext cx="9148852" cy="688451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8288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</a:rPr>
              <a:t>Манович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Василина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нагороджена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дипломом ІІ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ступеня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на районному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фестивалі-конкурсі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 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Т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арасовими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шляхами”.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25146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</a:rPr>
              <a:t>Голіят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Іван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нагороджений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дипломом І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ступеня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на районному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фестивалі-конкурсі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“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Тарасовими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 шляхами”.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32004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Спільна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грамота Тернопільськолї ОДА та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районної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ради.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37338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Подяка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виконавчого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комітету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Струсівської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сільської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ради.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00" y="48006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9400" y="44196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Грамота відділу освіти за підготовку учасників конкурсу </a:t>
            </a:r>
            <a:r>
              <a:rPr lang="uk-UA" sz="2000" b="1" dirty="0" err="1" smtClean="0">
                <a:solidFill>
                  <a:schemeClr val="accent6">
                    <a:lumMod val="50000"/>
                  </a:schemeClr>
                </a:solidFill>
              </a:rPr>
              <a:t>“Тарасовими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b="1" dirty="0" err="1" smtClean="0">
                <a:solidFill>
                  <a:schemeClr val="accent6">
                    <a:lumMod val="50000"/>
                  </a:schemeClr>
                </a:solidFill>
              </a:rPr>
              <a:t>шляхами”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1989" name="Picture 5" descr="C:\Documents and Settings\мам\Рабочий стол\Копия На презентацію (фінал)\Грамоти (скановані мої)\Грамота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3443499" cy="4876800"/>
          </a:xfrm>
          <a:prstGeom prst="rect">
            <a:avLst/>
          </a:prstGeom>
          <a:noFill/>
        </p:spPr>
      </p:pic>
      <p:pic>
        <p:nvPicPr>
          <p:cNvPr id="14" name="Рисунок 13" descr="C:\Users\Admin\Desktop\1111\Грамоти-дипломи\img6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64704"/>
            <a:ext cx="3428999" cy="609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 descr="C:\Documents and Settings\мам\Рабочий стол\Копия На презентацію (фінал)\Грамоти (скановані мої)\Грамота025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483768" y="1981200"/>
            <a:ext cx="3444796" cy="48768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4981" y="620688"/>
            <a:ext cx="3763584" cy="6237312"/>
          </a:xfrm>
          <a:prstGeom prst="rect">
            <a:avLst/>
          </a:prstGeom>
        </p:spPr>
      </p:pic>
      <p:pic>
        <p:nvPicPr>
          <p:cNvPr id="25" name="Picture 4" descr="C:\Documents and Settings\мам\Рабочий стол\Копия На презентацію (фінал)\Грамоти (скановані мої)\Грамота024.jpg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79550" y="1986256"/>
            <a:ext cx="3488250" cy="4910859"/>
          </a:xfrm>
          <a:prstGeom prst="rect">
            <a:avLst/>
          </a:prstGeom>
          <a:noFill/>
        </p:spPr>
      </p:pic>
      <p:pic>
        <p:nvPicPr>
          <p:cNvPr id="17" name="Рисунок 16" descr="C:\Users\Admin\Desktop\1111\Грамоти-дипломи\img60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9740"/>
            <a:ext cx="4279776" cy="6368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17671679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00230" y="-928718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 кабнет\SAM_42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488"/>
            <a:ext cx="278605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 кабнет\SAM_42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357298"/>
            <a:ext cx="278608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 кабнет\SAM_42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643446"/>
            <a:ext cx="278605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фото кабнет\SAM_42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6087" y="2643182"/>
            <a:ext cx="3871929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-571536" y="-285776"/>
            <a:ext cx="109556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5400" dirty="0" smtClean="0">
              <a:solidFill>
                <a:srgbClr val="FFFF00"/>
              </a:solidFill>
            </a:endParaRPr>
          </a:p>
          <a:p>
            <a:pPr algn="ctr"/>
            <a:r>
              <a:rPr lang="uk-UA" sz="5400" dirty="0" smtClean="0">
                <a:solidFill>
                  <a:srgbClr val="FFFF00"/>
                </a:solidFill>
              </a:rPr>
              <a:t>Кабінет практичного психолога</a:t>
            </a:r>
            <a:endParaRPr lang="uk-UA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2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2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2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2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24093" y="0"/>
          <a:ext cx="9144000" cy="6858000"/>
        </p:xfrm>
        <a:graphic>
          <a:graphicData uri="http://schemas.openxmlformats.org/presentationml/2006/ole">
            <p:oleObj spid="_x0000_s226324" name="Презентация" r:id="rId3" imgW="3735215" imgH="2800940" progId="PowerPoint.Show.12">
              <p:embed/>
            </p:oleObj>
          </a:graphicData>
        </a:graphic>
      </p:graphicFrame>
      <p:pic>
        <p:nvPicPr>
          <p:cNvPr id="5" name="Рисунок 4" descr="Flor_1251449217_082_flores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893888"/>
            <a:ext cx="3786188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-928726" y="0"/>
            <a:ext cx="134831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400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</a:endParaRPr>
          </a:p>
          <a:p>
            <a:pPr algn="ctr"/>
            <a:endParaRPr lang="en-US" sz="1400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</a:endParaRPr>
          </a:p>
          <a:p>
            <a:pPr algn="ctr"/>
            <a:endParaRPr lang="en-US" sz="1400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</a:endParaRPr>
          </a:p>
          <a:p>
            <a:pPr algn="ctr"/>
            <a:endParaRPr lang="en-US" sz="1400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</a:endParaRPr>
          </a:p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Правила життя:</a:t>
            </a:r>
            <a:endParaRPr lang="ru-RU" sz="4000" dirty="0" smtClean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buFontTx/>
              <a:buChar char="•"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зупинятися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досягнутому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ru-RU" sz="3200" dirty="0" smtClean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buFontTx/>
              <a:buChar char="•"/>
            </a:pP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любити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людей,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вміти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прощати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en-US" sz="3200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buFontTx/>
              <a:buChar char="•"/>
            </a:pP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мудрість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розум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силу для того,</a:t>
            </a:r>
            <a:endParaRPr lang="ru-RU" sz="3200" dirty="0" smtClean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щоб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допомагати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хто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цього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потребує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055350"/>
      </p:ext>
    </p:extLst>
  </p:cSld>
  <p:clrMapOvr>
    <a:masterClrMapping/>
  </p:clrMapOvr>
  <p:transition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/>
      <p:bldP spid="1669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65525" y="-1684338"/>
            <a:ext cx="15240000" cy="1143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15"/>
          <p:cNvSpPr txBox="1">
            <a:spLocks noChangeArrowheads="1"/>
          </p:cNvSpPr>
          <p:nvPr/>
        </p:nvSpPr>
        <p:spPr bwMode="auto">
          <a:xfrm>
            <a:off x="5435600" y="33337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sz="1800">
              <a:latin typeface="Arial" charset="0"/>
            </a:endParaRPr>
          </a:p>
        </p:txBody>
      </p:sp>
      <p:sp>
        <p:nvSpPr>
          <p:cNvPr id="3076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i="1" smtClean="0"/>
              <a:t>Моє професійне кредо:</a:t>
            </a:r>
            <a:endParaRPr lang="uk-UA" b="1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176689" y="1738183"/>
            <a:ext cx="8783861" cy="3879326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</a:rPr>
              <a:t>Найкоротший шлях</a:t>
            </a:r>
          </a:p>
          <a:p>
            <a:pPr algn="ctr">
              <a:defRPr/>
            </a:pPr>
            <a:r>
              <a:rPr lang="uk-UA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</a:rPr>
              <a:t>до серця дитини – це щира,</a:t>
            </a:r>
          </a:p>
          <a:p>
            <a:pPr algn="ctr">
              <a:defRPr/>
            </a:pPr>
            <a:r>
              <a:rPr lang="uk-UA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</a:rPr>
              <a:t> любляча посмішка.</a:t>
            </a:r>
          </a:p>
          <a:p>
            <a:pPr algn="ctr">
              <a:defRPr/>
            </a:pP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</a:endParaRPr>
          </a:p>
        </p:txBody>
      </p:sp>
      <p:pic>
        <p:nvPicPr>
          <p:cNvPr id="6" name="Picture 10" descr="34c196b8adb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57618" y="6500834"/>
            <a:ext cx="2357454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/>
          <a:srcRect r="234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331913" y="404813"/>
            <a:ext cx="4810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200" b="1" i="1" dirty="0">
                <a:solidFill>
                  <a:srgbClr val="005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Методична проблема:</a:t>
            </a:r>
            <a:endParaRPr lang="ru-RU" sz="3200" b="1" i="1" dirty="0">
              <a:solidFill>
                <a:srgbClr val="005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1547813" y="1125538"/>
            <a:ext cx="7345362" cy="3527425"/>
          </a:xfrm>
          <a:prstGeom prst="roundRect">
            <a:avLst>
              <a:gd name="adj" fmla="val 16667"/>
            </a:avLst>
          </a:prstGeom>
          <a:solidFill>
            <a:schemeClr val="bg1">
              <a:alpha val="47000"/>
            </a:schemeClr>
          </a:solidFill>
          <a:ln w="2857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uk-UA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341438"/>
            <a:ext cx="7056437" cy="30257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4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uk-UA" sz="4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4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Адаптація учнів: від зрілого дитинства до періоду дорослішання. </a:t>
            </a:r>
            <a:r>
              <a:rPr lang="en-US" sz="4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4000" dirty="0" smtClean="0"/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82" name="Picture 10" descr="34c196b8adb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25863"/>
            <a:ext cx="3132138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3787169"/>
            <a:ext cx="504023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Администратор\Рабочий стол\3-150x15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9952" y="3573016"/>
            <a:ext cx="4613560" cy="32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1" grpId="0" animBg="1"/>
      <p:bldP spid="30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Рисунок 549"/>
          <p:cNvPicPr/>
          <p:nvPr/>
        </p:nvPicPr>
        <p:blipFill>
          <a:blip r:embed="rId3"/>
          <a:stretch/>
        </p:blipFill>
        <p:spPr>
          <a:xfrm>
            <a:off x="0" y="0"/>
            <a:ext cx="9286920" cy="6910920"/>
          </a:xfrm>
          <a:prstGeom prst="rect">
            <a:avLst/>
          </a:prstGeom>
          <a:ln>
            <a:noFill/>
          </a:ln>
        </p:spPr>
      </p:pic>
      <p:sp>
        <p:nvSpPr>
          <p:cNvPr id="551" name="CustomShape 1"/>
          <p:cNvSpPr/>
          <p:nvPr/>
        </p:nvSpPr>
        <p:spPr>
          <a:xfrm>
            <a:off x="2481120" y="1632960"/>
            <a:ext cx="3981960" cy="31939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 anchor="ctr"/>
          <a:lstStyle/>
          <a:p>
            <a:pPr algn="ctr">
              <a:lnSpc>
                <a:spcPct val="93000"/>
              </a:lnSpc>
            </a:pPr>
            <a:r>
              <a:rPr lang="ru-RU" b="1" i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Ділюсь</a:t>
            </a:r>
            <a:endParaRPr/>
          </a:p>
          <a:p>
            <a:pPr algn="ctr">
              <a:lnSpc>
                <a:spcPct val="93000"/>
              </a:lnSpc>
            </a:pPr>
            <a:r>
              <a:rPr lang="ru-RU" b="1" i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досвідом</a:t>
            </a:r>
            <a:r>
              <a:rPr lang="ru-RU" b="1" i="1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ru-RU" b="1" i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роботи</a:t>
            </a:r>
            <a:endParaRPr/>
          </a:p>
        </p:txBody>
      </p:sp>
      <p:sp>
        <p:nvSpPr>
          <p:cNvPr id="552" name="CustomShape 2"/>
          <p:cNvSpPr/>
          <p:nvPr/>
        </p:nvSpPr>
        <p:spPr>
          <a:xfrm>
            <a:off x="5078880" y="-72000"/>
            <a:ext cx="2478240" cy="2282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 anchor="ctr"/>
          <a:lstStyle/>
          <a:p>
            <a:pPr algn="ctr">
              <a:lnSpc>
                <a:spcPct val="93000"/>
              </a:lnSpc>
            </a:pPr>
            <a:r>
              <a:rPr lang="ru-RU" sz="1600" b="1" i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Виступи</a:t>
            </a:r>
            <a:r>
              <a:rPr lang="ru-RU" sz="1600" b="1" i="1" strike="noStrike" dirty="0">
                <a:solidFill>
                  <a:srgbClr val="000000"/>
                </a:solidFill>
                <a:latin typeface="Arial"/>
                <a:ea typeface="DejaVu Sans"/>
              </a:rPr>
              <a:t> на</a:t>
            </a:r>
            <a:endParaRPr/>
          </a:p>
          <a:p>
            <a:pPr algn="ctr">
              <a:lnSpc>
                <a:spcPct val="93000"/>
              </a:lnSpc>
            </a:pPr>
            <a:r>
              <a:rPr lang="ru-RU" sz="1600" b="1" i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600" b="1" i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методоб'єднаннях</a:t>
            </a:r>
            <a:endParaRPr/>
          </a:p>
        </p:txBody>
      </p:sp>
      <p:sp>
        <p:nvSpPr>
          <p:cNvPr id="553" name="CustomShape 3"/>
          <p:cNvSpPr/>
          <p:nvPr/>
        </p:nvSpPr>
        <p:spPr>
          <a:xfrm>
            <a:off x="6204960" y="1828800"/>
            <a:ext cx="2805120" cy="280512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 anchor="ctr"/>
          <a:lstStyle/>
          <a:p>
            <a:pPr algn="ctr">
              <a:lnSpc>
                <a:spcPct val="93000"/>
              </a:lnSpc>
            </a:pPr>
            <a:r>
              <a:rPr lang="ru-RU" b="1" i="1" strike="noStrike" dirty="0" err="1">
                <a:solidFill>
                  <a:srgbClr val="FF3333"/>
                </a:solidFill>
                <a:latin typeface="Arial"/>
                <a:ea typeface="DejaVu Sans"/>
              </a:rPr>
              <a:t>Проведення</a:t>
            </a:r>
            <a:r>
              <a:rPr lang="ru-RU" b="1" i="1" strike="noStrike" dirty="0">
                <a:solidFill>
                  <a:srgbClr val="FF3333"/>
                </a:solidFill>
                <a:latin typeface="Arial"/>
                <a:ea typeface="DejaVu Sans"/>
              </a:rPr>
              <a:t> </a:t>
            </a:r>
            <a:endParaRPr/>
          </a:p>
          <a:p>
            <a:pPr algn="ctr">
              <a:lnSpc>
                <a:spcPct val="93000"/>
              </a:lnSpc>
            </a:pPr>
            <a:r>
              <a:rPr lang="ru-RU" b="1" i="1" strike="noStrike" dirty="0" err="1">
                <a:solidFill>
                  <a:srgbClr val="FF3333"/>
                </a:solidFill>
                <a:latin typeface="Arial"/>
                <a:ea typeface="DejaVu Sans"/>
              </a:rPr>
              <a:t>відкритих</a:t>
            </a:r>
            <a:r>
              <a:rPr lang="ru-RU" b="1" i="1" strike="noStrike" dirty="0">
                <a:solidFill>
                  <a:srgbClr val="FF3333"/>
                </a:solidFill>
                <a:latin typeface="Arial"/>
                <a:ea typeface="DejaVu Sans"/>
              </a:rPr>
              <a:t> </a:t>
            </a:r>
            <a:r>
              <a:rPr lang="ru-RU" b="1" i="1" strike="noStrike" dirty="0" err="1">
                <a:solidFill>
                  <a:srgbClr val="FF3333"/>
                </a:solidFill>
                <a:latin typeface="Arial"/>
                <a:ea typeface="DejaVu Sans"/>
              </a:rPr>
              <a:t>заходів</a:t>
            </a:r>
            <a:endParaRPr/>
          </a:p>
        </p:txBody>
      </p:sp>
      <p:sp>
        <p:nvSpPr>
          <p:cNvPr id="554" name="CustomShape 4"/>
          <p:cNvSpPr/>
          <p:nvPr/>
        </p:nvSpPr>
        <p:spPr>
          <a:xfrm>
            <a:off x="4860360" y="4127040"/>
            <a:ext cx="2805120" cy="28717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59040" rIns="90000" bIns="45000" anchor="ctr"/>
          <a:lstStyle/>
          <a:p>
            <a:pPr algn="ctr">
              <a:lnSpc>
                <a:spcPct val="93000"/>
              </a:lnSpc>
            </a:pPr>
            <a:r>
              <a:rPr lang="ru-RU" sz="1500" b="1" i="1" strike="noStrike" dirty="0" err="1">
                <a:solidFill>
                  <a:srgbClr val="CCFF00"/>
                </a:solidFill>
                <a:latin typeface="Arial"/>
                <a:ea typeface="DejaVu Sans"/>
              </a:rPr>
              <a:t>Розміщення</a:t>
            </a:r>
            <a:r>
              <a:rPr lang="ru-RU" sz="1500" b="1" i="1" strike="noStrike" dirty="0">
                <a:solidFill>
                  <a:srgbClr val="CCFF00"/>
                </a:solidFill>
                <a:latin typeface="Arial"/>
                <a:ea typeface="DejaVu Sans"/>
              </a:rPr>
              <a:t> </a:t>
            </a:r>
            <a:r>
              <a:rPr lang="ru-RU" sz="1500" b="1" i="1" strike="noStrike" dirty="0" err="1">
                <a:solidFill>
                  <a:srgbClr val="CCFF00"/>
                </a:solidFill>
                <a:latin typeface="Arial"/>
                <a:ea typeface="DejaVu Sans"/>
              </a:rPr>
              <a:t>матеріалів</a:t>
            </a:r>
            <a:endParaRPr/>
          </a:p>
          <a:p>
            <a:pPr algn="ctr">
              <a:lnSpc>
                <a:spcPct val="93000"/>
              </a:lnSpc>
            </a:pPr>
            <a:r>
              <a:rPr lang="ru-RU" sz="1500" b="1" i="1" strike="noStrike" dirty="0">
                <a:solidFill>
                  <a:srgbClr val="CCFF00"/>
                </a:solidFill>
                <a:latin typeface="Arial"/>
                <a:ea typeface="DejaVu Sans"/>
              </a:rPr>
              <a:t>на </a:t>
            </a:r>
            <a:r>
              <a:rPr lang="ru-RU" sz="1500" b="1" i="1" strike="noStrike" dirty="0" err="1">
                <a:solidFill>
                  <a:srgbClr val="CCFF00"/>
                </a:solidFill>
                <a:latin typeface="Arial"/>
                <a:ea typeface="DejaVu Sans"/>
              </a:rPr>
              <a:t>сайті</a:t>
            </a:r>
            <a:r>
              <a:rPr lang="ru-RU" sz="1500" b="1" i="1" strike="noStrike" dirty="0">
                <a:solidFill>
                  <a:srgbClr val="CCFF00"/>
                </a:solidFill>
                <a:latin typeface="Arial"/>
                <a:ea typeface="DejaVu Sans"/>
              </a:rPr>
              <a:t> </a:t>
            </a:r>
            <a:r>
              <a:rPr lang="ru-RU" sz="1500" b="1" i="1" strike="noStrike" dirty="0" err="1">
                <a:solidFill>
                  <a:srgbClr val="CCFF00"/>
                </a:solidFill>
                <a:latin typeface="Arial"/>
                <a:ea typeface="DejaVu Sans"/>
              </a:rPr>
              <a:t>школи</a:t>
            </a:r>
            <a:endParaRPr/>
          </a:p>
        </p:txBody>
      </p:sp>
      <p:sp>
        <p:nvSpPr>
          <p:cNvPr id="555" name="CustomShape 5"/>
          <p:cNvSpPr/>
          <p:nvPr/>
        </p:nvSpPr>
        <p:spPr>
          <a:xfrm>
            <a:off x="1174680" y="4114440"/>
            <a:ext cx="2805120" cy="287136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2640" rIns="90000" bIns="45000" anchor="ctr"/>
          <a:lstStyle/>
          <a:p>
            <a:pPr algn="ctr">
              <a:lnSpc>
                <a:spcPct val="93000"/>
              </a:lnSpc>
            </a:pPr>
            <a:r>
              <a:rPr lang="ru-RU" sz="2000" b="1" i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Виступи</a:t>
            </a:r>
            <a:r>
              <a:rPr lang="ru-RU" sz="2000" b="1" i="1" strike="noStrike" dirty="0">
                <a:solidFill>
                  <a:srgbClr val="FFFFFF"/>
                </a:solidFill>
                <a:latin typeface="Arial"/>
                <a:ea typeface="DejaVu Sans"/>
              </a:rPr>
              <a:t>  на</a:t>
            </a:r>
            <a:endParaRPr/>
          </a:p>
          <a:p>
            <a:pPr algn="ctr">
              <a:lnSpc>
                <a:spcPct val="93000"/>
              </a:lnSpc>
            </a:pPr>
            <a:r>
              <a:rPr lang="ru-RU" sz="2000" b="1" i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педрадах</a:t>
            </a:r>
            <a:endParaRPr/>
          </a:p>
        </p:txBody>
      </p:sp>
      <p:sp>
        <p:nvSpPr>
          <p:cNvPr id="556" name="CustomShape 6"/>
          <p:cNvSpPr/>
          <p:nvPr/>
        </p:nvSpPr>
        <p:spPr>
          <a:xfrm>
            <a:off x="391320" y="1959840"/>
            <a:ext cx="2153160" cy="22176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4440" rIns="90000" bIns="45000" anchor="ctr"/>
          <a:lstStyle/>
          <a:p>
            <a:pPr algn="ctr">
              <a:lnSpc>
                <a:spcPct val="93000"/>
              </a:lnSpc>
            </a:pPr>
            <a:r>
              <a:rPr lang="ru-RU" sz="2200" b="1" i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Майстер</a:t>
            </a:r>
            <a:endParaRPr/>
          </a:p>
          <a:p>
            <a:pPr algn="ctr">
              <a:lnSpc>
                <a:spcPct val="93000"/>
              </a:lnSpc>
            </a:pPr>
            <a:r>
              <a:rPr lang="ru-RU" sz="2200" b="1" i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класи</a:t>
            </a:r>
            <a:endParaRPr/>
          </a:p>
        </p:txBody>
      </p:sp>
      <p:sp>
        <p:nvSpPr>
          <p:cNvPr id="557" name="CustomShape 7"/>
          <p:cNvSpPr/>
          <p:nvPr/>
        </p:nvSpPr>
        <p:spPr>
          <a:xfrm>
            <a:off x="1807200" y="-130680"/>
            <a:ext cx="2108520" cy="202176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2640" rIns="90000" bIns="45000" anchor="ctr"/>
          <a:lstStyle/>
          <a:p>
            <a:pPr algn="ctr">
              <a:lnSpc>
                <a:spcPct val="93000"/>
              </a:lnSpc>
            </a:pPr>
            <a:r>
              <a:rPr lang="ru-RU" sz="2000" b="1" i="1" strike="noStrike" dirty="0">
                <a:solidFill>
                  <a:srgbClr val="FFFFFF"/>
                </a:solidFill>
                <a:latin typeface="Arial"/>
                <a:ea typeface="DejaVu Sans"/>
              </a:rPr>
              <a:t>Участь у </a:t>
            </a:r>
            <a:endParaRPr/>
          </a:p>
          <a:p>
            <a:pPr algn="ctr">
              <a:lnSpc>
                <a:spcPct val="93000"/>
              </a:lnSpc>
            </a:pPr>
            <a:r>
              <a:rPr lang="ru-RU" sz="2000" b="1" i="1" strike="noStrike" dirty="0">
                <a:solidFill>
                  <a:srgbClr val="FFFFFF"/>
                </a:solidFill>
                <a:latin typeface="Arial"/>
                <a:ea typeface="DejaVu Sans"/>
              </a:rPr>
              <a:t>конкурсах</a:t>
            </a:r>
            <a:endParaRPr/>
          </a:p>
        </p:txBody>
      </p:sp>
      <p:pic>
        <p:nvPicPr>
          <p:cNvPr id="14" name="Рисунок 13" descr="Учасники конкурсу блогів, 05.03.2014р.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214290"/>
            <a:ext cx="1481138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C:\Users\Oksana\Desktop\Педрада (аналіз методичної роботи за 2015-2016н.р.)\28.09.2015р. Тренінг для педагогів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0" y="4000504"/>
            <a:ext cx="1714480" cy="1785950"/>
          </a:xfrm>
          <a:prstGeom prst="rect">
            <a:avLst/>
          </a:prstGeom>
          <a:noFill/>
        </p:spPr>
      </p:pic>
      <p:pic>
        <p:nvPicPr>
          <p:cNvPr id="16" name="Рисунок 15" descr="Гречаник Ярослава виконує пісню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20" y="4357694"/>
            <a:ext cx="1714480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F:\1111\img038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4414" y="285728"/>
            <a:ext cx="92869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F:\1111\Грамоти-дипломи\img608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85728"/>
            <a:ext cx="10001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G:\Табу 05.12.2013р\Фотоапарат 115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29520" y="214290"/>
            <a:ext cx="171448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push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мам\Мои документы\Мои рисунки\976473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53652" cy="688451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610600" cy="914400"/>
          </a:xfrm>
        </p:spPr>
        <p:txBody>
          <a:bodyPr>
            <a:noAutofit/>
          </a:bodyPr>
          <a:lstStyle/>
          <a:p>
            <a:pPr algn="ctr"/>
            <a:r>
              <a:rPr lang="uk-UA" sz="4000" b="1" smtClean="0">
                <a:solidFill>
                  <a:srgbClr val="C00000"/>
                </a:solidFill>
              </a:rPr>
              <a:t>Володіння ІКТ – необхідність сьогодення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2209800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b="1" dirty="0" smtClean="0">
                <a:solidFill>
                  <a:srgbClr val="00349E">
                    <a:lumMod val="50000"/>
                  </a:srgbClr>
                </a:solidFill>
              </a:rPr>
              <a:t>Участь у районному конкурсі персональних </a:t>
            </a:r>
            <a:r>
              <a:rPr lang="uk-UA" sz="2800" b="1" dirty="0" err="1" smtClean="0">
                <a:solidFill>
                  <a:srgbClr val="00349E">
                    <a:lumMod val="50000"/>
                  </a:srgbClr>
                </a:solidFill>
              </a:rPr>
              <a:t>блогів</a:t>
            </a:r>
            <a:r>
              <a:rPr lang="uk-UA" sz="2800" b="1" dirty="0" smtClean="0">
                <a:solidFill>
                  <a:srgbClr val="00349E">
                    <a:lumMod val="50000"/>
                  </a:srgbClr>
                </a:solidFill>
              </a:rPr>
              <a:t>, сайтів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1" name="Picture 3" descr="C:\Documents and Settings\мам\Рабочий стол\Копия На презентацію (фінал)\Учасники конкурсу блогів, 05.03.2014р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200400"/>
            <a:ext cx="4876800" cy="3657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200400"/>
            <a:ext cx="3274640" cy="33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2947645"/>
      </p:ext>
    </p:extLst>
  </p:cSld>
  <p:clrMapOvr>
    <a:masterClrMapping/>
  </p:clrMapOvr>
  <p:transition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uk-UA" sz="48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Методичні доробки</a:t>
            </a:r>
            <a:endParaRPr lang="uk-UA" sz="4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484784"/>
            <a:ext cx="3420382" cy="4190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2344" y="1484784"/>
            <a:ext cx="3706360" cy="4190454"/>
          </a:xfrm>
          <a:prstGeom prst="rect">
            <a:avLst/>
          </a:prstGeom>
        </p:spPr>
      </p:pic>
    </p:spTree>
  </p:cSld>
  <p:clrMapOvr>
    <a:masterClrMapping/>
  </p:clrMapOvr>
  <p:transition advTm="1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8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Публікації</a:t>
            </a:r>
            <a:endParaRPr lang="en-US" dirty="0"/>
          </a:p>
        </p:txBody>
      </p:sp>
      <p:pic>
        <p:nvPicPr>
          <p:cNvPr id="1026" name="Picture 2" descr="E:\Семінар 23.10.2015р\Для семінару\На диск\Презентація методичної роботи\Методична робота (фото)\DSCN2310.JPG"/>
          <p:cNvPicPr>
            <a:picLocks noChangeAspect="1" noChangeArrowheads="1"/>
          </p:cNvPicPr>
          <p:nvPr/>
        </p:nvPicPr>
        <p:blipFill>
          <a:blip r:embed="rId2" cstate="print"/>
          <a:srcRect l="6696" t="6696" r="2064" b="2901"/>
          <a:stretch>
            <a:fillRect/>
          </a:stretch>
        </p:blipFill>
        <p:spPr bwMode="auto">
          <a:xfrm>
            <a:off x="785786" y="285728"/>
            <a:ext cx="7786742" cy="5786478"/>
          </a:xfrm>
          <a:prstGeom prst="rect">
            <a:avLst/>
          </a:prstGeom>
          <a:noFill/>
        </p:spPr>
      </p:pic>
      <p:pic>
        <p:nvPicPr>
          <p:cNvPr id="1027" name="Picture 3" descr="E:\Семінар 23.10.2015р\Для семінару\На диск\Презентація методичної роботи\Методична робота (фото)\DSCN2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309540"/>
            <a:ext cx="4750627" cy="6334169"/>
          </a:xfrm>
          <a:prstGeom prst="rect">
            <a:avLst/>
          </a:prstGeom>
          <a:noFill/>
        </p:spPr>
      </p:pic>
      <p:pic>
        <p:nvPicPr>
          <p:cNvPr id="1028" name="Picture 4" descr="E:\Семінар 23.10.2015р\Для семінару\На диск\Презентація методичної роботи\Методична робота (фото)\DSCN2312.JPG"/>
          <p:cNvPicPr>
            <a:picLocks noChangeAspect="1" noChangeArrowheads="1"/>
          </p:cNvPicPr>
          <p:nvPr/>
        </p:nvPicPr>
        <p:blipFill>
          <a:blip r:embed="rId4" cstate="print"/>
          <a:srcRect t="3720"/>
          <a:stretch>
            <a:fillRect/>
          </a:stretch>
        </p:blipFill>
        <p:spPr bwMode="auto">
          <a:xfrm>
            <a:off x="4071934" y="357166"/>
            <a:ext cx="4800600" cy="6162716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2" descr="nn,b,b,b,nb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539750" y="404813"/>
            <a:ext cx="8175654" cy="159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0" tIns="180000" rIns="180000" bIns="180000">
            <a:spAutoFit/>
          </a:bodyPr>
          <a:lstStyle/>
          <a:p>
            <a:pPr algn="ctr">
              <a:defRPr/>
            </a:pPr>
            <a:r>
              <a:rPr lang="uk-UA" sz="4000" b="1" spc="3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Навчально</a:t>
            </a:r>
            <a:r>
              <a:rPr lang="uk-UA" sz="4000" b="1" spc="3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– методичні посібники</a:t>
            </a:r>
            <a:r>
              <a:rPr lang="en-US" sz="4000" b="1" spc="3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endParaRPr lang="fr-FR" sz="2800" i="1" spc="3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5286380" y="5214939"/>
            <a:ext cx="3400420" cy="642954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  <a:defRPr/>
            </a:pP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uk-UA" dirty="0" smtClean="0"/>
          </a:p>
        </p:txBody>
      </p:sp>
      <p:pic>
        <p:nvPicPr>
          <p:cNvPr id="7" name="Рисунок 6" descr="G:\книги\IMG_20170206_0905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785926"/>
            <a:ext cx="492922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книги\IMG_20170206_0906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71678"/>
            <a:ext cx="334327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6|0.7|1"/>
</p:tagLst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5153</TotalTime>
  <Words>188</Words>
  <Application>Microsoft Office PowerPoint</Application>
  <PresentationFormat>Экран (4:3)</PresentationFormat>
  <Paragraphs>65</Paragraphs>
  <Slides>17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Капля</vt:lpstr>
      <vt:lpstr>Презентация</vt:lpstr>
      <vt:lpstr>Слайд 1</vt:lpstr>
      <vt:lpstr>Слайд 2</vt:lpstr>
      <vt:lpstr>Моє професійне кредо:</vt:lpstr>
      <vt:lpstr> Адаптація учнів: від зрілого дитинства до періоду дорослішання.    </vt:lpstr>
      <vt:lpstr>Слайд 5</vt:lpstr>
      <vt:lpstr>Володіння ІКТ – необхідність сьогодення</vt:lpstr>
      <vt:lpstr>Методичні доробки</vt:lpstr>
      <vt:lpstr>Публікації</vt:lpstr>
      <vt:lpstr>Слайд 9</vt:lpstr>
      <vt:lpstr>Слайд 10</vt:lpstr>
      <vt:lpstr>Слайд 11</vt:lpstr>
      <vt:lpstr>Слайд 12</vt:lpstr>
      <vt:lpstr>Слайд 13</vt:lpstr>
      <vt:lpstr>Грамоти відділу освіти</vt:lpstr>
      <vt:lpstr>Слайд 15</vt:lpstr>
      <vt:lpstr>Слайд 16</vt:lpstr>
      <vt:lpstr>Слайд 17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365</cp:revision>
  <dcterms:created xsi:type="dcterms:W3CDTF">2012-02-02T16:06:19Z</dcterms:created>
  <dcterms:modified xsi:type="dcterms:W3CDTF">2017-02-06T13:02:39Z</dcterms:modified>
</cp:coreProperties>
</file>