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69" r:id="rId2"/>
    <p:sldId id="312" r:id="rId3"/>
    <p:sldId id="313" r:id="rId4"/>
    <p:sldId id="281" r:id="rId5"/>
    <p:sldId id="297" r:id="rId6"/>
    <p:sldId id="310" r:id="rId7"/>
    <p:sldId id="307" r:id="rId8"/>
    <p:sldId id="318" r:id="rId9"/>
    <p:sldId id="316" r:id="rId10"/>
    <p:sldId id="317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FF0000"/>
    <a:srgbClr val="CC0066"/>
    <a:srgbClr val="000066"/>
    <a:srgbClr val="FF3399"/>
    <a:srgbClr val="00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581" autoAdjust="0"/>
    <p:restoredTop sz="97747" autoAdjust="0"/>
  </p:normalViewPr>
  <p:slideViewPr>
    <p:cSldViewPr>
      <p:cViewPr varScale="1">
        <p:scale>
          <a:sx n="102" d="100"/>
          <a:sy n="102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важко сказати</c:v>
                </c:pt>
                <c:pt idx="2">
                  <c:v>ні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</c:v>
                </c:pt>
                <c:pt idx="1">
                  <c:v>14</c:v>
                </c:pt>
                <c:pt idx="2">
                  <c:v>12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lang="en-US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'[Диаграмма в Microsoft Office PowerPoint]Лист1'!$A$2:$A$4</c:f>
              <c:strCache>
                <c:ptCount val="3"/>
                <c:pt idx="0">
                  <c:v>нероздільне кохання</c:v>
                </c:pt>
                <c:pt idx="1">
                  <c:v>незадоволеність своїм життям</c:v>
                </c:pt>
                <c:pt idx="2">
                  <c:v>психічні розлади</c:v>
                </c:pt>
              </c:strCache>
            </c:strRef>
          </c:cat>
          <c:val>
            <c:numRef>
              <c:f>'[Диаграмма в Microsoft Office PowerPoint]Лист1'!$B$2:$B$4</c:f>
              <c:numCache>
                <c:formatCode>General</c:formatCode>
                <c:ptCount val="3"/>
                <c:pt idx="0">
                  <c:v>56</c:v>
                </c:pt>
                <c:pt idx="1">
                  <c:v>49</c:v>
                </c:pt>
                <c:pt idx="2">
                  <c:v>18</c:v>
                </c:pt>
              </c:numCache>
            </c:numRef>
          </c:val>
        </c:ser>
        <c:shape val="box"/>
        <c:axId val="51055616"/>
        <c:axId val="51061888"/>
        <c:axId val="0"/>
      </c:bar3DChart>
      <c:catAx>
        <c:axId val="510556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>
                <a:solidFill>
                  <a:schemeClr val="tx1"/>
                </a:solidFill>
              </a:defRPr>
            </a:pPr>
            <a:endParaRPr lang="ru-RU"/>
          </a:p>
        </c:txPr>
        <c:crossAx val="51061888"/>
        <c:crosses val="autoZero"/>
        <c:auto val="1"/>
        <c:lblAlgn val="ctr"/>
        <c:lblOffset val="100"/>
      </c:catAx>
      <c:valAx>
        <c:axId val="510618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5105561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2518369631283436"/>
          <c:y val="7.5816462815143745E-2"/>
          <c:w val="0.71958103399510165"/>
          <c:h val="0.77061598457238956"/>
        </c:manualLayout>
      </c:layout>
      <c:barChart>
        <c:barDir val="bar"/>
        <c:grouping val="clustered"/>
        <c:ser>
          <c:idx val="0"/>
          <c:order val="0"/>
          <c:cat>
            <c:strRef>
              <c:f>'[Диаграмма в Microsoft Office PowerPoint]Лист1'!$A$2:$A$4</c:f>
              <c:strCache>
                <c:ptCount val="3"/>
                <c:pt idx="0">
                  <c:v>так</c:v>
                </c:pt>
                <c:pt idx="1">
                  <c:v>важко сказати</c:v>
                </c:pt>
                <c:pt idx="2">
                  <c:v>ні</c:v>
                </c:pt>
              </c:strCache>
            </c:strRef>
          </c:cat>
          <c:val>
            <c:numRef>
              <c:f>'[Диаграмма в Microsoft Office PowerPoint]Лист1'!$B$2:$B$4</c:f>
              <c:numCache>
                <c:formatCode>General</c:formatCode>
                <c:ptCount val="3"/>
                <c:pt idx="0">
                  <c:v>74</c:v>
                </c:pt>
                <c:pt idx="1">
                  <c:v>14</c:v>
                </c:pt>
                <c:pt idx="2">
                  <c:v>12</c:v>
                </c:pt>
              </c:numCache>
            </c:numRef>
          </c:val>
        </c:ser>
        <c:axId val="51654656"/>
        <c:axId val="51656192"/>
      </c:barChart>
      <c:catAx>
        <c:axId val="51654656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 sz="1600"/>
            </a:pPr>
            <a:endParaRPr lang="ru-RU"/>
          </a:p>
        </c:txPr>
        <c:crossAx val="51656192"/>
        <c:crosses val="autoZero"/>
        <c:auto val="1"/>
        <c:lblAlgn val="ctr"/>
        <c:lblOffset val="100"/>
      </c:catAx>
      <c:valAx>
        <c:axId val="5165619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51654656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0.17763</cdr:x>
      <cdr:y>0.19162</cdr:y>
    </cdr:from>
    <cdr:to>
      <cdr:x>0.35131</cdr:x>
      <cdr:y>0.29005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285864" y="928695"/>
          <a:ext cx="1257269" cy="477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n-US" sz="2500" b="1" dirty="0" smtClean="0"/>
            <a:t>13%</a:t>
          </a:r>
          <a:endParaRPr lang="en-US" sz="2500" b="1" dirty="0"/>
        </a:p>
      </cdr:txBody>
    </cdr:sp>
  </cdr:relSizeAnchor>
  <cdr:relSizeAnchor xmlns:cdr="http://schemas.openxmlformats.org/drawingml/2006/chartDrawing">
    <cdr:from>
      <cdr:x>0.04934</cdr:x>
      <cdr:y>0.29479</cdr:y>
    </cdr:from>
    <cdr:to>
      <cdr:x>0.22302</cdr:x>
      <cdr:y>0.40275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57172" y="1428760"/>
          <a:ext cx="1257270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en-US" sz="2800" b="1" dirty="0" smtClean="0"/>
            <a:t>10%</a:t>
          </a:r>
          <a:endParaRPr lang="en-US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0.21495</cdr:x>
      <cdr:y>0.13235</cdr:y>
    </cdr:from>
    <cdr:to>
      <cdr:x>0.3271</cdr:x>
      <cdr:y>0.24006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43049" y="642928"/>
          <a:ext cx="857260" cy="5232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uk-UA" sz="2800" b="1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12</a:t>
          </a:r>
          <a:r>
            <a:rPr kumimoji="0" lang="uk-UA" sz="28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%</a:t>
          </a:r>
          <a:endParaRPr kumimoji="0" lang="uk-UA" sz="2800" b="1" i="0" u="none" strike="noStrike" cap="none" normalizeH="0" baseline="0" dirty="0" smtClean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0.2243</cdr:x>
      <cdr:y>0.41176</cdr:y>
    </cdr:from>
    <cdr:to>
      <cdr:x>0.34579</cdr:x>
      <cdr:y>0.51947</cdr:y>
    </cdr:to>
    <cdr:sp macro="" textlink="">
      <cdr:nvSpPr>
        <cdr:cNvPr id="3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14519" y="2000241"/>
          <a:ext cx="928653" cy="5232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uk-UA" sz="2800" b="1" dirty="0" smtClean="0">
              <a:latin typeface="Calibri" pitchFamily="34" charset="0"/>
              <a:ea typeface="Calibri" pitchFamily="34" charset="0"/>
              <a:cs typeface="Times New Roman" pitchFamily="18" charset="0"/>
            </a:rPr>
            <a:t>14</a:t>
          </a:r>
          <a:r>
            <a:rPr kumimoji="0" lang="uk-UA" sz="28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%</a:t>
          </a:r>
          <a:endParaRPr kumimoji="0" lang="uk-UA" sz="2800" b="1" i="0" u="none" strike="noStrike" cap="none" normalizeH="0" baseline="0" dirty="0" smtClean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0.53271</cdr:x>
      <cdr:y>0.66176</cdr:y>
    </cdr:from>
    <cdr:to>
      <cdr:x>0.6542</cdr:x>
      <cdr:y>0.76947</cdr:y>
    </cdr:to>
    <cdr:sp macro="" textlink="">
      <cdr:nvSpPr>
        <cdr:cNvPr id="4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71964" y="3214711"/>
          <a:ext cx="928653" cy="5232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8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74%</a:t>
          </a:r>
          <a:endParaRPr kumimoji="0" lang="uk-UA" sz="2800" b="1" i="0" u="none" strike="noStrike" cap="none" normalizeH="0" baseline="0" dirty="0" smtClean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cs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18BEF67-0879-44AE-883C-45D3405D7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6B744-AE88-40E5-AA17-30372B967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3105C38-EFBF-4F30-9AB1-F66805192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F6518-3BE8-4A46-BDA9-88B698167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B0989E-ED40-4709-B688-67688C3DB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2DB83-284D-4957-BE79-96BC1021A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0DC30-1E09-4FF6-8852-26FFE66EA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4CD4-AFDF-4682-9D55-1CE61267B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987C0-4A72-411E-99CB-4B3D117D8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1191-CC7D-4367-A539-47245B75C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207793-B766-4467-980E-31F58C82F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C45DE70-CE13-4142-884B-0845C06FB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0" r:id="rId2"/>
    <p:sldLayoutId id="2147483848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9" r:id="rId9"/>
    <p:sldLayoutId id="2147483846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28662" y="357166"/>
            <a:ext cx="6572296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000" b="1" dirty="0" smtClean="0">
                <a:solidFill>
                  <a:srgbClr val="0033CC"/>
                </a:solidFill>
              </a:rPr>
              <a:t>Моє життя – найдорожчий скарб на світі.</a:t>
            </a:r>
          </a:p>
        </p:txBody>
      </p:sp>
      <p:pic>
        <p:nvPicPr>
          <p:cNvPr id="6147" name="Рисунок 3" descr="6f4d96f833b3c6a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571876"/>
            <a:ext cx="5072062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357158" y="1643050"/>
          <a:ext cx="764386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500042"/>
            <a:ext cx="8286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i="1" dirty="0" smtClean="0">
                <a:latin typeface="Monotype Corsiva" pitchFamily="66" charset="0"/>
                <a:cs typeface="Times New Roman" pitchFamily="18" charset="0"/>
              </a:rPr>
              <a:t>Чи віра у Бога змозі запобігти </a:t>
            </a:r>
            <a:r>
              <a:rPr lang="uk-UA" sz="2800" b="1" i="1" dirty="0" err="1" smtClean="0">
                <a:latin typeface="Monotype Corsiva" pitchFamily="66" charset="0"/>
                <a:cs typeface="Times New Roman" pitchFamily="18" charset="0"/>
              </a:rPr>
              <a:t>невиваженим</a:t>
            </a:r>
            <a:r>
              <a:rPr lang="uk-UA" sz="2800" b="1" i="1" dirty="0" smtClean="0">
                <a:latin typeface="Monotype Corsiva" pitchFamily="66" charset="0"/>
                <a:cs typeface="Times New Roman" pitchFamily="18" charset="0"/>
              </a:rPr>
              <a:t> крокам у вашому житті?</a:t>
            </a:r>
            <a:endParaRPr kumimoji="0" lang="uk-UA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3786188" y="285750"/>
            <a:ext cx="5072092" cy="6170613"/>
          </a:xfrm>
        </p:spPr>
        <p:txBody>
          <a:bodyPr/>
          <a:lstStyle/>
          <a:p>
            <a:pPr algn="ctr" eaLnBrk="1" hangingPunct="1">
              <a:buNone/>
            </a:pPr>
            <a:r>
              <a:rPr lang="uk-UA" sz="2800" b="1" dirty="0" err="1" smtClean="0"/>
              <a:t>Пам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ятай</a:t>
            </a:r>
            <a:r>
              <a:rPr lang="uk-UA" sz="2800" b="1" dirty="0" smtClean="0"/>
              <a:t>!</a:t>
            </a:r>
          </a:p>
          <a:p>
            <a:pPr algn="ctr" eaLnBrk="1" hangingPunct="1">
              <a:buNone/>
            </a:pPr>
            <a:r>
              <a:rPr lang="uk-UA" sz="2800" b="1" dirty="0" smtClean="0"/>
              <a:t>Життя – це подарунок, великий подарунок. </a:t>
            </a:r>
          </a:p>
          <a:p>
            <a:pPr algn="ctr" eaLnBrk="1" hangingPunct="1">
              <a:buNone/>
            </a:pPr>
            <a:endParaRPr lang="uk-UA" sz="2800" b="1" dirty="0" smtClean="0"/>
          </a:p>
          <a:p>
            <a:pPr algn="ctr" eaLnBrk="1" hangingPunct="1">
              <a:buNone/>
            </a:pPr>
            <a:endParaRPr lang="uk-UA" sz="2800" b="1" dirty="0" smtClean="0"/>
          </a:p>
          <a:p>
            <a:pPr algn="ctr" eaLnBrk="1" hangingPunct="1">
              <a:buNone/>
            </a:pPr>
            <a:endParaRPr lang="uk-UA" sz="2800" b="1" dirty="0" smtClean="0"/>
          </a:p>
          <a:p>
            <a:pPr algn="ctr" eaLnBrk="1" hangingPunct="1">
              <a:buNone/>
            </a:pPr>
            <a:endParaRPr lang="uk-UA" sz="2800" b="1" dirty="0" smtClean="0"/>
          </a:p>
          <a:p>
            <a:pPr algn="ctr" eaLnBrk="1" hangingPunct="1">
              <a:buNone/>
            </a:pPr>
            <a:r>
              <a:rPr lang="uk-UA" sz="2800" b="1" dirty="0" smtClean="0"/>
              <a:t>Життя – що терниста нива:</a:t>
            </a:r>
          </a:p>
          <a:p>
            <a:pPr algn="ctr" eaLnBrk="1" hangingPunct="1">
              <a:buNone/>
            </a:pPr>
            <a:r>
              <a:rPr lang="uk-UA" sz="2800" b="1" dirty="0" smtClean="0"/>
              <a:t>не пройдеш, ноги не вколовши.</a:t>
            </a:r>
          </a:p>
          <a:p>
            <a:pPr algn="ctr" eaLnBrk="1" hangingPunct="1">
              <a:buNone/>
            </a:pPr>
            <a:r>
              <a:rPr lang="uk-UA" sz="2800" b="1" dirty="0" smtClean="0"/>
              <a:t>                     Панас Мирний</a:t>
            </a:r>
            <a:endParaRPr lang="ru-RU" sz="2800" b="1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1026" name="Picture 2" descr="G:\газета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378621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pPr algn="ctr">
              <a:defRPr/>
            </a:pPr>
            <a:r>
              <a:rPr lang="uk-UA" dirty="0" smtClean="0">
                <a:solidFill>
                  <a:srgbClr val="0000CC"/>
                </a:solidFill>
              </a:rPr>
              <a:t>Складні життєві ситуації: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6387" name="Содержимое 3"/>
          <p:cNvSpPr>
            <a:spLocks noGrp="1"/>
          </p:cNvSpPr>
          <p:nvPr>
            <p:ph idx="1"/>
          </p:nvPr>
        </p:nvSpPr>
        <p:spPr>
          <a:xfrm>
            <a:off x="500063" y="1214438"/>
            <a:ext cx="7239000" cy="484663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b="1" dirty="0" smtClean="0"/>
              <a:t>Утрата близької людини;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Тяжке захворювання;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Нерозділене кохання або зрада;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Самотність;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Насилля; 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Образа, приниження;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Обман;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Конфлікти;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Брак уваги, турботи з боку оточення;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/>
              <a:t>Матеріально – побутові труднощі.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3286125"/>
            <a:ext cx="7858125" cy="3357563"/>
          </a:xfrm>
        </p:spPr>
        <p:txBody>
          <a:bodyPr/>
          <a:lstStyle/>
          <a:p>
            <a:r>
              <a:rPr lang="ru-RU" dirty="0" smtClean="0"/>
              <a:t>Особливою проблемою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важкою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болючою</a:t>
            </a:r>
            <a:r>
              <a:rPr lang="ru-RU" dirty="0" smtClean="0"/>
              <a:t>  </a:t>
            </a:r>
            <a:r>
              <a:rPr lang="ru-RU" dirty="0" err="1" smtClean="0"/>
              <a:t>є</a:t>
            </a:r>
            <a:r>
              <a:rPr lang="ru-RU" dirty="0" smtClean="0"/>
              <a:t> тема </a:t>
            </a:r>
            <a:r>
              <a:rPr lang="ru-RU" dirty="0" err="1" smtClean="0"/>
              <a:t>самогубства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суїциду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збільшилася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самогубств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5-14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самогубств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підлітків</a:t>
            </a:r>
            <a:r>
              <a:rPr lang="ru-RU" dirty="0" smtClean="0"/>
              <a:t> та </a:t>
            </a:r>
            <a:r>
              <a:rPr lang="ru-RU" dirty="0" err="1" smtClean="0"/>
              <a:t>молоді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навчається</a:t>
            </a:r>
            <a:r>
              <a:rPr lang="ru-RU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  <p:pic>
        <p:nvPicPr>
          <p:cNvPr id="7171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42830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3786188" y="285750"/>
            <a:ext cx="5072092" cy="6170613"/>
          </a:xfrm>
        </p:spPr>
        <p:txBody>
          <a:bodyPr/>
          <a:lstStyle/>
          <a:p>
            <a:pPr eaLnBrk="1" hangingPunct="1"/>
            <a:r>
              <a:rPr lang="ru-RU" sz="2800" dirty="0" err="1" smtClean="0"/>
              <a:t>Суїцид</a:t>
            </a:r>
            <a:r>
              <a:rPr lang="ru-RU" sz="2800" dirty="0" smtClean="0"/>
              <a:t> – акт </a:t>
            </a:r>
            <a:r>
              <a:rPr lang="ru-RU" sz="2800" dirty="0" err="1" smtClean="0"/>
              <a:t>самогубства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здійснює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в </a:t>
            </a:r>
            <a:r>
              <a:rPr lang="ru-RU" sz="2800" dirty="0" err="1" smtClean="0"/>
              <a:t>стані</a:t>
            </a:r>
            <a:r>
              <a:rPr lang="ru-RU" sz="2800" dirty="0" smtClean="0"/>
              <a:t> великого душевного </a:t>
            </a:r>
            <a:r>
              <a:rPr lang="ru-RU" sz="2800" dirty="0" err="1" smtClean="0"/>
              <a:t>відчаю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впливом</a:t>
            </a:r>
            <a:r>
              <a:rPr lang="ru-RU" sz="2800" dirty="0" smtClean="0"/>
              <a:t> </a:t>
            </a:r>
            <a:r>
              <a:rPr lang="ru-RU" sz="2800" dirty="0" err="1" smtClean="0"/>
              <a:t>психічного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захворювання</a:t>
            </a:r>
            <a:r>
              <a:rPr lang="ru-RU" sz="2800" smtClean="0"/>
              <a:t>;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навмисне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позбавлення</a:t>
            </a:r>
            <a:r>
              <a:rPr lang="ru-RU" sz="2800" dirty="0" smtClean="0"/>
              <a:t> себе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/>
            <a:r>
              <a:rPr lang="ru-RU" sz="2800" dirty="0" smtClean="0"/>
              <a:t>Думки про </a:t>
            </a:r>
            <a:r>
              <a:rPr lang="ru-RU" sz="2800" dirty="0" err="1" smtClean="0"/>
              <a:t>самогубство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відповідні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висловлювання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загрози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наміри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накласти</a:t>
            </a:r>
            <a:r>
              <a:rPr lang="ru-RU" sz="2800" dirty="0" smtClean="0"/>
              <a:t> на себе руки </a:t>
            </a:r>
            <a:r>
              <a:rPr lang="ru-RU" sz="2800" dirty="0" err="1" smtClean="0"/>
              <a:t>називаються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суїцидальними</a:t>
            </a:r>
            <a:r>
              <a:rPr lang="ru-RU" sz="2800" dirty="0" smtClean="0"/>
              <a:t>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8195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000250"/>
            <a:ext cx="3643312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3614738" cy="410845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0" y="285750"/>
            <a:ext cx="4286280" cy="6143625"/>
          </a:xfrm>
        </p:spPr>
        <p:txBody>
          <a:bodyPr/>
          <a:lstStyle/>
          <a:p>
            <a:r>
              <a:rPr lang="uk-UA" sz="2800" dirty="0" smtClean="0"/>
              <a:t>Найчастіше </a:t>
            </a:r>
            <a:r>
              <a:rPr lang="uk-UA" sz="2800" dirty="0" err="1" smtClean="0"/>
              <a:t>суїцидні</a:t>
            </a:r>
            <a:r>
              <a:rPr lang="uk-UA" sz="2800" dirty="0" smtClean="0"/>
              <a:t> спроби спонтанні, не продумані і не сплановані, вони виникають під впливом різних емоцій. Часто є демонстративними: це не стільки бажання померти, скільки відчайдушний крик по допомогу: </a:t>
            </a:r>
            <a:r>
              <a:rPr lang="uk-UA" sz="2800" dirty="0" err="1" smtClean="0"/>
              <a:t>“Зверніть</a:t>
            </a:r>
            <a:r>
              <a:rPr lang="uk-UA" sz="2800" dirty="0" smtClean="0"/>
              <a:t> на мене увагу! Зрозумійте мене!”</a:t>
            </a:r>
            <a:endParaRPr lang="ru-RU" sz="2800" dirty="0" smtClean="0"/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9220" name="Рисунок 3" descr="hel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285750"/>
            <a:ext cx="4357688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dirty="0" smtClean="0">
                <a:solidFill>
                  <a:srgbClr val="0000CC"/>
                </a:solidFill>
              </a:rPr>
              <a:t>Виділяють такі випадки  самогубств: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642938" y="1071563"/>
            <a:ext cx="7239000" cy="48466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dirty="0" smtClean="0"/>
          </a:p>
          <a:p>
            <a:r>
              <a:rPr lang="uk-UA" sz="3200" dirty="0" smtClean="0"/>
              <a:t> </a:t>
            </a:r>
            <a:r>
              <a:rPr lang="uk-UA" sz="3200" b="1" i="1" dirty="0" smtClean="0"/>
              <a:t>істинний</a:t>
            </a:r>
            <a:r>
              <a:rPr lang="uk-UA" sz="3200" i="1" dirty="0" smtClean="0"/>
              <a:t> </a:t>
            </a:r>
            <a:r>
              <a:rPr lang="uk-UA" sz="3200" dirty="0" smtClean="0"/>
              <a:t>(коли людина дійсно хоче вбити себе);</a:t>
            </a:r>
            <a:endParaRPr lang="ru-RU" sz="3200" dirty="0" smtClean="0"/>
          </a:p>
          <a:p>
            <a:r>
              <a:rPr lang="uk-UA" sz="3200" dirty="0" smtClean="0"/>
              <a:t> </a:t>
            </a:r>
            <a:r>
              <a:rPr lang="uk-UA" sz="3200" b="1" i="1" dirty="0" smtClean="0"/>
              <a:t>афективний</a:t>
            </a:r>
            <a:r>
              <a:rPr lang="uk-UA" sz="3200" b="1" dirty="0" smtClean="0"/>
              <a:t> (</a:t>
            </a:r>
            <a:r>
              <a:rPr lang="uk-UA" sz="3200" dirty="0" smtClean="0"/>
              <a:t>з перевагою емоційного моменту, спектаклю);</a:t>
            </a:r>
            <a:endParaRPr lang="ru-RU" sz="3200" dirty="0" smtClean="0"/>
          </a:p>
          <a:p>
            <a:r>
              <a:rPr lang="uk-UA" sz="3200" dirty="0" smtClean="0"/>
              <a:t> </a:t>
            </a:r>
            <a:r>
              <a:rPr lang="uk-UA" sz="3200" b="1" i="1" dirty="0" smtClean="0"/>
              <a:t>демонстративний</a:t>
            </a:r>
            <a:r>
              <a:rPr lang="uk-UA" sz="3200" dirty="0" smtClean="0"/>
              <a:t> (самогубство як засіб привернути увагу до своєї особистості з розрахунком на допомогу.).</a:t>
            </a:r>
            <a:endParaRPr lang="ru-RU" sz="3200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28992" y="3500438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46%</a:t>
            </a:r>
            <a:endParaRPr lang="en-US" sz="2800" b="1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571480"/>
            <a:ext cx="8157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ongolian Baiti" pitchFamily="66" charset="0"/>
              </a:rPr>
              <a:t>Чи задумувалися ви над сенсом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ongolian Baiti" pitchFamily="66" charset="0"/>
              </a:rPr>
              <a:t>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ongolian Baiti" pitchFamily="66" charset="0"/>
              </a:rPr>
              <a:t>свого життя?</a:t>
            </a:r>
            <a:endParaRPr kumimoji="0" lang="uk-UA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Mongolian Baiti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0" y="1357298"/>
          <a:ext cx="8072462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857356" y="3571876"/>
            <a:ext cx="928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56%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57620" y="3714752"/>
            <a:ext cx="928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49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%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857884" y="4714884"/>
            <a:ext cx="928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18%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0034" y="357166"/>
            <a:ext cx="76438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cs typeface="Times New Roman" pitchFamily="18" charset="0"/>
              </a:rPr>
              <a:t>Які</a:t>
            </a:r>
            <a:r>
              <a:rPr kumimoji="0" lang="uk-UA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cs typeface="Times New Roman" pitchFamily="18" charset="0"/>
              </a:rPr>
              <a:t> мотиви, на вашу думку, спонукають молоду людину звести порахунки з життям?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5">
      <a:dk1>
        <a:sysClr val="windowText" lastClr="000000"/>
      </a:dk1>
      <a:lt1>
        <a:sysClr val="window" lastClr="FFFFFF"/>
      </a:lt1>
      <a:dk2>
        <a:srgbClr val="FF6699"/>
      </a:dk2>
      <a:lt2>
        <a:srgbClr val="F4E7ED"/>
      </a:lt2>
      <a:accent1>
        <a:srgbClr val="FF6699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5">
    <a:dk1>
      <a:sysClr val="windowText" lastClr="000000"/>
    </a:dk1>
    <a:lt1>
      <a:sysClr val="window" lastClr="FFFFFF"/>
    </a:lt1>
    <a:dk2>
      <a:srgbClr val="FF6699"/>
    </a:dk2>
    <a:lt2>
      <a:srgbClr val="F4E7ED"/>
    </a:lt2>
    <a:accent1>
      <a:srgbClr val="FF6699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885</TotalTime>
  <Words>298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Слайд 2</vt:lpstr>
      <vt:lpstr>Складні життєві ситуації:</vt:lpstr>
      <vt:lpstr>Слайд 4</vt:lpstr>
      <vt:lpstr>Слайд 5</vt:lpstr>
      <vt:lpstr>Слайд 6</vt:lpstr>
      <vt:lpstr>Виділяють такі випадки  самогубств: </vt:lpstr>
      <vt:lpstr>Слайд 8</vt:lpstr>
      <vt:lpstr>Слайд 9</vt:lpstr>
      <vt:lpstr>Слайд 10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Пользователь</cp:lastModifiedBy>
  <cp:revision>106</cp:revision>
  <dcterms:created xsi:type="dcterms:W3CDTF">2006-11-25T13:44:13Z</dcterms:created>
  <dcterms:modified xsi:type="dcterms:W3CDTF">2005-12-31T23:15:33Z</dcterms:modified>
</cp:coreProperties>
</file>