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11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Verdana" pitchFamily="32" charset="0"/>
        <a:ea typeface="+mn-ea"/>
        <a:cs typeface="Arial Unicode MS" charset="0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Verdana" pitchFamily="32" charset="0"/>
        <a:ea typeface="+mn-ea"/>
        <a:cs typeface="Arial Unicode MS" charset="0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Verdana" pitchFamily="32" charset="0"/>
        <a:ea typeface="+mn-ea"/>
        <a:cs typeface="Arial Unicode MS" charset="0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Verdana" pitchFamily="32" charset="0"/>
        <a:ea typeface="+mn-ea"/>
        <a:cs typeface="Arial Unicode MS" charset="0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Verdana" pitchFamily="32" charset="0"/>
        <a:ea typeface="+mn-ea"/>
        <a:cs typeface="Arial Unicode MS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Verdana" pitchFamily="32" charset="0"/>
        <a:ea typeface="+mn-ea"/>
        <a:cs typeface="Arial Unicode MS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Verdana" pitchFamily="32" charset="0"/>
        <a:ea typeface="+mn-ea"/>
        <a:cs typeface="Arial Unicode MS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Verdana" pitchFamily="32" charset="0"/>
        <a:ea typeface="+mn-ea"/>
        <a:cs typeface="Arial Unicode MS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Verdana" pitchFamily="32" charset="0"/>
        <a:ea typeface="+mn-ea"/>
        <a:cs typeface="Arial Unicode MS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1"/>
  <p:showPr showNarration="1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52" y="-10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695325"/>
            <a:ext cx="0" cy="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sp>
      <p:sp>
        <p:nvSpPr>
          <p:cNvPr id="3074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80975"/>
            <a:ext cx="2055813" cy="61420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80975"/>
            <a:ext cx="6019800" cy="61420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393825"/>
            <a:ext cx="4037013" cy="49291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6613" y="1393825"/>
            <a:ext cx="4038600" cy="49291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80975"/>
            <a:ext cx="2055813" cy="61420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80975"/>
            <a:ext cx="6019800" cy="61420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393825"/>
            <a:ext cx="4037013" cy="49291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6613" y="1393825"/>
            <a:ext cx="4038600" cy="49291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5" name="Object 1"/>
          <p:cNvGraphicFramePr>
            <a:graphicFrameLocks noChangeAspect="1"/>
          </p:cNvGraphicFramePr>
          <p:nvPr/>
        </p:nvGraphicFramePr>
        <p:xfrm>
          <a:off x="0" y="247650"/>
          <a:ext cx="9144000" cy="1155700"/>
        </p:xfrm>
        <a:graphic>
          <a:graphicData uri="http://schemas.openxmlformats.org/presentationml/2006/ole">
            <p:oleObj spid="_x0000_s1025" r:id="rId14" imgW="6311111" imgH="1155148" progId="">
              <p:embed/>
            </p:oleObj>
          </a:graphicData>
        </a:graphic>
      </p:graphicFrame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6524625"/>
            <a:ext cx="9144000" cy="333375"/>
          </a:xfrm>
          <a:prstGeom prst="rect">
            <a:avLst/>
          </a:prstGeom>
          <a:solidFill>
            <a:srgbClr val="30A383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0"/>
            <a:ext cx="9144000" cy="241300"/>
          </a:xfrm>
          <a:prstGeom prst="rect">
            <a:avLst/>
          </a:prstGeom>
          <a:solidFill>
            <a:srgbClr val="1F528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80975"/>
            <a:ext cx="8228013" cy="946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6096000" y="6567488"/>
            <a:ext cx="2667000" cy="276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 b="1">
                <a:solidFill>
                  <a:srgbClr val="FFFFFF"/>
                </a:solidFill>
              </a:rPr>
              <a:t>COMPANY LOGO</a:t>
            </a:r>
          </a:p>
        </p:txBody>
      </p:sp>
      <p:sp>
        <p:nvSpPr>
          <p:cNvPr id="1030" name="AutoShape 6"/>
          <p:cNvSpPr>
            <a:spLocks noChangeArrowheads="1"/>
          </p:cNvSpPr>
          <p:nvPr/>
        </p:nvSpPr>
        <p:spPr bwMode="auto">
          <a:xfrm>
            <a:off x="3175" y="963613"/>
            <a:ext cx="9140825" cy="461962"/>
          </a:xfrm>
          <a:custGeom>
            <a:avLst/>
            <a:gdLst>
              <a:gd name="T0" fmla="*/ 0 w 5764"/>
              <a:gd name="T1" fmla="*/ 290 h 291"/>
              <a:gd name="T2" fmla="*/ 1 w 5764"/>
              <a:gd name="T3" fmla="*/ 193 h 291"/>
              <a:gd name="T4" fmla="*/ 1833 w 5764"/>
              <a:gd name="T5" fmla="*/ 25 h 291"/>
              <a:gd name="T6" fmla="*/ 3966 w 5764"/>
              <a:gd name="T7" fmla="*/ 41 h 291"/>
              <a:gd name="T8" fmla="*/ 5760 w 5764"/>
              <a:gd name="T9" fmla="*/ 184 h 291"/>
              <a:gd name="T10" fmla="*/ 5764 w 5764"/>
              <a:gd name="T11" fmla="*/ 291 h 291"/>
              <a:gd name="T12" fmla="*/ 0 w 5764"/>
              <a:gd name="T13" fmla="*/ 290 h 291"/>
              <a:gd name="T14" fmla="*/ 0 w 5764"/>
              <a:gd name="T15" fmla="*/ 0 h 291"/>
              <a:gd name="T16" fmla="*/ 5764 w 5764"/>
              <a:gd name="T17" fmla="*/ 291 h 2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T14" t="T15" r="T16" b="T17"/>
            <a:pathLst>
              <a:path w="5764" h="291">
                <a:moveTo>
                  <a:pt x="0" y="290"/>
                </a:moveTo>
                <a:lnTo>
                  <a:pt x="1" y="193"/>
                </a:lnTo>
                <a:cubicBezTo>
                  <a:pt x="305" y="150"/>
                  <a:pt x="1172" y="50"/>
                  <a:pt x="1833" y="25"/>
                </a:cubicBezTo>
                <a:cubicBezTo>
                  <a:pt x="2494" y="0"/>
                  <a:pt x="3312" y="15"/>
                  <a:pt x="3966" y="41"/>
                </a:cubicBezTo>
                <a:cubicBezTo>
                  <a:pt x="4620" y="68"/>
                  <a:pt x="5460" y="142"/>
                  <a:pt x="5760" y="184"/>
                </a:cubicBezTo>
                <a:lnTo>
                  <a:pt x="5764" y="291"/>
                </a:lnTo>
                <a:lnTo>
                  <a:pt x="0" y="29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93825"/>
            <a:ext cx="8228013" cy="49291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Четвёртый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6834188" y="14288"/>
            <a:ext cx="1873250" cy="246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000" b="1">
                <a:solidFill>
                  <a:srgbClr val="FFFFFF"/>
                </a:solidFill>
              </a:rPr>
              <a:t>www.themegallery.com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FFFFFF"/>
          </a:solidFill>
          <a:latin typeface="+mj-lt"/>
          <a:ea typeface="+mj-ea"/>
          <a:cs typeface="+mj-cs"/>
        </a:defRPr>
      </a:lvl1pPr>
      <a:lvl2pPr marL="742950" indent="-28575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FFFFFF"/>
          </a:solidFill>
          <a:latin typeface="Verdana" pitchFamily="32" charset="0"/>
          <a:cs typeface="Arial Unicode MS" charset="0"/>
        </a:defRPr>
      </a:lvl2pPr>
      <a:lvl3pPr marL="1143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FFFFFF"/>
          </a:solidFill>
          <a:latin typeface="Verdana" pitchFamily="32" charset="0"/>
          <a:cs typeface="Arial Unicode MS" charset="0"/>
        </a:defRPr>
      </a:lvl3pPr>
      <a:lvl4pPr marL="1600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FFFFFF"/>
          </a:solidFill>
          <a:latin typeface="Verdana" pitchFamily="32" charset="0"/>
          <a:cs typeface="Arial Unicode MS" charset="0"/>
        </a:defRPr>
      </a:lvl4pPr>
      <a:lvl5pPr marL="20574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FFFFFF"/>
          </a:solidFill>
          <a:latin typeface="Verdana" pitchFamily="32" charset="0"/>
          <a:cs typeface="Arial Unicode MS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FFFFFF"/>
          </a:solidFill>
          <a:latin typeface="Verdana" pitchFamily="32" charset="0"/>
          <a:cs typeface="Arial Unicode MS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FFFFFF"/>
          </a:solidFill>
          <a:latin typeface="Verdana" pitchFamily="32" charset="0"/>
          <a:cs typeface="Arial Unicode MS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FFFFFF"/>
          </a:solidFill>
          <a:latin typeface="Verdana" pitchFamily="32" charset="0"/>
          <a:cs typeface="Arial Unicode MS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FFFFFF"/>
          </a:solidFill>
          <a:latin typeface="Verdana" pitchFamily="32" charset="0"/>
          <a:cs typeface="Arial Unicode MS" charset="0"/>
        </a:defRPr>
      </a:lvl9pPr>
    </p:titleStyle>
    <p:bodyStyle>
      <a:lvl1pPr marL="342900" indent="-34290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 b="1">
          <a:solidFill>
            <a:srgbClr val="1481B8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1F5281"/>
          </a:solidFill>
          <a:latin typeface="Arial" charset="0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1F5281"/>
          </a:solidFill>
          <a:latin typeface="Arial" charset="0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1F5281"/>
          </a:solidFill>
          <a:latin typeface="Arial" charset="0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1F5281"/>
          </a:solidFill>
          <a:latin typeface="Arial" charset="0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1F5281"/>
          </a:solidFill>
          <a:latin typeface="Arial" charset="0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1F5281"/>
          </a:solidFill>
          <a:latin typeface="Arial" charset="0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1F5281"/>
          </a:solidFill>
          <a:latin typeface="Arial" charset="0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1F5281"/>
          </a:solidFill>
          <a:latin typeface="Arial" charset="0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6350"/>
            <a:ext cx="9144000" cy="2946400"/>
          </a:xfrm>
          <a:prstGeom prst="rect">
            <a:avLst/>
          </a:prstGeom>
          <a:solidFill>
            <a:srgbClr val="1F528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-14288" y="1931988"/>
            <a:ext cx="9158288" cy="2506662"/>
          </a:xfrm>
          <a:custGeom>
            <a:avLst/>
            <a:gdLst>
              <a:gd name="T0" fmla="*/ 0 w 5769"/>
              <a:gd name="T1" fmla="*/ 465 h 1579"/>
              <a:gd name="T2" fmla="*/ 2916 w 5769"/>
              <a:gd name="T3" fmla="*/ 18 h 1579"/>
              <a:gd name="T4" fmla="*/ 5769 w 5769"/>
              <a:gd name="T5" fmla="*/ 475 h 1579"/>
              <a:gd name="T6" fmla="*/ 5766 w 5769"/>
              <a:gd name="T7" fmla="*/ 1579 h 1579"/>
              <a:gd name="T8" fmla="*/ 6 w 5769"/>
              <a:gd name="T9" fmla="*/ 1579 h 1579"/>
              <a:gd name="T10" fmla="*/ 0 w 5769"/>
              <a:gd name="T11" fmla="*/ 465 h 1579"/>
              <a:gd name="T12" fmla="*/ 0 w 5769"/>
              <a:gd name="T13" fmla="*/ 0 h 1579"/>
              <a:gd name="T14" fmla="*/ 5769 w 5769"/>
              <a:gd name="T15" fmla="*/ 1579 h 15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T12" t="T13" r="T14" b="T15"/>
            <a:pathLst>
              <a:path w="5769" h="1579">
                <a:moveTo>
                  <a:pt x="0" y="465"/>
                </a:moveTo>
                <a:cubicBezTo>
                  <a:pt x="722" y="228"/>
                  <a:pt x="1673" y="36"/>
                  <a:pt x="2916" y="18"/>
                </a:cubicBezTo>
                <a:cubicBezTo>
                  <a:pt x="4159" y="0"/>
                  <a:pt x="5348" y="247"/>
                  <a:pt x="5769" y="475"/>
                </a:cubicBezTo>
                <a:lnTo>
                  <a:pt x="5766" y="1579"/>
                </a:lnTo>
                <a:lnTo>
                  <a:pt x="6" y="1579"/>
                </a:lnTo>
                <a:lnTo>
                  <a:pt x="0" y="465"/>
                </a:lnTo>
                <a:close/>
              </a:path>
            </a:pathLst>
          </a:custGeom>
          <a:solidFill>
            <a:srgbClr val="1F528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4933950"/>
            <a:ext cx="9163050" cy="1941513"/>
          </a:xfrm>
          <a:prstGeom prst="rect">
            <a:avLst/>
          </a:prstGeom>
          <a:solidFill>
            <a:srgbClr val="30A484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52" name="AutoShape 4"/>
          <p:cNvSpPr>
            <a:spLocks noChangeArrowheads="1"/>
          </p:cNvSpPr>
          <p:nvPr/>
        </p:nvSpPr>
        <p:spPr bwMode="auto">
          <a:xfrm>
            <a:off x="-4763" y="2046288"/>
            <a:ext cx="9148763" cy="2787650"/>
          </a:xfrm>
          <a:custGeom>
            <a:avLst/>
            <a:gdLst>
              <a:gd name="T0" fmla="*/ 0 w 5763"/>
              <a:gd name="T1" fmla="*/ 586 h 1756"/>
              <a:gd name="T2" fmla="*/ 2929 w 5763"/>
              <a:gd name="T3" fmla="*/ 18 h 1756"/>
              <a:gd name="T4" fmla="*/ 5763 w 5763"/>
              <a:gd name="T5" fmla="*/ 593 h 1756"/>
              <a:gd name="T6" fmla="*/ 5763 w 5763"/>
              <a:gd name="T7" fmla="*/ 1756 h 1756"/>
              <a:gd name="T8" fmla="*/ 0 w 5763"/>
              <a:gd name="T9" fmla="*/ 1752 h 1756"/>
              <a:gd name="T10" fmla="*/ 0 w 5763"/>
              <a:gd name="T11" fmla="*/ 586 h 1756"/>
              <a:gd name="T12" fmla="*/ 0 w 5763"/>
              <a:gd name="T13" fmla="*/ 0 h 1756"/>
              <a:gd name="T14" fmla="*/ 5763 w 5763"/>
              <a:gd name="T15" fmla="*/ 1756 h 17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T12" t="T13" r="T14" b="T15"/>
            <a:pathLst>
              <a:path w="5763" h="1756">
                <a:moveTo>
                  <a:pt x="0" y="586"/>
                </a:moveTo>
                <a:cubicBezTo>
                  <a:pt x="693" y="340"/>
                  <a:pt x="1521" y="0"/>
                  <a:pt x="2929" y="18"/>
                </a:cubicBezTo>
                <a:cubicBezTo>
                  <a:pt x="4337" y="36"/>
                  <a:pt x="5292" y="322"/>
                  <a:pt x="5763" y="593"/>
                </a:cubicBezTo>
                <a:lnTo>
                  <a:pt x="5763" y="1756"/>
                </a:lnTo>
                <a:lnTo>
                  <a:pt x="0" y="1752"/>
                </a:lnTo>
                <a:lnTo>
                  <a:pt x="0" y="586"/>
                </a:lnTo>
                <a:close/>
              </a:path>
            </a:pathLst>
          </a:custGeom>
          <a:blipFill dpi="0" rotWithShape="0">
            <a:blip r:embed="rId13"/>
            <a:srcRect/>
            <a:stretch>
              <a:fillRect/>
            </a:stretch>
          </a:blip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4826000"/>
            <a:ext cx="9156700" cy="168275"/>
          </a:xfrm>
          <a:prstGeom prst="rect">
            <a:avLst/>
          </a:prstGeom>
          <a:gradFill rotWithShape="0">
            <a:gsLst>
              <a:gs pos="0">
                <a:srgbClr val="164C3D"/>
              </a:gs>
              <a:gs pos="100000">
                <a:srgbClr val="30A484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304800" y="228600"/>
            <a:ext cx="1079500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1">
                <a:solidFill>
                  <a:srgbClr val="D6E1E2"/>
                </a:solidFill>
              </a:rPr>
              <a:t>LOGO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80975"/>
            <a:ext cx="8228013" cy="946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93825"/>
            <a:ext cx="8228013" cy="49291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Четвёртый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FFFFFF"/>
          </a:solidFill>
          <a:latin typeface="+mj-lt"/>
          <a:ea typeface="+mj-ea"/>
          <a:cs typeface="+mj-cs"/>
        </a:defRPr>
      </a:lvl1pPr>
      <a:lvl2pPr marL="742950" indent="-28575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FFFFFF"/>
          </a:solidFill>
          <a:latin typeface="Verdana" pitchFamily="32" charset="0"/>
          <a:cs typeface="Arial Unicode MS" charset="0"/>
        </a:defRPr>
      </a:lvl2pPr>
      <a:lvl3pPr marL="1143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FFFFFF"/>
          </a:solidFill>
          <a:latin typeface="Verdana" pitchFamily="32" charset="0"/>
          <a:cs typeface="Arial Unicode MS" charset="0"/>
        </a:defRPr>
      </a:lvl3pPr>
      <a:lvl4pPr marL="1600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FFFFFF"/>
          </a:solidFill>
          <a:latin typeface="Verdana" pitchFamily="32" charset="0"/>
          <a:cs typeface="Arial Unicode MS" charset="0"/>
        </a:defRPr>
      </a:lvl4pPr>
      <a:lvl5pPr marL="20574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FFFFFF"/>
          </a:solidFill>
          <a:latin typeface="Verdana" pitchFamily="32" charset="0"/>
          <a:cs typeface="Arial Unicode MS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FFFFFF"/>
          </a:solidFill>
          <a:latin typeface="Verdana" pitchFamily="32" charset="0"/>
          <a:cs typeface="Arial Unicode MS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FFFFFF"/>
          </a:solidFill>
          <a:latin typeface="Verdana" pitchFamily="32" charset="0"/>
          <a:cs typeface="Arial Unicode MS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FFFFFF"/>
          </a:solidFill>
          <a:latin typeface="Verdana" pitchFamily="32" charset="0"/>
          <a:cs typeface="Arial Unicode MS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FFFFFF"/>
          </a:solidFill>
          <a:latin typeface="Verdana" pitchFamily="32" charset="0"/>
          <a:cs typeface="Arial Unicode MS" charset="0"/>
        </a:defRPr>
      </a:lvl9pPr>
    </p:titleStyle>
    <p:bodyStyle>
      <a:lvl1pPr marL="342900" indent="-34290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 b="1">
          <a:solidFill>
            <a:srgbClr val="1481B8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1F5281"/>
          </a:solidFill>
          <a:latin typeface="Arial" charset="0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1F5281"/>
          </a:solidFill>
          <a:latin typeface="Arial" charset="0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1F5281"/>
          </a:solidFill>
          <a:latin typeface="Arial" charset="0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1F5281"/>
          </a:solidFill>
          <a:latin typeface="Arial" charset="0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1F5281"/>
          </a:solidFill>
          <a:latin typeface="Arial" charset="0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1F5281"/>
          </a:solidFill>
          <a:latin typeface="Arial" charset="0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1F5281"/>
          </a:solidFill>
          <a:latin typeface="Arial" charset="0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1F5281"/>
          </a:solidFill>
          <a:latin typeface="Arial" charset="0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588"/>
            <a:ext cx="9144000" cy="6859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7620" y="1357298"/>
            <a:ext cx="4402137" cy="242889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4762500" cy="1390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19250" y="1557338"/>
            <a:ext cx="1989138" cy="2663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24525" y="5367338"/>
            <a:ext cx="2087563" cy="1490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28.11.2014р.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1" name="Group 1"/>
          <p:cNvGrpSpPr>
            <a:grpSpLocks/>
          </p:cNvGrpSpPr>
          <p:nvPr/>
        </p:nvGrpSpPr>
        <p:grpSpPr bwMode="auto">
          <a:xfrm>
            <a:off x="2124075" y="0"/>
            <a:ext cx="4678363" cy="1265238"/>
            <a:chOff x="1338" y="0"/>
            <a:chExt cx="2947" cy="797"/>
          </a:xfrm>
        </p:grpSpPr>
        <p:grpSp>
          <p:nvGrpSpPr>
            <p:cNvPr id="5122" name="Group 2"/>
            <p:cNvGrpSpPr>
              <a:grpSpLocks/>
            </p:cNvGrpSpPr>
            <p:nvPr/>
          </p:nvGrpSpPr>
          <p:grpSpPr bwMode="auto">
            <a:xfrm>
              <a:off x="1338" y="71"/>
              <a:ext cx="2947" cy="726"/>
              <a:chOff x="1338" y="71"/>
              <a:chExt cx="2947" cy="726"/>
            </a:xfrm>
          </p:grpSpPr>
          <p:sp>
            <p:nvSpPr>
              <p:cNvPr id="5123" name="Oval 3"/>
              <p:cNvSpPr>
                <a:spLocks noChangeArrowheads="1"/>
              </p:cNvSpPr>
              <p:nvPr/>
            </p:nvSpPr>
            <p:spPr bwMode="auto">
              <a:xfrm>
                <a:off x="1370" y="94"/>
                <a:ext cx="2915" cy="703"/>
              </a:xfrm>
              <a:prstGeom prst="ellipse">
                <a:avLst/>
              </a:prstGeom>
              <a:gradFill rotWithShape="0">
                <a:gsLst>
                  <a:gs pos="0">
                    <a:srgbClr val="0A3F59"/>
                  </a:gs>
                  <a:gs pos="100000">
                    <a:srgbClr val="1481B8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124" name="Oval 4"/>
              <p:cNvSpPr>
                <a:spLocks noChangeArrowheads="1"/>
              </p:cNvSpPr>
              <p:nvPr/>
            </p:nvSpPr>
            <p:spPr bwMode="auto">
              <a:xfrm>
                <a:off x="1338" y="71"/>
                <a:ext cx="2915" cy="703"/>
              </a:xfrm>
              <a:prstGeom prst="ellipse">
                <a:avLst/>
              </a:prstGeom>
              <a:gradFill rotWithShape="0">
                <a:gsLst>
                  <a:gs pos="0">
                    <a:srgbClr val="1481B8"/>
                  </a:gs>
                  <a:gs pos="100000">
                    <a:srgbClr val="97C7E0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5125" name="Oval 5"/>
            <p:cNvSpPr>
              <a:spLocks noChangeArrowheads="1"/>
            </p:cNvSpPr>
            <p:nvPr/>
          </p:nvSpPr>
          <p:spPr bwMode="auto">
            <a:xfrm>
              <a:off x="1477" y="0"/>
              <a:ext cx="2639" cy="668"/>
            </a:xfrm>
            <a:prstGeom prst="ellipse">
              <a:avLst/>
            </a:prstGeom>
            <a:gradFill rotWithShape="0">
              <a:gsLst>
                <a:gs pos="0">
                  <a:srgbClr val="30A483"/>
                </a:gs>
                <a:gs pos="100000">
                  <a:srgbClr val="164C3D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26" name="Oval 6"/>
            <p:cNvSpPr>
              <a:spLocks noChangeArrowheads="1"/>
            </p:cNvSpPr>
            <p:nvPr/>
          </p:nvSpPr>
          <p:spPr bwMode="auto">
            <a:xfrm>
              <a:off x="1511" y="4"/>
              <a:ext cx="2575" cy="651"/>
            </a:xfrm>
            <a:prstGeom prst="ellipse">
              <a:avLst/>
            </a:prstGeom>
            <a:gradFill rotWithShape="0">
              <a:gsLst>
                <a:gs pos="0">
                  <a:srgbClr val="B7DFD4"/>
                </a:gs>
                <a:gs pos="100000">
                  <a:srgbClr val="30A483">
                    <a:alpha val="0"/>
                  </a:srgb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27" name="Oval 7"/>
            <p:cNvSpPr>
              <a:spLocks noChangeArrowheads="1"/>
            </p:cNvSpPr>
            <p:nvPr/>
          </p:nvSpPr>
          <p:spPr bwMode="auto">
            <a:xfrm>
              <a:off x="1538" y="10"/>
              <a:ext cx="2450" cy="608"/>
            </a:xfrm>
            <a:prstGeom prst="ellipse">
              <a:avLst/>
            </a:prstGeom>
            <a:gradFill rotWithShape="0">
              <a:gsLst>
                <a:gs pos="0">
                  <a:srgbClr val="30A483"/>
                </a:gs>
                <a:gs pos="100000">
                  <a:srgbClr val="268268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28" name="Oval 8"/>
            <p:cNvSpPr>
              <a:spLocks noChangeArrowheads="1"/>
            </p:cNvSpPr>
            <p:nvPr/>
          </p:nvSpPr>
          <p:spPr bwMode="auto">
            <a:xfrm>
              <a:off x="1667" y="24"/>
              <a:ext cx="2156" cy="493"/>
            </a:xfrm>
            <a:prstGeom prst="ellipse">
              <a:avLst/>
            </a:prstGeom>
            <a:gradFill rotWithShape="0">
              <a:gsLst>
                <a:gs pos="0">
                  <a:srgbClr val="30A483"/>
                </a:gs>
                <a:gs pos="100000">
                  <a:srgbClr val="FFFFFF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5129" name="AutoShape 9"/>
          <p:cNvSpPr>
            <a:spLocks noChangeArrowheads="1"/>
          </p:cNvSpPr>
          <p:nvPr/>
        </p:nvSpPr>
        <p:spPr bwMode="auto">
          <a:xfrm>
            <a:off x="5286375" y="1341438"/>
            <a:ext cx="3678238" cy="5040312"/>
          </a:xfrm>
          <a:prstGeom prst="roundRect">
            <a:avLst>
              <a:gd name="adj" fmla="val 16667"/>
            </a:avLst>
          </a:prstGeom>
          <a:noFill/>
          <a:ln w="38160">
            <a:solidFill>
              <a:srgbClr val="1F528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130" name="AutoShape 10"/>
          <p:cNvSpPr>
            <a:spLocks noChangeArrowheads="1"/>
          </p:cNvSpPr>
          <p:nvPr/>
        </p:nvSpPr>
        <p:spPr bwMode="auto">
          <a:xfrm>
            <a:off x="179388" y="1341438"/>
            <a:ext cx="4821237" cy="5040312"/>
          </a:xfrm>
          <a:prstGeom prst="roundRect">
            <a:avLst>
              <a:gd name="adj" fmla="val 16667"/>
            </a:avLst>
          </a:prstGeom>
          <a:noFill/>
          <a:ln w="38160">
            <a:solidFill>
              <a:srgbClr val="1F528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131" name="AutoShape 11"/>
          <p:cNvSpPr>
            <a:spLocks noChangeArrowheads="1"/>
          </p:cNvSpPr>
          <p:nvPr/>
        </p:nvSpPr>
        <p:spPr bwMode="auto">
          <a:xfrm>
            <a:off x="2843213" y="765175"/>
            <a:ext cx="903287" cy="1241425"/>
          </a:xfrm>
          <a:custGeom>
            <a:avLst/>
            <a:gdLst>
              <a:gd name="T0" fmla="*/ 580 w 580"/>
              <a:gd name="T1" fmla="*/ 0 h 798"/>
              <a:gd name="T2" fmla="*/ 578 w 580"/>
              <a:gd name="T3" fmla="*/ 90 h 798"/>
              <a:gd name="T4" fmla="*/ 568 w 580"/>
              <a:gd name="T5" fmla="*/ 174 h 798"/>
              <a:gd name="T6" fmla="*/ 552 w 580"/>
              <a:gd name="T7" fmla="*/ 252 h 798"/>
              <a:gd name="T8" fmla="*/ 526 w 580"/>
              <a:gd name="T9" fmla="*/ 324 h 798"/>
              <a:gd name="T10" fmla="*/ 494 w 580"/>
              <a:gd name="T11" fmla="*/ 390 h 798"/>
              <a:gd name="T12" fmla="*/ 452 w 580"/>
              <a:gd name="T13" fmla="*/ 450 h 798"/>
              <a:gd name="T14" fmla="*/ 402 w 580"/>
              <a:gd name="T15" fmla="*/ 508 h 798"/>
              <a:gd name="T16" fmla="*/ 342 w 580"/>
              <a:gd name="T17" fmla="*/ 560 h 798"/>
              <a:gd name="T18" fmla="*/ 270 w 580"/>
              <a:gd name="T19" fmla="*/ 610 h 798"/>
              <a:gd name="T20" fmla="*/ 188 w 580"/>
              <a:gd name="T21" fmla="*/ 656 h 798"/>
              <a:gd name="T22" fmla="*/ 188 w 580"/>
              <a:gd name="T23" fmla="*/ 798 h 798"/>
              <a:gd name="T24" fmla="*/ 0 w 580"/>
              <a:gd name="T25" fmla="*/ 514 h 798"/>
              <a:gd name="T26" fmla="*/ 188 w 580"/>
              <a:gd name="T27" fmla="*/ 230 h 798"/>
              <a:gd name="T28" fmla="*/ 188 w 580"/>
              <a:gd name="T29" fmla="*/ 372 h 798"/>
              <a:gd name="T30" fmla="*/ 224 w 580"/>
              <a:gd name="T31" fmla="*/ 368 h 798"/>
              <a:gd name="T32" fmla="*/ 264 w 580"/>
              <a:gd name="T33" fmla="*/ 356 h 798"/>
              <a:gd name="T34" fmla="*/ 306 w 580"/>
              <a:gd name="T35" fmla="*/ 336 h 798"/>
              <a:gd name="T36" fmla="*/ 348 w 580"/>
              <a:gd name="T37" fmla="*/ 310 h 798"/>
              <a:gd name="T38" fmla="*/ 392 w 580"/>
              <a:gd name="T39" fmla="*/ 280 h 798"/>
              <a:gd name="T40" fmla="*/ 432 w 580"/>
              <a:gd name="T41" fmla="*/ 246 h 798"/>
              <a:gd name="T42" fmla="*/ 472 w 580"/>
              <a:gd name="T43" fmla="*/ 208 h 798"/>
              <a:gd name="T44" fmla="*/ 506 w 580"/>
              <a:gd name="T45" fmla="*/ 166 h 798"/>
              <a:gd name="T46" fmla="*/ 536 w 580"/>
              <a:gd name="T47" fmla="*/ 124 h 798"/>
              <a:gd name="T48" fmla="*/ 558 w 580"/>
              <a:gd name="T49" fmla="*/ 82 h 798"/>
              <a:gd name="T50" fmla="*/ 574 w 580"/>
              <a:gd name="T51" fmla="*/ 40 h 798"/>
              <a:gd name="T52" fmla="*/ 578 w 580"/>
              <a:gd name="T53" fmla="*/ 0 h 798"/>
              <a:gd name="T54" fmla="*/ 580 w 580"/>
              <a:gd name="T55" fmla="*/ 0 h 798"/>
              <a:gd name="T56" fmla="*/ 0 w 580"/>
              <a:gd name="T57" fmla="*/ 0 h 798"/>
              <a:gd name="T58" fmla="*/ 580 w 580"/>
              <a:gd name="T59" fmla="*/ 798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T56" t="T57" r="T58" b="T59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0">
            <a:gsLst>
              <a:gs pos="0">
                <a:srgbClr val="DFBE5D"/>
              </a:gs>
              <a:gs pos="100000">
                <a:srgbClr val="CC9900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132" name="Rectangle 12"/>
          <p:cNvSpPr>
            <a:spLocks noChangeArrowheads="1"/>
          </p:cNvSpPr>
          <p:nvPr/>
        </p:nvSpPr>
        <p:spPr bwMode="auto">
          <a:xfrm flipH="1">
            <a:off x="4795838" y="2820988"/>
            <a:ext cx="909637" cy="1244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133" name="AutoShape 13"/>
          <p:cNvSpPr>
            <a:spLocks noChangeArrowheads="1"/>
          </p:cNvSpPr>
          <p:nvPr/>
        </p:nvSpPr>
        <p:spPr bwMode="auto">
          <a:xfrm flipH="1">
            <a:off x="5292725" y="765175"/>
            <a:ext cx="903288" cy="1241425"/>
          </a:xfrm>
          <a:custGeom>
            <a:avLst/>
            <a:gdLst>
              <a:gd name="T0" fmla="*/ 580 w 580"/>
              <a:gd name="T1" fmla="*/ 0 h 798"/>
              <a:gd name="T2" fmla="*/ 578 w 580"/>
              <a:gd name="T3" fmla="*/ 90 h 798"/>
              <a:gd name="T4" fmla="*/ 568 w 580"/>
              <a:gd name="T5" fmla="*/ 174 h 798"/>
              <a:gd name="T6" fmla="*/ 552 w 580"/>
              <a:gd name="T7" fmla="*/ 252 h 798"/>
              <a:gd name="T8" fmla="*/ 526 w 580"/>
              <a:gd name="T9" fmla="*/ 324 h 798"/>
              <a:gd name="T10" fmla="*/ 494 w 580"/>
              <a:gd name="T11" fmla="*/ 390 h 798"/>
              <a:gd name="T12" fmla="*/ 452 w 580"/>
              <a:gd name="T13" fmla="*/ 450 h 798"/>
              <a:gd name="T14" fmla="*/ 402 w 580"/>
              <a:gd name="T15" fmla="*/ 508 h 798"/>
              <a:gd name="T16" fmla="*/ 342 w 580"/>
              <a:gd name="T17" fmla="*/ 560 h 798"/>
              <a:gd name="T18" fmla="*/ 270 w 580"/>
              <a:gd name="T19" fmla="*/ 610 h 798"/>
              <a:gd name="T20" fmla="*/ 188 w 580"/>
              <a:gd name="T21" fmla="*/ 656 h 798"/>
              <a:gd name="T22" fmla="*/ 188 w 580"/>
              <a:gd name="T23" fmla="*/ 798 h 798"/>
              <a:gd name="T24" fmla="*/ 0 w 580"/>
              <a:gd name="T25" fmla="*/ 514 h 798"/>
              <a:gd name="T26" fmla="*/ 188 w 580"/>
              <a:gd name="T27" fmla="*/ 230 h 798"/>
              <a:gd name="T28" fmla="*/ 188 w 580"/>
              <a:gd name="T29" fmla="*/ 372 h 798"/>
              <a:gd name="T30" fmla="*/ 224 w 580"/>
              <a:gd name="T31" fmla="*/ 368 h 798"/>
              <a:gd name="T32" fmla="*/ 264 w 580"/>
              <a:gd name="T33" fmla="*/ 356 h 798"/>
              <a:gd name="T34" fmla="*/ 306 w 580"/>
              <a:gd name="T35" fmla="*/ 336 h 798"/>
              <a:gd name="T36" fmla="*/ 348 w 580"/>
              <a:gd name="T37" fmla="*/ 310 h 798"/>
              <a:gd name="T38" fmla="*/ 392 w 580"/>
              <a:gd name="T39" fmla="*/ 280 h 798"/>
              <a:gd name="T40" fmla="*/ 432 w 580"/>
              <a:gd name="T41" fmla="*/ 246 h 798"/>
              <a:gd name="T42" fmla="*/ 472 w 580"/>
              <a:gd name="T43" fmla="*/ 208 h 798"/>
              <a:gd name="T44" fmla="*/ 506 w 580"/>
              <a:gd name="T45" fmla="*/ 166 h 798"/>
              <a:gd name="T46" fmla="*/ 536 w 580"/>
              <a:gd name="T47" fmla="*/ 124 h 798"/>
              <a:gd name="T48" fmla="*/ 558 w 580"/>
              <a:gd name="T49" fmla="*/ 82 h 798"/>
              <a:gd name="T50" fmla="*/ 574 w 580"/>
              <a:gd name="T51" fmla="*/ 40 h 798"/>
              <a:gd name="T52" fmla="*/ 578 w 580"/>
              <a:gd name="T53" fmla="*/ 0 h 798"/>
              <a:gd name="T54" fmla="*/ 580 w 580"/>
              <a:gd name="T55" fmla="*/ 0 h 798"/>
              <a:gd name="T56" fmla="*/ 0 w 580"/>
              <a:gd name="T57" fmla="*/ 0 h 798"/>
              <a:gd name="T58" fmla="*/ 580 w 580"/>
              <a:gd name="T59" fmla="*/ 798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T56" t="T57" r="T58" b="T59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0">
            <a:gsLst>
              <a:gs pos="0">
                <a:srgbClr val="B4D7E8"/>
              </a:gs>
              <a:gs pos="100000">
                <a:srgbClr val="1481B8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134" name="WordArt 14"/>
          <p:cNvSpPr>
            <a:spLocks noChangeArrowheads="1" noChangeShapeType="1" noTextEdit="1"/>
          </p:cNvSpPr>
          <p:nvPr/>
        </p:nvSpPr>
        <p:spPr bwMode="auto">
          <a:xfrm>
            <a:off x="3059113" y="260350"/>
            <a:ext cx="305752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360">
                  <a:solidFill>
                    <a:srgbClr val="FFFFFF"/>
                  </a:solidFill>
                  <a:miter lim="800000"/>
                  <a:headEnd/>
                  <a:tailEnd/>
                </a:ln>
                <a:solidFill>
                  <a:srgbClr val="FFFFFF"/>
                </a:solidFill>
                <a:effectLst>
                  <a:outerShdw dist="40186" dir="1096358" algn="ctr" rotWithShape="0">
                    <a:srgbClr val="B2B2B2">
                      <a:alpha val="80011"/>
                    </a:srgbClr>
                  </a:outerShdw>
                </a:effectLst>
                <a:latin typeface="Verdana"/>
              </a:rPr>
              <a:t>Актуальність</a:t>
            </a:r>
          </a:p>
        </p:txBody>
      </p:sp>
      <p:sp>
        <p:nvSpPr>
          <p:cNvPr id="5135" name="Rectangle 15"/>
          <p:cNvSpPr>
            <a:spLocks noChangeArrowheads="1"/>
          </p:cNvSpPr>
          <p:nvPr/>
        </p:nvSpPr>
        <p:spPr bwMode="auto">
          <a:xfrm>
            <a:off x="5357813" y="1500188"/>
            <a:ext cx="3357562" cy="4492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uk-UA">
                <a:solidFill>
                  <a:srgbClr val="000000"/>
                </a:solidFill>
              </a:rPr>
              <a:t> </a:t>
            </a:r>
            <a:r>
              <a:rPr lang="uk-UA" b="1">
                <a:solidFill>
                  <a:srgbClr val="1F5281"/>
                </a:solidFill>
              </a:rPr>
              <a:t>	</a:t>
            </a: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uk-UA" sz="2400" b="1">
                <a:solidFill>
                  <a:srgbClr val="1F5281"/>
                </a:solidFill>
              </a:rPr>
              <a:t>Педагогічні особливості навчання учнів шостих класах 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uk-UA">
              <a:solidFill>
                <a:srgbClr val="1F5281"/>
              </a:solidFill>
            </a:endParaRP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uk-UA">
              <a:solidFill>
                <a:srgbClr val="1F5281"/>
              </a:solidFill>
            </a:endParaRP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uk-UA">
              <a:solidFill>
                <a:srgbClr val="1F5281"/>
              </a:solidFill>
            </a:endParaRP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uk-UA">
              <a:solidFill>
                <a:srgbClr val="1F5281"/>
              </a:solidFill>
            </a:endParaRP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uk-UA">
              <a:solidFill>
                <a:srgbClr val="1F5281"/>
              </a:solidFill>
            </a:endParaRPr>
          </a:p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uk-UA" sz="1600">
                <a:solidFill>
                  <a:srgbClr val="1F5281"/>
                </a:solidFill>
              </a:rPr>
              <a:t>Додаток 1 до листа</a:t>
            </a:r>
          </a:p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uk-UA" sz="1600">
                <a:solidFill>
                  <a:srgbClr val="1F5281"/>
                </a:solidFill>
              </a:rPr>
              <a:t>Міністерства освіти і науки України</a:t>
            </a:r>
          </a:p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uk-UA" sz="1600">
                <a:solidFill>
                  <a:srgbClr val="1F5281"/>
                </a:solidFill>
              </a:rPr>
              <a:t>від 01.07.2014 № 1/9 – 343</a:t>
            </a:r>
          </a:p>
          <a:p>
            <a:pPr>
              <a:lnSpc>
                <a:spcPct val="130000"/>
              </a:lnSpc>
              <a:buClr>
                <a:srgbClr val="1F5281"/>
              </a:buClr>
              <a:buFont typeface="Verdan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1600">
              <a:solidFill>
                <a:srgbClr val="1F5281"/>
              </a:solidFill>
            </a:endParaRPr>
          </a:p>
        </p:txBody>
      </p:sp>
      <p:sp>
        <p:nvSpPr>
          <p:cNvPr id="5136" name="Text Box 16"/>
          <p:cNvSpPr txBox="1">
            <a:spLocks noChangeArrowheads="1"/>
          </p:cNvSpPr>
          <p:nvPr/>
        </p:nvSpPr>
        <p:spPr bwMode="auto">
          <a:xfrm>
            <a:off x="323850" y="1428750"/>
            <a:ext cx="4676775" cy="4203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30000"/>
              </a:lnSpc>
              <a:buFont typeface="Verdana" pitchFamily="32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600">
                <a:solidFill>
                  <a:srgbClr val="000000"/>
                </a:solidFill>
              </a:rPr>
              <a:t> </a:t>
            </a:r>
            <a:r>
              <a:rPr lang="ru-RU" sz="1600">
                <a:solidFill>
                  <a:srgbClr val="1F5281"/>
                </a:solidFill>
              </a:rPr>
              <a:t> Серед новацій 2014/2015 навчального року такі: учні шостих класів, які  вивчали дві іноземні мови у п’ятому класі – продовжують вивчення за бажанням. </a:t>
            </a:r>
          </a:p>
          <a:p>
            <a:pPr>
              <a:lnSpc>
                <a:spcPct val="130000"/>
              </a:lnSpc>
              <a:buClr>
                <a:srgbClr val="1F5281"/>
              </a:buClr>
              <a:buFont typeface="Verdana" pitchFamily="32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600">
                <a:solidFill>
                  <a:srgbClr val="1F5281"/>
                </a:solidFill>
              </a:rPr>
              <a:t>Продовжиться, розпочате у п’ятому класі, вивчення інформатики; передбачено посилення використання здоров’язбережувальних технологій; </a:t>
            </a:r>
          </a:p>
          <a:p>
            <a:pPr>
              <a:lnSpc>
                <a:spcPct val="130000"/>
              </a:lnSpc>
              <a:buClr>
                <a:srgbClr val="1F5281"/>
              </a:buClr>
              <a:buFont typeface="Verdana" pitchFamily="32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600">
                <a:solidFill>
                  <a:srgbClr val="1F5281"/>
                </a:solidFill>
              </a:rPr>
              <a:t>підвищена увага приділятиметься природничій та екологічній освіті, оскільки розпочнеться вивчення двох природничих дисциплін географії та біології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ext Box 1"/>
          <p:cNvSpPr txBox="1">
            <a:spLocks noChangeArrowheads="1"/>
          </p:cNvSpPr>
          <p:nvPr/>
        </p:nvSpPr>
        <p:spPr bwMode="auto">
          <a:xfrm>
            <a:off x="468313" y="-255588"/>
            <a:ext cx="8675687" cy="137160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uk-UA" sz="2800" b="1">
                <a:solidFill>
                  <a:srgbClr val="FFFFFF"/>
                </a:solidFill>
              </a:rPr>
              <a:t/>
            </a:r>
            <a:br>
              <a:rPr lang="uk-UA" sz="2800" b="1">
                <a:solidFill>
                  <a:srgbClr val="FFFFFF"/>
                </a:solidFill>
              </a:rPr>
            </a:br>
            <a:r>
              <a:rPr lang="uk-UA" sz="2800" b="1">
                <a:solidFill>
                  <a:srgbClr val="FFFFFF"/>
                </a:solidFill>
              </a:rPr>
              <a:t>Педагогічні особливості навчання учнів шостих класах </a:t>
            </a:r>
          </a:p>
        </p:txBody>
      </p:sp>
      <p:sp>
        <p:nvSpPr>
          <p:cNvPr id="6146" name="AutoShape 2"/>
          <p:cNvSpPr>
            <a:spLocks noChangeArrowheads="1"/>
          </p:cNvSpPr>
          <p:nvPr/>
        </p:nvSpPr>
        <p:spPr bwMode="auto">
          <a:xfrm>
            <a:off x="0" y="2205038"/>
            <a:ext cx="1476375" cy="2809875"/>
          </a:xfrm>
          <a:prstGeom prst="rightArrow">
            <a:avLst>
              <a:gd name="adj1" fmla="val 79306"/>
              <a:gd name="adj2" fmla="val 24769"/>
            </a:avLst>
          </a:prstGeom>
          <a:gradFill rotWithShape="0">
            <a:gsLst>
              <a:gs pos="0">
                <a:srgbClr val="30A483"/>
              </a:gs>
              <a:gs pos="100000">
                <a:srgbClr val="FFFFFF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0" y="2924175"/>
            <a:ext cx="1476375" cy="13128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uk-UA" sz="2000" b="1">
                <a:solidFill>
                  <a:srgbClr val="1F5281"/>
                </a:solidFill>
              </a:rPr>
              <a:t>Вікові особли-вості учнів</a:t>
            </a:r>
          </a:p>
        </p:txBody>
      </p:sp>
      <p:sp>
        <p:nvSpPr>
          <p:cNvPr id="6148" name="AutoShape 4"/>
          <p:cNvSpPr>
            <a:spLocks noChangeArrowheads="1"/>
          </p:cNvSpPr>
          <p:nvPr/>
        </p:nvSpPr>
        <p:spPr bwMode="auto">
          <a:xfrm>
            <a:off x="1285875" y="2571750"/>
            <a:ext cx="358775" cy="3095625"/>
          </a:xfrm>
          <a:custGeom>
            <a:avLst/>
            <a:gdLst>
              <a:gd name="T0" fmla="*/ 91 w 136"/>
              <a:gd name="T1" fmla="*/ 0 h 1179"/>
              <a:gd name="T2" fmla="*/ 0 w 136"/>
              <a:gd name="T3" fmla="*/ 0 h 1179"/>
              <a:gd name="T4" fmla="*/ 0 w 136"/>
              <a:gd name="T5" fmla="*/ 1179 h 1179"/>
              <a:gd name="T6" fmla="*/ 136 w 136"/>
              <a:gd name="T7" fmla="*/ 1179 h 1179"/>
              <a:gd name="T8" fmla="*/ 0 w 136"/>
              <a:gd name="T9" fmla="*/ 0 h 1179"/>
              <a:gd name="T10" fmla="*/ 136 w 136"/>
              <a:gd name="T11" fmla="*/ 1179 h 1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136" h="1179">
                <a:moveTo>
                  <a:pt x="91" y="0"/>
                </a:moveTo>
                <a:lnTo>
                  <a:pt x="0" y="0"/>
                </a:lnTo>
                <a:lnTo>
                  <a:pt x="0" y="1179"/>
                </a:lnTo>
                <a:lnTo>
                  <a:pt x="136" y="1179"/>
                </a:lnTo>
              </a:path>
            </a:pathLst>
          </a:custGeom>
          <a:noFill/>
          <a:ln w="9360">
            <a:solidFill>
              <a:srgbClr val="1F528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149" name="AutoShape 5"/>
          <p:cNvSpPr>
            <a:spLocks noChangeArrowheads="1"/>
          </p:cNvSpPr>
          <p:nvPr/>
        </p:nvSpPr>
        <p:spPr bwMode="auto">
          <a:xfrm>
            <a:off x="2916238" y="4857750"/>
            <a:ext cx="3084512" cy="1376363"/>
          </a:xfrm>
          <a:prstGeom prst="roundRect">
            <a:avLst>
              <a:gd name="adj" fmla="val 23014"/>
            </a:avLst>
          </a:prstGeom>
          <a:gradFill rotWithShape="0">
            <a:gsLst>
              <a:gs pos="0">
                <a:srgbClr val="B0DFF6"/>
              </a:gs>
              <a:gs pos="50000">
                <a:srgbClr val="FFFFFF"/>
              </a:gs>
              <a:gs pos="100000">
                <a:srgbClr val="B0DFF6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buFont typeface="Verdana" pitchFamily="32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uk-UA">
                <a:solidFill>
                  <a:srgbClr val="000000"/>
                </a:solidFill>
              </a:rPr>
              <a:t> </a:t>
            </a:r>
            <a:r>
              <a:rPr lang="uk-UA">
                <a:solidFill>
                  <a:srgbClr val="1F5281"/>
                </a:solidFill>
              </a:rPr>
              <a:t>дитина має підвищену збудливість</a:t>
            </a:r>
          </a:p>
          <a:p>
            <a:pPr>
              <a:buClr>
                <a:srgbClr val="1F5281"/>
              </a:buClr>
              <a:buFont typeface="Verdana" pitchFamily="32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uk-UA">
                <a:solidFill>
                  <a:srgbClr val="1F5281"/>
                </a:solidFill>
              </a:rPr>
              <a:t> імпульсивність </a:t>
            </a:r>
          </a:p>
        </p:txBody>
      </p:sp>
      <p:sp>
        <p:nvSpPr>
          <p:cNvPr id="6150" name="AutoShape 6"/>
          <p:cNvSpPr>
            <a:spLocks noChangeArrowheads="1"/>
          </p:cNvSpPr>
          <p:nvPr/>
        </p:nvSpPr>
        <p:spPr bwMode="auto">
          <a:xfrm>
            <a:off x="1692275" y="1844675"/>
            <a:ext cx="1254125" cy="1584325"/>
          </a:xfrm>
          <a:prstGeom prst="rightArrow">
            <a:avLst>
              <a:gd name="adj1" fmla="val 79306"/>
              <a:gd name="adj2" fmla="val 24769"/>
            </a:avLst>
          </a:prstGeom>
          <a:gradFill rotWithShape="0">
            <a:gsLst>
              <a:gs pos="0">
                <a:srgbClr val="30A483"/>
              </a:gs>
              <a:gs pos="100000">
                <a:srgbClr val="FFFFFF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1547813" y="1989138"/>
            <a:ext cx="1368425" cy="1190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uk-UA" b="1">
                <a:solidFill>
                  <a:srgbClr val="1F5281"/>
                </a:solidFill>
              </a:rPr>
              <a:t>фізичні та фізіо-логічні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uk-UA" b="1">
                <a:solidFill>
                  <a:srgbClr val="1F5281"/>
                </a:solidFill>
              </a:rPr>
              <a:t>зміни</a:t>
            </a:r>
          </a:p>
        </p:txBody>
      </p:sp>
      <p:sp>
        <p:nvSpPr>
          <p:cNvPr id="6152" name="AutoShape 8"/>
          <p:cNvSpPr>
            <a:spLocks noChangeArrowheads="1"/>
          </p:cNvSpPr>
          <p:nvPr/>
        </p:nvSpPr>
        <p:spPr bwMode="auto">
          <a:xfrm>
            <a:off x="2916238" y="1000125"/>
            <a:ext cx="3084512" cy="341312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B0DFF6"/>
              </a:gs>
              <a:gs pos="50000">
                <a:srgbClr val="FFFFFF"/>
              </a:gs>
              <a:gs pos="100000">
                <a:srgbClr val="B0DFF6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buClr>
                <a:srgbClr val="1F5281"/>
              </a:buClr>
              <a:buFont typeface="Verdana" pitchFamily="32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uk-UA">
                <a:solidFill>
                  <a:srgbClr val="1F5281"/>
                </a:solidFill>
              </a:rPr>
              <a:t> потрапляють у період молодшого підліткового віку 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uk-UA">
                <a:solidFill>
                  <a:srgbClr val="1F5281"/>
                </a:solidFill>
              </a:rPr>
              <a:t>(з 11 років).</a:t>
            </a:r>
          </a:p>
          <a:p>
            <a:pPr>
              <a:buClr>
                <a:srgbClr val="1F5281"/>
              </a:buClr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uk-UA">
                <a:solidFill>
                  <a:srgbClr val="1F5281"/>
                </a:solidFill>
              </a:rPr>
              <a:t> відбувається бурхливий фізичний і розумовий розвиток</a:t>
            </a:r>
          </a:p>
          <a:p>
            <a:pPr>
              <a:buClr>
                <a:srgbClr val="1F5281"/>
              </a:buClr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uk-UA">
                <a:solidFill>
                  <a:srgbClr val="1F5281"/>
                </a:solidFill>
              </a:rPr>
              <a:t>етичне і соціальне дорослішання.</a:t>
            </a:r>
          </a:p>
          <a:p>
            <a:pPr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uk-UA">
              <a:solidFill>
                <a:srgbClr val="000000"/>
              </a:solidFill>
            </a:endParaRP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uk-UA">
              <a:solidFill>
                <a:srgbClr val="000000"/>
              </a:solidFill>
            </a:endParaRPr>
          </a:p>
        </p:txBody>
      </p:sp>
      <p:sp>
        <p:nvSpPr>
          <p:cNvPr id="6153" name="AutoShape 9"/>
          <p:cNvSpPr>
            <a:spLocks noChangeArrowheads="1"/>
          </p:cNvSpPr>
          <p:nvPr/>
        </p:nvSpPr>
        <p:spPr bwMode="auto">
          <a:xfrm>
            <a:off x="6037263" y="1000125"/>
            <a:ext cx="3227387" cy="4524375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buFont typeface="Verdana" pitchFamily="32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uk-UA">
                <a:solidFill>
                  <a:srgbClr val="000000"/>
                </a:solidFill>
              </a:rPr>
              <a:t> </a:t>
            </a:r>
            <a:r>
              <a:rPr lang="uk-UA">
                <a:solidFill>
                  <a:srgbClr val="1F5281"/>
                </a:solidFill>
              </a:rPr>
              <a:t>Важливим психічним новоутворенням раннього підліткового віку є розвиток довільності всіх психічних процесів. Учні-підлітки уже можуть самостійно концентрувати увагу, розвивати пам’ять і мислення, регулювати власні емоційно-вольові процеси. </a:t>
            </a:r>
          </a:p>
          <a:p>
            <a:pPr>
              <a:buFont typeface="Verdan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uk-UA">
              <a:solidFill>
                <a:srgbClr val="000000"/>
              </a:solidFill>
            </a:endParaRP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uk-UA">
                <a:solidFill>
                  <a:srgbClr val="000000"/>
                </a:solidFill>
              </a:rPr>
              <a:t>   </a:t>
            </a:r>
          </a:p>
        </p:txBody>
      </p:sp>
      <p:grpSp>
        <p:nvGrpSpPr>
          <p:cNvPr id="6154" name="Group 10"/>
          <p:cNvGrpSpPr>
            <a:grpSpLocks/>
          </p:cNvGrpSpPr>
          <p:nvPr/>
        </p:nvGrpSpPr>
        <p:grpSpPr bwMode="auto">
          <a:xfrm>
            <a:off x="1619250" y="5084763"/>
            <a:ext cx="1365250" cy="1150937"/>
            <a:chOff x="1020" y="3203"/>
            <a:chExt cx="860" cy="725"/>
          </a:xfrm>
        </p:grpSpPr>
        <p:sp>
          <p:nvSpPr>
            <p:cNvPr id="6155" name="AutoShape 11"/>
            <p:cNvSpPr>
              <a:spLocks noChangeArrowheads="1"/>
            </p:cNvSpPr>
            <p:nvPr/>
          </p:nvSpPr>
          <p:spPr bwMode="auto">
            <a:xfrm>
              <a:off x="1044" y="3203"/>
              <a:ext cx="788" cy="725"/>
            </a:xfrm>
            <a:prstGeom prst="rightArrow">
              <a:avLst>
                <a:gd name="adj1" fmla="val 79306"/>
                <a:gd name="adj2" fmla="val 26921"/>
              </a:avLst>
            </a:prstGeom>
            <a:gradFill rotWithShape="0">
              <a:gsLst>
                <a:gs pos="0">
                  <a:srgbClr val="30A483"/>
                </a:gs>
                <a:gs pos="100000">
                  <a:srgbClr val="FFFFFF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56" name="Text Box 12"/>
            <p:cNvSpPr txBox="1">
              <a:spLocks noChangeArrowheads="1"/>
            </p:cNvSpPr>
            <p:nvPr/>
          </p:nvSpPr>
          <p:spPr bwMode="auto">
            <a:xfrm>
              <a:off x="1020" y="3294"/>
              <a:ext cx="860" cy="57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uk-UA" b="1">
                  <a:solidFill>
                    <a:srgbClr val="1F5281"/>
                  </a:solidFill>
                </a:rPr>
                <a:t>нестій-кість психіки</a:t>
              </a:r>
            </a:p>
          </p:txBody>
        </p:sp>
      </p:grpSp>
      <p:sp>
        <p:nvSpPr>
          <p:cNvPr id="6157" name="Text Box 13"/>
          <p:cNvSpPr txBox="1">
            <a:spLocks noChangeArrowheads="1"/>
          </p:cNvSpPr>
          <p:nvPr/>
        </p:nvSpPr>
        <p:spPr bwMode="auto">
          <a:xfrm>
            <a:off x="6083300" y="4941888"/>
            <a:ext cx="3060700" cy="11922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buFont typeface="Verdana" pitchFamily="32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uk-UA">
                <a:solidFill>
                  <a:srgbClr val="000000"/>
                </a:solidFill>
              </a:rPr>
              <a:t> роздратованість;</a:t>
            </a:r>
          </a:p>
          <a:p>
            <a:pPr>
              <a:buFont typeface="Verdana" pitchFamily="32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uk-UA">
                <a:solidFill>
                  <a:srgbClr val="000000"/>
                </a:solidFill>
              </a:rPr>
              <a:t> збудженість;</a:t>
            </a:r>
          </a:p>
          <a:p>
            <a:pPr>
              <a:buFont typeface="Verdana" pitchFamily="32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uk-UA">
                <a:solidFill>
                  <a:srgbClr val="000000"/>
                </a:solidFill>
              </a:rPr>
              <a:t> психічне напруження;</a:t>
            </a:r>
          </a:p>
          <a:p>
            <a:pPr>
              <a:buFont typeface="Verdana" pitchFamily="32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uk-UA">
                <a:solidFill>
                  <a:srgbClr val="000000"/>
                </a:solidFill>
              </a:rPr>
              <a:t> </a:t>
            </a:r>
            <a:r>
              <a:rPr lang="uk-UA">
                <a:solidFill>
                  <a:srgbClr val="1481B8"/>
                </a:solidFill>
                <a:hlinkClick r:id=""/>
              </a:rPr>
              <a:t>проблеми соціалізації</a:t>
            </a:r>
          </a:p>
        </p:txBody>
      </p:sp>
      <p:pic>
        <p:nvPicPr>
          <p:cNvPr id="6158" name="Picture 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221163"/>
            <a:ext cx="1403350" cy="26368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6159" name="Picture 1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908050"/>
            <a:ext cx="1733550" cy="1905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 additive="repl">
                                        <p:cTn id="6" dur="2000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  <p:set>
                                      <p:cBhvr additive="repl">
                                        <p:cTn id="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 additive="repl">
                                        <p:cTn id="9" dur="20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ext Box 1"/>
          <p:cNvSpPr txBox="1">
            <a:spLocks noChangeArrowheads="1"/>
          </p:cNvSpPr>
          <p:nvPr/>
        </p:nvSpPr>
        <p:spPr bwMode="auto">
          <a:xfrm>
            <a:off x="457200" y="182563"/>
            <a:ext cx="8229600" cy="944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uk-UA" sz="2800" b="1">
                <a:solidFill>
                  <a:srgbClr val="FFFFFF"/>
                </a:solidFill>
              </a:rPr>
              <a:t>Педагогічні особливості навчання учнів шостих класах</a:t>
            </a:r>
          </a:p>
        </p:txBody>
      </p:sp>
      <p:sp>
        <p:nvSpPr>
          <p:cNvPr id="7170" name="AutoShape 2"/>
          <p:cNvSpPr>
            <a:spLocks noChangeArrowheads="1"/>
          </p:cNvSpPr>
          <p:nvPr/>
        </p:nvSpPr>
        <p:spPr bwMode="auto">
          <a:xfrm>
            <a:off x="0" y="2997200"/>
            <a:ext cx="1403350" cy="2520950"/>
          </a:xfrm>
          <a:prstGeom prst="rightArrow">
            <a:avLst>
              <a:gd name="adj1" fmla="val 79306"/>
              <a:gd name="adj2" fmla="val 24769"/>
            </a:avLst>
          </a:prstGeom>
          <a:gradFill rotWithShape="0">
            <a:gsLst>
              <a:gs pos="0">
                <a:srgbClr val="30A483"/>
              </a:gs>
              <a:gs pos="100000">
                <a:srgbClr val="FFFFFF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0" y="3500438"/>
            <a:ext cx="1692275" cy="13128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uk-UA" sz="2000" b="1">
                <a:solidFill>
                  <a:srgbClr val="1F5281"/>
                </a:solidFill>
              </a:rPr>
              <a:t>Важливі психічні новоутворення</a:t>
            </a:r>
          </a:p>
        </p:txBody>
      </p:sp>
      <p:sp>
        <p:nvSpPr>
          <p:cNvPr id="7172" name="AutoShape 4"/>
          <p:cNvSpPr>
            <a:spLocks noChangeArrowheads="1"/>
          </p:cNvSpPr>
          <p:nvPr/>
        </p:nvSpPr>
        <p:spPr bwMode="auto">
          <a:xfrm>
            <a:off x="1785938" y="1500188"/>
            <a:ext cx="6715125" cy="4675187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EBF7FD"/>
              </a:gs>
              <a:gs pos="100000">
                <a:srgbClr val="B0DFF6"/>
              </a:gs>
            </a:gsLst>
            <a:lin ang="0" scaled="1"/>
          </a:gradFill>
          <a:ln w="57240">
            <a:solidFill>
              <a:srgbClr val="78C8F0"/>
            </a:solidFill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Aft>
                <a:spcPts val="625"/>
              </a:spcAft>
              <a:buClr>
                <a:srgbClr val="1F5281"/>
              </a:buClr>
              <a:buFont typeface="Verdana" pitchFamily="32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uk-UA" sz="2000" b="1">
                <a:solidFill>
                  <a:srgbClr val="1F5281"/>
                </a:solidFill>
              </a:rPr>
              <a:t>Здатність сприйняття своєрідна: діти сприймають оточуючі предмети і явища неточно, тобто виділяють випадкові ознаки і особливості, що з якихось причин привернули їх увагу.</a:t>
            </a:r>
          </a:p>
          <a:p>
            <a:pPr>
              <a:spcAft>
                <a:spcPts val="625"/>
              </a:spcAft>
              <a:buClr>
                <a:srgbClr val="1F5281"/>
              </a:buClr>
              <a:buFont typeface="Verdana" pitchFamily="32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uk-UA" sz="2000" b="1">
                <a:solidFill>
                  <a:srgbClr val="1F5281"/>
                </a:solidFill>
              </a:rPr>
              <a:t>Ці особливості учнівської психіки слід враховувати у процесі навчання. Вже з перших уроків у 6 класі учням бажано пропонувати завдання на спостережливість, виявлення істотних ознак предметів, встановлення зв’язків між кількома об’єктами. </a:t>
            </a:r>
          </a:p>
          <a:p>
            <a:pPr>
              <a:spcAft>
                <a:spcPts val="625"/>
              </a:spcAft>
              <a:buClr>
                <a:srgbClr val="1F5281"/>
              </a:buClr>
              <a:buFont typeface="Verdan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2000" b="1">
              <a:solidFill>
                <a:srgbClr val="1F5281"/>
              </a:solidFill>
            </a:endParaRPr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111875"/>
            <a:ext cx="1619250" cy="746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ext Box 1"/>
          <p:cNvSpPr txBox="1">
            <a:spLocks noChangeArrowheads="1"/>
          </p:cNvSpPr>
          <p:nvPr/>
        </p:nvSpPr>
        <p:spPr bwMode="auto">
          <a:xfrm>
            <a:off x="457200" y="182563"/>
            <a:ext cx="8229600" cy="944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uk-UA" sz="2800" b="1">
                <a:solidFill>
                  <a:srgbClr val="FFFFFF"/>
                </a:solidFill>
              </a:rPr>
              <a:t>Педагогічні особливості навчання учнів шостих класах</a:t>
            </a:r>
          </a:p>
        </p:txBody>
      </p:sp>
      <p:sp>
        <p:nvSpPr>
          <p:cNvPr id="8194" name="AutoShape 2"/>
          <p:cNvSpPr>
            <a:spLocks noChangeArrowheads="1"/>
          </p:cNvSpPr>
          <p:nvPr/>
        </p:nvSpPr>
        <p:spPr bwMode="auto">
          <a:xfrm>
            <a:off x="0" y="2997200"/>
            <a:ext cx="1403350" cy="2520950"/>
          </a:xfrm>
          <a:prstGeom prst="rightArrow">
            <a:avLst>
              <a:gd name="adj1" fmla="val 79306"/>
              <a:gd name="adj2" fmla="val 24769"/>
            </a:avLst>
          </a:prstGeom>
          <a:gradFill rotWithShape="0">
            <a:gsLst>
              <a:gs pos="0">
                <a:srgbClr val="30A483"/>
              </a:gs>
              <a:gs pos="100000">
                <a:srgbClr val="FFFFFF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uk-UA" b="1">
                <a:solidFill>
                  <a:srgbClr val="1F5281"/>
                </a:solidFill>
              </a:rPr>
              <a:t>Важливі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uk-UA" b="1">
                <a:solidFill>
                  <a:srgbClr val="1F5281"/>
                </a:solidFill>
              </a:rPr>
              <a:t> психічні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uk-UA" b="1">
                <a:solidFill>
                  <a:srgbClr val="1F5281"/>
                </a:solidFill>
              </a:rPr>
              <a:t> новоутво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uk-UA" b="1">
                <a:solidFill>
                  <a:srgbClr val="1F5281"/>
                </a:solidFill>
              </a:rPr>
              <a:t>рення</a:t>
            </a:r>
          </a:p>
        </p:txBody>
      </p:sp>
      <p:sp>
        <p:nvSpPr>
          <p:cNvPr id="8195" name="AutoShape 3"/>
          <p:cNvSpPr>
            <a:spLocks noChangeArrowheads="1"/>
          </p:cNvSpPr>
          <p:nvPr/>
        </p:nvSpPr>
        <p:spPr bwMode="auto">
          <a:xfrm>
            <a:off x="1403350" y="1714500"/>
            <a:ext cx="7097713" cy="4157663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EBF7FD"/>
              </a:gs>
              <a:gs pos="100000">
                <a:srgbClr val="B0DFF6"/>
              </a:gs>
            </a:gsLst>
            <a:lin ang="0" scaled="1"/>
          </a:gradFill>
          <a:ln w="57240">
            <a:solidFill>
              <a:srgbClr val="78C8F0"/>
            </a:solidFill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buClr>
                <a:srgbClr val="1F5281"/>
              </a:buClr>
              <a:buFont typeface="Verdana" pitchFamily="32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uk-UA" sz="2000" b="1">
                <a:solidFill>
                  <a:srgbClr val="1F5281"/>
                </a:solidFill>
              </a:rPr>
              <a:t>Пам'ять учнів у цей час має переважно наочно-образний характер. Учні краще запам'ятовують зовнішні ознаки предметів, ніж їх логічну змістову сутність.</a:t>
            </a:r>
            <a:r>
              <a:rPr lang="uk-UA" sz="2000" b="1">
                <a:solidFill>
                  <a:srgbClr val="000000"/>
                </a:solidFill>
              </a:rPr>
              <a:t> </a:t>
            </a:r>
          </a:p>
          <a:p>
            <a:pPr>
              <a:buClr>
                <a:srgbClr val="1F5281"/>
              </a:buClr>
              <a:buFont typeface="Verdana" pitchFamily="32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uk-UA" sz="2000" b="1">
                <a:solidFill>
                  <a:srgbClr val="1F5281"/>
                </a:solidFill>
              </a:rPr>
              <a:t>Запам'ятовування, зазвичай, носить механічний характер, заснований на враженнях та багаторазовому повторенні.</a:t>
            </a:r>
          </a:p>
          <a:p>
            <a:pPr>
              <a:buClr>
                <a:srgbClr val="1F5281"/>
              </a:buClr>
              <a:buFont typeface="Verdana" pitchFamily="32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uk-UA" sz="2000" b="1">
                <a:solidFill>
                  <a:srgbClr val="1F5281"/>
                </a:solidFill>
              </a:rPr>
              <a:t>Віковий період 11-12 років характеризується переходом від механічної пам’яті до смислової, яка формується під впливом навчання і має  вирішальне значення у здобутті знань</a:t>
            </a: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111875"/>
            <a:ext cx="1619250" cy="746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 Box 1"/>
          <p:cNvSpPr txBox="1">
            <a:spLocks noChangeArrowheads="1"/>
          </p:cNvSpPr>
          <p:nvPr/>
        </p:nvSpPr>
        <p:spPr bwMode="auto">
          <a:xfrm>
            <a:off x="142875" y="-669925"/>
            <a:ext cx="8543925" cy="2651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uk-UA" sz="2800" b="1">
                <a:solidFill>
                  <a:srgbClr val="FFFFFF"/>
                </a:solidFill>
              </a:rPr>
              <a:t/>
            </a:r>
            <a:br>
              <a:rPr lang="uk-UA" sz="2800" b="1">
                <a:solidFill>
                  <a:srgbClr val="FFFFFF"/>
                </a:solidFill>
              </a:rPr>
            </a:br>
            <a:r>
              <a:rPr lang="uk-UA" sz="2800" b="1">
                <a:solidFill>
                  <a:srgbClr val="FFFFFF"/>
                </a:solidFill>
              </a:rPr>
              <a:t/>
            </a:r>
            <a:br>
              <a:rPr lang="uk-UA" sz="2800" b="1">
                <a:solidFill>
                  <a:srgbClr val="FFFFFF"/>
                </a:solidFill>
              </a:rPr>
            </a:br>
            <a:r>
              <a:rPr lang="uk-UA" sz="2800" b="1">
                <a:solidFill>
                  <a:srgbClr val="FFFFFF"/>
                </a:solidFill>
              </a:rPr>
              <a:t>Педагогічні особливості навчання учнів у шостих класах</a:t>
            </a:r>
            <a:br>
              <a:rPr lang="uk-UA" sz="2800" b="1">
                <a:solidFill>
                  <a:srgbClr val="FFFFFF"/>
                </a:solidFill>
              </a:rPr>
            </a:br>
            <a:r>
              <a:rPr lang="uk-UA" sz="2800" b="1">
                <a:solidFill>
                  <a:srgbClr val="FFFFFF"/>
                </a:solidFill>
              </a:rPr>
              <a:t> шостих клас</a:t>
            </a:r>
            <a:br>
              <a:rPr lang="uk-UA" sz="2800" b="1">
                <a:solidFill>
                  <a:srgbClr val="FFFFFF"/>
                </a:solidFill>
              </a:rPr>
            </a:br>
            <a:r>
              <a:rPr lang="uk-UA" sz="2800" b="1">
                <a:solidFill>
                  <a:srgbClr val="FFFFFF"/>
                </a:solidFill>
              </a:rPr>
              <a:t>ах </a:t>
            </a:r>
          </a:p>
        </p:txBody>
      </p:sp>
      <p:sp>
        <p:nvSpPr>
          <p:cNvPr id="9218" name="AutoShape 2"/>
          <p:cNvSpPr>
            <a:spLocks noChangeArrowheads="1"/>
          </p:cNvSpPr>
          <p:nvPr/>
        </p:nvSpPr>
        <p:spPr bwMode="auto">
          <a:xfrm>
            <a:off x="0" y="2997200"/>
            <a:ext cx="1403350" cy="2520950"/>
          </a:xfrm>
          <a:prstGeom prst="rightArrow">
            <a:avLst>
              <a:gd name="adj1" fmla="val 79306"/>
              <a:gd name="adj2" fmla="val 24769"/>
            </a:avLst>
          </a:prstGeom>
          <a:gradFill rotWithShape="0">
            <a:gsLst>
              <a:gs pos="0">
                <a:srgbClr val="30A483"/>
              </a:gs>
              <a:gs pos="100000">
                <a:srgbClr val="FFFFFF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0" y="3500438"/>
            <a:ext cx="1692275" cy="1619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uk-UA" sz="2000" b="1">
                <a:solidFill>
                  <a:srgbClr val="1F5281"/>
                </a:solidFill>
              </a:rPr>
              <a:t>Важливі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uk-UA" sz="2000" b="1">
                <a:solidFill>
                  <a:srgbClr val="1F5281"/>
                </a:solidFill>
              </a:rPr>
              <a:t> психічні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uk-UA" sz="2000" b="1">
                <a:solidFill>
                  <a:srgbClr val="1F5281"/>
                </a:solidFill>
              </a:rPr>
              <a:t> новоутво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uk-UA" sz="2000" b="1">
                <a:solidFill>
                  <a:srgbClr val="1F5281"/>
                </a:solidFill>
              </a:rPr>
              <a:t>рення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uk-UA" sz="2000" b="1">
              <a:solidFill>
                <a:srgbClr val="1F5281"/>
              </a:solidFill>
            </a:endParaRPr>
          </a:p>
        </p:txBody>
      </p:sp>
      <p:sp>
        <p:nvSpPr>
          <p:cNvPr id="9220" name="AutoShape 4"/>
          <p:cNvSpPr>
            <a:spLocks noChangeArrowheads="1"/>
          </p:cNvSpPr>
          <p:nvPr/>
        </p:nvSpPr>
        <p:spPr bwMode="auto">
          <a:xfrm>
            <a:off x="1500188" y="1285875"/>
            <a:ext cx="3857625" cy="5160963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EBF7FD"/>
              </a:gs>
              <a:gs pos="100000">
                <a:srgbClr val="B0DFF6"/>
              </a:gs>
            </a:gsLst>
            <a:lin ang="0" scaled="1"/>
          </a:gradFill>
          <a:ln w="57240">
            <a:solidFill>
              <a:srgbClr val="78C8F0"/>
            </a:solidFill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Aft>
                <a:spcPts val="500"/>
              </a:spcAft>
              <a:buClr>
                <a:srgbClr val="1F5281"/>
              </a:buClr>
              <a:buFont typeface="Verdana" pitchFamily="32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uk-UA" sz="1600" b="1">
                <a:solidFill>
                  <a:srgbClr val="1F5281"/>
                </a:solidFill>
              </a:rPr>
              <a:t>В учнів  6 класів переважає мимовільна увага (короткотривала), дитина легко відволікається на який-небудь подразник, активно реагує на все нове, яскраве і незвичайне. Зосередження уваги на одному і тому ж об'єкті важко дається учням у цьому віці і призводить до швидкої стомлюваності. Це звісно заважає процесу навчання. Всі ці фактори потрібно враховувати під час організації навчального процесу.</a:t>
            </a:r>
          </a:p>
          <a:p>
            <a:pPr>
              <a:spcAft>
                <a:spcPts val="500"/>
              </a:spcAft>
              <a:buClr>
                <a:srgbClr val="1F5281"/>
              </a:buClr>
              <a:buFont typeface="Verdan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1600" b="1">
              <a:solidFill>
                <a:srgbClr val="1F5281"/>
              </a:solidFill>
            </a:endParaRPr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111875"/>
            <a:ext cx="1619250" cy="746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5429250" y="1357313"/>
            <a:ext cx="3429000" cy="4483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uk-UA" b="1">
                <a:solidFill>
                  <a:srgbClr val="000000"/>
                </a:solidFill>
              </a:rPr>
              <a:t>З метою активізації навчально-пізнавальної діяльності учнів бажано пропонувати їм самостійно складати задачі і ставити однокласникам запитання, які стосуються вивченого теоретичного матеріалу. Така практика розвиває пам’ять і увагу в учнів та вимагає вивчення теоретичного матеріалу.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ext Box 1"/>
          <p:cNvSpPr txBox="1">
            <a:spLocks noChangeArrowheads="1"/>
          </p:cNvSpPr>
          <p:nvPr/>
        </p:nvSpPr>
        <p:spPr bwMode="auto">
          <a:xfrm>
            <a:off x="457200" y="182563"/>
            <a:ext cx="8229600" cy="944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uk-UA" sz="2800" b="1">
                <a:solidFill>
                  <a:srgbClr val="FFFFFF"/>
                </a:solidFill>
              </a:rPr>
              <a:t>Педагогічні особливості навчання учнів шостих класах</a:t>
            </a:r>
          </a:p>
        </p:txBody>
      </p:sp>
      <p:sp>
        <p:nvSpPr>
          <p:cNvPr id="10242" name="AutoShape 2"/>
          <p:cNvSpPr>
            <a:spLocks noChangeArrowheads="1"/>
          </p:cNvSpPr>
          <p:nvPr/>
        </p:nvSpPr>
        <p:spPr bwMode="auto">
          <a:xfrm>
            <a:off x="0" y="2997200"/>
            <a:ext cx="1403350" cy="2520950"/>
          </a:xfrm>
          <a:prstGeom prst="rightArrow">
            <a:avLst>
              <a:gd name="adj1" fmla="val 79306"/>
              <a:gd name="adj2" fmla="val 24769"/>
            </a:avLst>
          </a:prstGeom>
          <a:gradFill rotWithShape="0">
            <a:gsLst>
              <a:gs pos="0">
                <a:srgbClr val="30A483"/>
              </a:gs>
              <a:gs pos="100000">
                <a:srgbClr val="FFFFFF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0" y="3500438"/>
            <a:ext cx="1928813" cy="13128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 b="1">
                <a:solidFill>
                  <a:srgbClr val="1F5281"/>
                </a:solidFill>
              </a:rPr>
              <a:t>Відбуваються зміни в когнітивній сфері</a:t>
            </a:r>
          </a:p>
        </p:txBody>
      </p:sp>
      <p:sp>
        <p:nvSpPr>
          <p:cNvPr id="10244" name="AutoShape 4"/>
          <p:cNvSpPr>
            <a:spLocks noChangeArrowheads="1"/>
          </p:cNvSpPr>
          <p:nvPr/>
        </p:nvSpPr>
        <p:spPr bwMode="auto">
          <a:xfrm>
            <a:off x="1571625" y="1285875"/>
            <a:ext cx="4286250" cy="478155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EBF7FD"/>
              </a:gs>
              <a:gs pos="100000">
                <a:srgbClr val="B0DFF6"/>
              </a:gs>
            </a:gsLst>
            <a:lin ang="0" scaled="1"/>
          </a:gradFill>
          <a:ln w="57240">
            <a:solidFill>
              <a:srgbClr val="78C8F0"/>
            </a:solidFill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Aft>
                <a:spcPts val="625"/>
              </a:spcAft>
              <a:buClr>
                <a:srgbClr val="1F5281"/>
              </a:buClr>
              <a:buFont typeface="Verdana" pitchFamily="32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 b="1">
                <a:solidFill>
                  <a:srgbClr val="1F5281"/>
                </a:solidFill>
              </a:rPr>
              <a:t>Якщо у початкових класах головною діяльністю учнів була навчальна, то поступово в учнів  6 класу на перше місце виходить міжособистісне спілкування з дорослими і ровесниками, суспільно корисна праця, що позитивно позначається на розвитку психіки та особистості. </a:t>
            </a:r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5857875" y="1303338"/>
            <a:ext cx="3286125" cy="49641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uk-UA" sz="1600" b="1">
                <a:solidFill>
                  <a:srgbClr val="1F5281"/>
                </a:solidFill>
              </a:rPr>
              <a:t>Навчальні труднощі молодших підлітків багато в чому залежать від емоційної сторони навчання, інтересу, заохочення, похвали вчителя чи їх відсутності. Якщо вчитель не стимулює самостійність та ініціативу в учнів, а лише наставляє і контролює результати їх навчальної діяльності, то підлітки втрачають інтерес до навчання. Тому на уроках в 6-х класах слід приділяти значну увагу ігровим моментам.</a:t>
            </a:r>
          </a:p>
          <a:p>
            <a:pPr>
              <a:buClr>
                <a:srgbClr val="1F5281"/>
              </a:buClr>
              <a:buFont typeface="Verdan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1600" b="1">
              <a:solidFill>
                <a:srgbClr val="1F5281"/>
              </a:solidFill>
            </a:endParaRPr>
          </a:p>
        </p:txBody>
      </p:sp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111875"/>
            <a:ext cx="1619250" cy="746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ext Box 1"/>
          <p:cNvSpPr txBox="1">
            <a:spLocks noChangeArrowheads="1"/>
          </p:cNvSpPr>
          <p:nvPr/>
        </p:nvSpPr>
        <p:spPr bwMode="auto">
          <a:xfrm>
            <a:off x="457200" y="319088"/>
            <a:ext cx="8229600" cy="671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uk-UA" sz="2800" b="1">
                <a:solidFill>
                  <a:srgbClr val="FFFFFF"/>
                </a:solidFill>
              </a:rPr>
              <a:t>Пам'ятайте:</a:t>
            </a:r>
          </a:p>
        </p:txBody>
      </p:sp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395288" y="1341438"/>
            <a:ext cx="8569325" cy="5327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341313" indent="-341313">
              <a:lnSpc>
                <a:spcPct val="80000"/>
              </a:lnSpc>
              <a:spcBef>
                <a:spcPts val="500"/>
              </a:spcBef>
              <a:buClr>
                <a:srgbClr val="1481B8"/>
              </a:buClr>
              <a:buFont typeface="Wingdings" charset="2"/>
              <a:buChar char="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uk-UA" sz="2000" b="1">
                <a:solidFill>
                  <a:srgbClr val="1481B8"/>
                </a:solidFill>
              </a:rPr>
              <a:t>Якщо дитину постійно критикувати - вона вчиться ненавидіти.</a:t>
            </a:r>
          </a:p>
          <a:p>
            <a:pPr marL="341313" indent="-341313">
              <a:lnSpc>
                <a:spcPct val="80000"/>
              </a:lnSpc>
              <a:spcBef>
                <a:spcPts val="500"/>
              </a:spcBef>
              <a:buClr>
                <a:srgbClr val="1481B8"/>
              </a:buClr>
              <a:buFont typeface="Wingdings" charset="2"/>
              <a:buChar char="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uk-UA" sz="2000" b="1">
                <a:solidFill>
                  <a:srgbClr val="1481B8"/>
                </a:solidFill>
              </a:rPr>
              <a:t>Якщо дитина живе у ворожнечі - вона вчиться агресивності.</a:t>
            </a:r>
          </a:p>
          <a:p>
            <a:pPr marL="341313" indent="-341313">
              <a:lnSpc>
                <a:spcPct val="80000"/>
              </a:lnSpc>
              <a:spcBef>
                <a:spcPts val="500"/>
              </a:spcBef>
              <a:buClr>
                <a:srgbClr val="1481B8"/>
              </a:buClr>
              <a:buFont typeface="Wingdings" charset="2"/>
              <a:buChar char="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uk-UA" sz="2000" b="1">
                <a:solidFill>
                  <a:srgbClr val="1481B8"/>
                </a:solidFill>
              </a:rPr>
              <a:t>Якщо дитину висміють - вона стане замкнутою.</a:t>
            </a:r>
          </a:p>
          <a:p>
            <a:pPr marL="341313" indent="-341313">
              <a:lnSpc>
                <a:spcPct val="80000"/>
              </a:lnSpc>
              <a:spcBef>
                <a:spcPts val="500"/>
              </a:spcBef>
              <a:buClr>
                <a:srgbClr val="1481B8"/>
              </a:buClr>
              <a:buFont typeface="Wingdings" charset="2"/>
              <a:buChar char="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uk-UA" sz="2000" b="1">
                <a:solidFill>
                  <a:srgbClr val="1481B8"/>
                </a:solidFill>
              </a:rPr>
              <a:t>Якщо дитина зростає у докорах - формується почуття провини.</a:t>
            </a:r>
          </a:p>
          <a:p>
            <a:pPr marL="341313" indent="-341313">
              <a:lnSpc>
                <a:spcPct val="80000"/>
              </a:lnSpc>
              <a:spcBef>
                <a:spcPts val="500"/>
              </a:spcBef>
              <a:buClr>
                <a:srgbClr val="1481B8"/>
              </a:buClr>
              <a:buFont typeface="Wingdings" charset="2"/>
              <a:buChar char="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uk-UA" sz="2000" b="1">
                <a:solidFill>
                  <a:srgbClr val="1481B8"/>
                </a:solidFill>
              </a:rPr>
              <a:t>Якщо дитину підбадьорюють - вона починає вірити в себе.</a:t>
            </a:r>
          </a:p>
          <a:p>
            <a:pPr marL="341313" indent="-341313">
              <a:lnSpc>
                <a:spcPct val="80000"/>
              </a:lnSpc>
              <a:spcBef>
                <a:spcPts val="500"/>
              </a:spcBef>
              <a:buClr>
                <a:srgbClr val="1481B8"/>
              </a:buClr>
              <a:buFont typeface="Wingdings" charset="2"/>
              <a:buChar char="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uk-UA" sz="2000" b="1">
                <a:solidFill>
                  <a:srgbClr val="1481B8"/>
                </a:solidFill>
              </a:rPr>
              <a:t>Якщо дитину хвалять - вона вчиться бути вдячною.</a:t>
            </a:r>
          </a:p>
          <a:p>
            <a:pPr marL="341313" indent="-341313">
              <a:lnSpc>
                <a:spcPct val="80000"/>
              </a:lnSpc>
              <a:spcBef>
                <a:spcPts val="500"/>
              </a:spcBef>
              <a:buClr>
                <a:srgbClr val="1481B8"/>
              </a:buClr>
              <a:buFont typeface="Wingdings" charset="2"/>
              <a:buChar char="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uk-UA" sz="2000" b="1">
                <a:solidFill>
                  <a:srgbClr val="1481B8"/>
                </a:solidFill>
              </a:rPr>
              <a:t>Якщо дитина зростає в чесності - вона вчиться бути справедливою.</a:t>
            </a:r>
          </a:p>
          <a:p>
            <a:pPr marL="341313" indent="-341313">
              <a:lnSpc>
                <a:spcPct val="80000"/>
              </a:lnSpc>
              <a:spcBef>
                <a:spcPts val="500"/>
              </a:spcBef>
              <a:buClr>
                <a:srgbClr val="1481B8"/>
              </a:buClr>
              <a:buFont typeface="Wingdings" charset="2"/>
              <a:buChar char="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uk-UA" sz="2000" b="1">
                <a:solidFill>
                  <a:srgbClr val="1481B8"/>
                </a:solidFill>
              </a:rPr>
              <a:t>Якщо дитина живе у безпеці - вона вчиться вірити людям.</a:t>
            </a:r>
          </a:p>
          <a:p>
            <a:pPr marL="341313" indent="-341313">
              <a:lnSpc>
                <a:spcPct val="80000"/>
              </a:lnSpc>
              <a:spcBef>
                <a:spcPts val="500"/>
              </a:spcBef>
              <a:buClr>
                <a:srgbClr val="1481B8"/>
              </a:buClr>
              <a:buFont typeface="Wingdings" charset="2"/>
              <a:buChar char="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uk-UA" sz="2000" b="1">
                <a:solidFill>
                  <a:srgbClr val="1481B8"/>
                </a:solidFill>
              </a:rPr>
              <a:t>Якщо дитину підтримують - вона вчиться цінувати себе.</a:t>
            </a:r>
          </a:p>
          <a:p>
            <a:pPr marL="341313" indent="-341313">
              <a:lnSpc>
                <a:spcPct val="80000"/>
              </a:lnSpc>
              <a:spcBef>
                <a:spcPts val="500"/>
              </a:spcBef>
              <a:buClr>
                <a:srgbClr val="1481B8"/>
              </a:buClr>
              <a:buFont typeface="Wingdings" charset="2"/>
              <a:buChar char="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uk-UA" sz="2000" b="1">
                <a:solidFill>
                  <a:srgbClr val="1481B8"/>
                </a:solidFill>
              </a:rPr>
              <a:t>Якщо дитина живе у розумінні і доброзичливості - вона вчиться знаходити любов у цьому світі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Verdana"/>
        <a:ea typeface=""/>
        <a:cs typeface="Arial Unicode MS"/>
      </a:majorFont>
      <a:minorFont>
        <a:latin typeface="Verdana"/>
        <a:ea typeface=""/>
        <a:cs typeface="Arial Unicode M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Verdana" pitchFamily="32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Verdana" pitchFamily="32" charset="0"/>
            <a:cs typeface="Arial Unicode MS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Verdana"/>
        <a:ea typeface=""/>
        <a:cs typeface="Arial Unicode MS"/>
      </a:majorFont>
      <a:minorFont>
        <a:latin typeface="Verdana"/>
        <a:ea typeface=""/>
        <a:cs typeface="Arial Unicode M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Verdana" pitchFamily="32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Verdana" pitchFamily="32" charset="0"/>
            <a:cs typeface="Arial Unicode MS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849</TotalTime>
  <Words>618</Words>
  <PresentationFormat>Экран (4:3)</PresentationFormat>
  <Paragraphs>67</Paragraphs>
  <Slides>8</Slides>
  <Notes>8</Notes>
  <HiddenSlides>0</HiddenSlides>
  <MMClips>0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0</vt:i4>
      </vt:variant>
      <vt:variant>
        <vt:lpstr>Заголовки слайдов</vt:lpstr>
      </vt:variant>
      <vt:variant>
        <vt:i4>8</vt:i4>
      </vt:variant>
    </vt:vector>
  </HeadingPairs>
  <TitlesOfParts>
    <vt:vector size="10" baseType="lpstr">
      <vt:lpstr>Тема Office</vt:lpstr>
      <vt:lpstr>Тема Office</vt:lpstr>
      <vt:lpstr>28.11.2014р.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ТВОЯ МУЛЬТИМЕДІЙНА ПРЕЗЕНТАЦІЯ</dc:title>
  <dc:creator>Алла</dc:creator>
  <cp:lastModifiedBy>User</cp:lastModifiedBy>
  <cp:revision>22</cp:revision>
  <cp:lastPrinted>1601-01-01T00:00:00Z</cp:lastPrinted>
  <dcterms:created xsi:type="dcterms:W3CDTF">2011-03-11T01:57:24Z</dcterms:created>
  <dcterms:modified xsi:type="dcterms:W3CDTF">2015-04-16T06:57:49Z</dcterms:modified>
</cp:coreProperties>
</file>