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 varScale="1">
        <p:scale>
          <a:sx n="42" d="100"/>
          <a:sy n="42" d="100"/>
        </p:scale>
        <p:origin x="1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print"/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 cstate="print"/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8" cstate="print"/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Cambria" pitchFamily="18" charset="0"/>
              </a:rPr>
              <a:t>Світячи іншим – не згори сам</a:t>
            </a:r>
            <a:endParaRPr lang="uk-UA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500306"/>
            <a:ext cx="8786874" cy="4071966"/>
          </a:xfrm>
        </p:spPr>
        <p:txBody>
          <a:bodyPr/>
          <a:lstStyle/>
          <a:p>
            <a:r>
              <a:rPr lang="uk-UA" sz="2400" dirty="0" smtClean="0">
                <a:solidFill>
                  <a:srgbClr val="FF0000"/>
                </a:solidFill>
              </a:rPr>
              <a:t>Тренінг для вчителів </a:t>
            </a:r>
          </a:p>
          <a:p>
            <a:r>
              <a:rPr lang="uk-UA" sz="2400" dirty="0" err="1" smtClean="0">
                <a:solidFill>
                  <a:srgbClr val="FF0000"/>
                </a:solidFill>
              </a:rPr>
              <a:t>Струсівської</a:t>
            </a:r>
            <a:r>
              <a:rPr lang="uk-UA" sz="2400" dirty="0" smtClean="0">
                <a:solidFill>
                  <a:srgbClr val="FF0000"/>
                </a:solidFill>
              </a:rPr>
              <a:t> школи – інтернату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algn="r"/>
            <a:r>
              <a:rPr lang="uk-UA" sz="2400" dirty="0" smtClean="0">
                <a:solidFill>
                  <a:srgbClr val="FF0000"/>
                </a:solidFill>
              </a:rPr>
              <a:t>Усе, що робиш охоче, - не є тягарем.</a:t>
            </a:r>
          </a:p>
          <a:p>
            <a:pPr algn="r"/>
            <a:r>
              <a:rPr lang="uk-UA" sz="2400" dirty="0" smtClean="0">
                <a:solidFill>
                  <a:srgbClr val="FF0000"/>
                </a:solidFill>
              </a:rPr>
              <a:t>Томас </a:t>
            </a:r>
            <a:r>
              <a:rPr lang="uk-UA" sz="2400" dirty="0" err="1" smtClean="0">
                <a:solidFill>
                  <a:srgbClr val="FF0000"/>
                </a:solidFill>
              </a:rPr>
              <a:t>Джеферсон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 </a:t>
            </a:r>
            <a:endParaRPr lang="uk-U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382588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/>
              <a:t>- </a:t>
            </a:r>
            <a:r>
              <a:rPr lang="ru-RU" i="1" dirty="0" err="1"/>
              <a:t>масаж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допоможе</a:t>
            </a:r>
            <a:r>
              <a:rPr lang="ru-RU" dirty="0"/>
              <a:t> як </a:t>
            </a:r>
            <a:r>
              <a:rPr lang="ru-RU" dirty="0" err="1"/>
              <a:t>класичний</a:t>
            </a:r>
            <a:r>
              <a:rPr lang="ru-RU" dirty="0"/>
              <a:t> </a:t>
            </a:r>
            <a:r>
              <a:rPr lang="ru-RU" dirty="0" err="1"/>
              <a:t>масаж</a:t>
            </a:r>
            <a:r>
              <a:rPr lang="ru-RU" dirty="0"/>
              <a:t>, так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масаж</a:t>
            </a:r>
            <a:r>
              <a:rPr lang="ru-RU" dirty="0"/>
              <a:t> 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точок</a:t>
            </a:r>
            <a:r>
              <a:rPr lang="ru-RU" dirty="0"/>
              <a:t> на руках </a:t>
            </a:r>
            <a:r>
              <a:rPr lang="ru-RU" dirty="0" err="1"/>
              <a:t>і</a:t>
            </a:r>
            <a:r>
              <a:rPr lang="ru-RU" dirty="0"/>
              <a:t> ногах </a:t>
            </a:r>
            <a:r>
              <a:rPr lang="ru-RU" dirty="0" err="1"/>
              <a:t>людини</a:t>
            </a:r>
            <a:r>
              <a:rPr lang="ru-RU" dirty="0"/>
              <a:t>; </a:t>
            </a:r>
            <a:r>
              <a:rPr lang="ru-RU" dirty="0" err="1"/>
              <a:t>корисно</a:t>
            </a:r>
            <a:r>
              <a:rPr lang="ru-RU" dirty="0"/>
              <a:t> просто </a:t>
            </a:r>
            <a:r>
              <a:rPr lang="ru-RU" dirty="0" err="1"/>
              <a:t>походити</a:t>
            </a:r>
            <a:r>
              <a:rPr lang="ru-RU" dirty="0"/>
              <a:t> </a:t>
            </a:r>
            <a:r>
              <a:rPr lang="ru-RU" dirty="0" err="1"/>
              <a:t>босоніж</a:t>
            </a:r>
            <a:r>
              <a:rPr lang="ru-RU" dirty="0"/>
              <a:t> по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</a:t>
            </a:r>
            <a:r>
              <a:rPr lang="ru-RU" dirty="0"/>
              <a:t> </a:t>
            </a:r>
            <a:r>
              <a:rPr lang="ru-RU" dirty="0" err="1"/>
              <a:t>насипаним</a:t>
            </a:r>
            <a:r>
              <a:rPr lang="ru-RU" dirty="0"/>
              <a:t> у коробку </a:t>
            </a:r>
            <a:r>
              <a:rPr lang="ru-RU" dirty="0" err="1"/>
              <a:t>камінчикам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4663" y="2492375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 </a:t>
            </a:r>
            <a:r>
              <a:rPr lang="ru-RU" i="1" dirty="0" err="1"/>
              <a:t>терапія</a:t>
            </a:r>
            <a:r>
              <a:rPr lang="ru-RU" i="1" dirty="0"/>
              <a:t> </a:t>
            </a:r>
            <a:r>
              <a:rPr lang="ru-RU" i="1" dirty="0" err="1"/>
              <a:t>кольором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зелений</a:t>
            </a:r>
            <a:r>
              <a:rPr lang="ru-RU" dirty="0"/>
              <a:t> та </a:t>
            </a:r>
            <a:r>
              <a:rPr lang="ru-RU" dirty="0" err="1"/>
              <a:t>синій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заспокоїтись</a:t>
            </a:r>
            <a:r>
              <a:rPr lang="ru-RU" dirty="0"/>
              <a:t>, </a:t>
            </a:r>
            <a:r>
              <a:rPr lang="ru-RU" dirty="0" err="1"/>
              <a:t>червоний</a:t>
            </a:r>
            <a:r>
              <a:rPr lang="ru-RU" dirty="0"/>
              <a:t> </a:t>
            </a:r>
            <a:r>
              <a:rPr lang="ru-RU" dirty="0" err="1"/>
              <a:t>та</a:t>
            </a:r>
            <a:r>
              <a:rPr lang="ru-RU" dirty="0"/>
              <a:t> </a:t>
            </a:r>
            <a:r>
              <a:rPr lang="ru-RU" dirty="0" err="1"/>
              <a:t>жовтий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бадьорість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0825" y="4365625"/>
            <a:ext cx="45720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 </a:t>
            </a:r>
            <a:r>
              <a:rPr lang="ru-RU" i="1" dirty="0" err="1"/>
              <a:t>ароматерапія</a:t>
            </a:r>
            <a:r>
              <a:rPr lang="ru-RU" dirty="0"/>
              <a:t> (запахи апельсину, бергамоту </a:t>
            </a:r>
            <a:r>
              <a:rPr lang="ru-RU" dirty="0" err="1"/>
              <a:t>діють</a:t>
            </a:r>
            <a:r>
              <a:rPr lang="ru-RU" dirty="0"/>
              <a:t> на </a:t>
            </a:r>
            <a:r>
              <a:rPr lang="ru-RU" dirty="0" err="1"/>
              <a:t>нервову</a:t>
            </a:r>
            <a:r>
              <a:rPr lang="ru-RU" dirty="0"/>
              <a:t> систему </a:t>
            </a:r>
            <a:r>
              <a:rPr lang="ru-RU" dirty="0" err="1"/>
              <a:t>збуджуючи</a:t>
            </a:r>
            <a:r>
              <a:rPr lang="ru-RU" dirty="0"/>
              <a:t>,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приливу сил; запахи </a:t>
            </a:r>
            <a:r>
              <a:rPr lang="ru-RU" dirty="0" err="1"/>
              <a:t>лаванди</a:t>
            </a:r>
            <a:r>
              <a:rPr lang="ru-RU" dirty="0"/>
              <a:t>, </a:t>
            </a:r>
            <a:r>
              <a:rPr lang="ru-RU" dirty="0" err="1"/>
              <a:t>анісу</a:t>
            </a:r>
            <a:r>
              <a:rPr lang="ru-RU" dirty="0"/>
              <a:t>, </a:t>
            </a:r>
            <a:r>
              <a:rPr lang="ru-RU" dirty="0" err="1"/>
              <a:t>шавлії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заспокійливо</a:t>
            </a:r>
            <a:r>
              <a:rPr lang="ru-RU" dirty="0"/>
              <a:t>,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зняти</a:t>
            </a:r>
            <a:r>
              <a:rPr lang="ru-RU" dirty="0"/>
              <a:t> </a:t>
            </a:r>
            <a:r>
              <a:rPr lang="ru-RU" dirty="0" err="1"/>
              <a:t>нервове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) </a:t>
            </a:r>
            <a:br>
              <a:rPr lang="ru-RU" dirty="0"/>
            </a:br>
            <a:endParaRPr lang="ru-RU" dirty="0"/>
          </a:p>
        </p:txBody>
      </p:sp>
      <p:pic>
        <p:nvPicPr>
          <p:cNvPr id="62466" name="Picture 2" descr="C:\Users\Лена\Desktop\Емоційне вигорання вчителів\276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38125"/>
            <a:ext cx="30956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 descr="C:\Users\Лена\Desktop\Емоційне вигорання вчителів\783584012-290x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0025" y="2060575"/>
            <a:ext cx="2135188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C:\Users\Лена\Desktop\Емоційне вигорання вчителів\81095513_1268250412_d697395b6b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716338"/>
            <a:ext cx="196215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5288" y="3333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 </a:t>
            </a:r>
            <a:r>
              <a:rPr lang="ru-RU" i="1" dirty="0" err="1"/>
              <a:t>терапія</a:t>
            </a:r>
            <a:r>
              <a:rPr lang="ru-RU" i="1" dirty="0"/>
              <a:t> </a:t>
            </a:r>
            <a:r>
              <a:rPr lang="ru-RU" i="1" dirty="0" err="1"/>
              <a:t>мінералами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779838" y="2133600"/>
            <a:ext cx="45720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/>
              <a:t>- </a:t>
            </a:r>
            <a:r>
              <a:rPr lang="ru-RU" i="1" dirty="0" err="1"/>
              <a:t>дихальні</a:t>
            </a:r>
            <a:r>
              <a:rPr lang="ru-RU" i="1" dirty="0"/>
              <a:t> </a:t>
            </a:r>
            <a:r>
              <a:rPr lang="ru-RU" i="1" dirty="0" err="1"/>
              <a:t>вправи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заспокійливе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подовженим</a:t>
            </a:r>
            <a:r>
              <a:rPr lang="ru-RU" dirty="0"/>
              <a:t> </a:t>
            </a:r>
            <a:r>
              <a:rPr lang="ru-RU" dirty="0" err="1"/>
              <a:t>видихом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надлишкове</a:t>
            </a:r>
            <a:r>
              <a:rPr lang="ru-RU" dirty="0"/>
              <a:t> </a:t>
            </a:r>
            <a:r>
              <a:rPr lang="ru-RU" dirty="0" err="1"/>
              <a:t>збудження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нервове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; </a:t>
            </a:r>
            <a:r>
              <a:rPr lang="ru-RU" dirty="0" err="1"/>
              <a:t>мобілізуюче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збільшеним</a:t>
            </a:r>
            <a:r>
              <a:rPr lang="ru-RU" dirty="0"/>
              <a:t> </a:t>
            </a:r>
            <a:r>
              <a:rPr lang="ru-RU" dirty="0" err="1"/>
              <a:t>вдихом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подолати</a:t>
            </a:r>
            <a:r>
              <a:rPr lang="ru-RU" dirty="0"/>
              <a:t> </a:t>
            </a:r>
            <a:r>
              <a:rPr lang="ru-RU" dirty="0" err="1"/>
              <a:t>в'ялість</a:t>
            </a:r>
            <a:r>
              <a:rPr lang="ru-RU" dirty="0"/>
              <a:t>, </a:t>
            </a:r>
            <a:r>
              <a:rPr lang="ru-RU" dirty="0" err="1"/>
              <a:t>сонливість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388" y="4941888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 </a:t>
            </a:r>
            <a:r>
              <a:rPr lang="ru-RU" i="1" dirty="0"/>
              <a:t>баня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водні</a:t>
            </a:r>
            <a:r>
              <a:rPr lang="ru-RU" i="1" dirty="0"/>
              <a:t> </a:t>
            </a:r>
            <a:r>
              <a:rPr lang="ru-RU" i="1" dirty="0" err="1"/>
              <a:t>процедури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контрастний</a:t>
            </a:r>
            <a:r>
              <a:rPr lang="ru-RU" dirty="0"/>
              <a:t> душ перед сном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зняти</a:t>
            </a:r>
            <a:r>
              <a:rPr lang="ru-RU" dirty="0"/>
              <a:t> </a:t>
            </a:r>
            <a:r>
              <a:rPr lang="ru-RU" dirty="0" err="1"/>
              <a:t>втому</a:t>
            </a:r>
            <a:r>
              <a:rPr lang="ru-RU" dirty="0"/>
              <a:t> дня, а </a:t>
            </a:r>
            <a:r>
              <a:rPr lang="ru-RU" dirty="0" err="1"/>
              <a:t>зранку</a:t>
            </a:r>
            <a:r>
              <a:rPr lang="ru-RU" dirty="0"/>
              <a:t> </a:t>
            </a:r>
            <a:r>
              <a:rPr lang="ru-RU" dirty="0" err="1"/>
              <a:t>додасть</a:t>
            </a:r>
            <a:r>
              <a:rPr lang="ru-RU" dirty="0"/>
              <a:t> </a:t>
            </a:r>
            <a:r>
              <a:rPr lang="ru-RU" dirty="0" err="1"/>
              <a:t>бадьорості</a:t>
            </a:r>
            <a:r>
              <a:rPr lang="ru-RU" dirty="0"/>
              <a:t>; </a:t>
            </a:r>
            <a:r>
              <a:rPr lang="ru-RU" dirty="0" err="1"/>
              <a:t>взагалі</a:t>
            </a:r>
            <a:r>
              <a:rPr lang="ru-RU" dirty="0"/>
              <a:t>, вода </a:t>
            </a:r>
            <a:r>
              <a:rPr lang="ru-RU" dirty="0" err="1"/>
              <a:t>чудово</a:t>
            </a:r>
            <a:r>
              <a:rPr lang="ru-RU" dirty="0"/>
              <a:t> </a:t>
            </a:r>
            <a:r>
              <a:rPr lang="ru-RU" dirty="0" err="1"/>
              <a:t>змиває</a:t>
            </a:r>
            <a:r>
              <a:rPr lang="ru-RU" dirty="0"/>
              <a:t> </a:t>
            </a:r>
            <a:r>
              <a:rPr lang="ru-RU" dirty="0" err="1"/>
              <a:t>будь-який</a:t>
            </a:r>
            <a:r>
              <a:rPr lang="ru-RU" dirty="0"/>
              <a:t> негатив)</a:t>
            </a:r>
            <a:br>
              <a:rPr lang="ru-RU" dirty="0"/>
            </a:br>
            <a:endParaRPr lang="ru-RU" dirty="0"/>
          </a:p>
        </p:txBody>
      </p:sp>
      <p:pic>
        <p:nvPicPr>
          <p:cNvPr id="63490" name="Picture 2" descr="C:\Users\Лена\Desktop\Емоційне вигорання вчителів\stoun_tera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5888"/>
            <a:ext cx="2881312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C:\Users\Лена\Desktop\Емоційне вигорання вчителів\dykhatelnye-uprazhneniya-uluchshayut-zdor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628775"/>
            <a:ext cx="31146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C:\Users\Лена\Desktop\Емоційне вигорання вчителів\1270504523_banya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5263" y="4222750"/>
            <a:ext cx="2968625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709613" y="190500"/>
            <a:ext cx="76327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  </a:t>
            </a:r>
            <a:r>
              <a:rPr lang="ru-RU" dirty="0" err="1"/>
              <a:t>Емоційно-вольова</a:t>
            </a:r>
            <a:r>
              <a:rPr lang="ru-RU" dirty="0"/>
              <a:t> </a:t>
            </a:r>
            <a:r>
              <a:rPr lang="ru-RU" dirty="0" err="1"/>
              <a:t>регуляція</a:t>
            </a:r>
            <a:r>
              <a:rPr lang="ru-RU" dirty="0"/>
              <a:t> </a:t>
            </a:r>
            <a:r>
              <a:rPr lang="ru-RU" dirty="0" err="1"/>
              <a:t>психофізичного</a:t>
            </a:r>
            <a:r>
              <a:rPr lang="ru-RU" dirty="0"/>
              <a:t> стану</a:t>
            </a:r>
          </a:p>
          <a:p>
            <a:r>
              <a:rPr lang="ru-RU" u="sng" dirty="0"/>
              <a:t>(</a:t>
            </a:r>
            <a:r>
              <a:rPr lang="ru-RU" u="sng" dirty="0" err="1"/>
              <a:t>вплив</a:t>
            </a:r>
            <a:r>
              <a:rPr lang="ru-RU" u="sng" dirty="0"/>
              <a:t> на </a:t>
            </a:r>
            <a:r>
              <a:rPr lang="ru-RU" u="sng" dirty="0" err="1"/>
              <a:t>емоційний</a:t>
            </a:r>
            <a:r>
              <a:rPr lang="ru-RU" u="sng" dirty="0"/>
              <a:t> стан):</a:t>
            </a:r>
            <a:br>
              <a:rPr lang="ru-RU" u="sng" dirty="0"/>
            </a:br>
            <a:endParaRPr lang="ru-RU" u="sng" dirty="0"/>
          </a:p>
        </p:txBody>
      </p:sp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212725" y="1111250"/>
            <a:ext cx="5080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 </a:t>
            </a:r>
            <a:r>
              <a:rPr lang="ru-RU" i="1" dirty="0" err="1"/>
              <a:t>гумор</a:t>
            </a:r>
            <a:r>
              <a:rPr lang="ru-RU" dirty="0"/>
              <a:t> (</a:t>
            </a:r>
            <a:r>
              <a:rPr lang="ru-RU" dirty="0" err="1"/>
              <a:t>сміх</a:t>
            </a:r>
            <a:r>
              <a:rPr lang="ru-RU" dirty="0"/>
              <a:t> позитивно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імунну</a:t>
            </a:r>
            <a:r>
              <a:rPr lang="ru-RU" dirty="0"/>
              <a:t> систему, </a:t>
            </a:r>
            <a:r>
              <a:rPr lang="ru-RU" dirty="0" err="1"/>
              <a:t>активізуючи</a:t>
            </a:r>
            <a:r>
              <a:rPr lang="ru-RU" dirty="0"/>
              <a:t> </a:t>
            </a:r>
            <a:r>
              <a:rPr lang="ru-RU" dirty="0" err="1"/>
              <a:t>Т-лімфоцити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; у </a:t>
            </a:r>
            <a:r>
              <a:rPr lang="ru-RU" dirty="0" err="1"/>
              <a:t>відповідь</a:t>
            </a:r>
            <a:r>
              <a:rPr lang="ru-RU" dirty="0"/>
              <a:t> на вашу </a:t>
            </a:r>
            <a:r>
              <a:rPr lang="ru-RU" dirty="0" err="1"/>
              <a:t>усмішку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продукуватиме</a:t>
            </a:r>
            <a:r>
              <a:rPr lang="ru-RU" dirty="0"/>
              <a:t> </a:t>
            </a:r>
            <a:r>
              <a:rPr lang="ru-RU" dirty="0" err="1"/>
              <a:t>бажані</a:t>
            </a:r>
            <a:r>
              <a:rPr lang="ru-RU" dirty="0"/>
              <a:t> </a:t>
            </a:r>
            <a:r>
              <a:rPr lang="ru-RU" dirty="0" err="1"/>
              <a:t>гормони</a:t>
            </a:r>
            <a:r>
              <a:rPr lang="ru-RU" dirty="0"/>
              <a:t> </a:t>
            </a:r>
            <a:r>
              <a:rPr lang="ru-RU" dirty="0" err="1"/>
              <a:t>радості</a:t>
            </a:r>
            <a:r>
              <a:rPr lang="ru-RU" dirty="0"/>
              <a:t>; </a:t>
            </a:r>
            <a:r>
              <a:rPr lang="ru-RU" dirty="0" err="1"/>
              <a:t>гумор</a:t>
            </a:r>
            <a:r>
              <a:rPr lang="ru-RU" dirty="0"/>
              <a:t> </a:t>
            </a:r>
            <a:r>
              <a:rPr lang="ru-RU" dirty="0" err="1"/>
              <a:t>чудово</a:t>
            </a:r>
            <a:r>
              <a:rPr lang="ru-RU" dirty="0"/>
              <a:t> «</a:t>
            </a:r>
            <a:r>
              <a:rPr lang="ru-RU" dirty="0" err="1"/>
              <a:t>перезаряджає</a:t>
            </a:r>
            <a:r>
              <a:rPr lang="ru-RU" dirty="0"/>
              <a:t>» негатив)</a:t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391025" y="256540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/>
              <a:t>- </a:t>
            </a:r>
            <a:r>
              <a:rPr lang="ru-RU" i="1" dirty="0" err="1"/>
              <a:t>музика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гармонізації</a:t>
            </a:r>
            <a:r>
              <a:rPr lang="ru-RU" dirty="0"/>
              <a:t> </a:t>
            </a:r>
            <a:r>
              <a:rPr lang="ru-RU" dirty="0" err="1"/>
              <a:t>психоемоційного</a:t>
            </a:r>
            <a:r>
              <a:rPr lang="ru-RU" dirty="0"/>
              <a:t> стану </a:t>
            </a:r>
            <a:r>
              <a:rPr lang="ru-RU" dirty="0" err="1"/>
              <a:t>прослуховування</a:t>
            </a:r>
            <a:r>
              <a:rPr lang="ru-RU" dirty="0"/>
              <a:t> </a:t>
            </a:r>
            <a:r>
              <a:rPr lang="ru-RU" dirty="0" err="1"/>
              <a:t>класичної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у </a:t>
            </a:r>
            <a:r>
              <a:rPr lang="ru-RU" dirty="0" err="1"/>
              <a:t>малих</a:t>
            </a:r>
            <a:r>
              <a:rPr lang="ru-RU" dirty="0"/>
              <a:t> дозах рок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корисним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вивільнитись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емоцій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32075" y="54371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 </a:t>
            </a:r>
            <a:r>
              <a:rPr lang="ru-RU" i="1" dirty="0" err="1"/>
              <a:t>спілкування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сім’єю</a:t>
            </a:r>
            <a:r>
              <a:rPr lang="ru-RU" i="1" dirty="0"/>
              <a:t>, </a:t>
            </a:r>
            <a:r>
              <a:rPr lang="ru-RU" i="1" dirty="0" err="1"/>
              <a:t>друзями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24" name="Picture 4" descr="C:\Users\Лена\Desktop\Емоційне вигорання вчителів\20943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652463"/>
            <a:ext cx="17097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C:\Users\Лена\Desktop\Емоційне вигорання вчителів\yak-vplivaye-muzika-na-lyudi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663" y="2924175"/>
            <a:ext cx="25288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 </a:t>
            </a:r>
            <a:r>
              <a:rPr lang="ru-RU" i="1" dirty="0" err="1"/>
              <a:t>заняття</a:t>
            </a:r>
            <a:r>
              <a:rPr lang="ru-RU" i="1" dirty="0"/>
              <a:t> </a:t>
            </a:r>
            <a:r>
              <a:rPr lang="ru-RU" i="1" dirty="0" err="1"/>
              <a:t>улюбленою</a:t>
            </a:r>
            <a:r>
              <a:rPr lang="ru-RU" i="1" dirty="0"/>
              <a:t> справою , </a:t>
            </a:r>
            <a:r>
              <a:rPr lang="ru-RU" i="1" dirty="0" err="1"/>
              <a:t>хобі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комп’ютер</a:t>
            </a:r>
            <a:r>
              <a:rPr lang="ru-RU" dirty="0"/>
              <a:t>, книжки, </a:t>
            </a:r>
            <a:r>
              <a:rPr lang="ru-RU" dirty="0" err="1"/>
              <a:t>фільми</a:t>
            </a:r>
            <a:r>
              <a:rPr lang="ru-RU" dirty="0"/>
              <a:t>, </a:t>
            </a:r>
            <a:r>
              <a:rPr lang="ru-RU" dirty="0" err="1"/>
              <a:t>в’язання</a:t>
            </a:r>
            <a:r>
              <a:rPr lang="ru-RU" dirty="0"/>
              <a:t>, </a:t>
            </a:r>
            <a:r>
              <a:rPr lang="ru-RU" dirty="0" err="1"/>
              <a:t>садівництво</a:t>
            </a:r>
            <a:r>
              <a:rPr lang="ru-RU" dirty="0"/>
              <a:t>, </a:t>
            </a:r>
            <a:r>
              <a:rPr lang="ru-RU" dirty="0" err="1"/>
              <a:t>рибальство</a:t>
            </a:r>
            <a:r>
              <a:rPr lang="ru-RU" dirty="0"/>
              <a:t>, туризм… )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95738" y="1450975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 </a:t>
            </a:r>
            <a:r>
              <a:rPr lang="ru-RU" i="1" dirty="0" err="1"/>
              <a:t>спілкування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природою</a:t>
            </a:r>
            <a:r>
              <a:rPr lang="ru-RU" dirty="0"/>
              <a:t>(природа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приливу сил,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)</a:t>
            </a:r>
            <a:br>
              <a:rPr lang="ru-RU" dirty="0"/>
            </a:br>
            <a:r>
              <a:rPr lang="ru-RU" i="1" dirty="0"/>
              <a:t>- </a:t>
            </a:r>
            <a:r>
              <a:rPr lang="ru-RU" i="1" dirty="0" err="1"/>
              <a:t>спілкування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тваринами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270827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/>
              <a:t>- </a:t>
            </a:r>
            <a:r>
              <a:rPr lang="ru-RU" i="1" dirty="0" err="1"/>
              <a:t>медитації</a:t>
            </a:r>
            <a:r>
              <a:rPr lang="ru-RU" i="1" dirty="0"/>
              <a:t>, </a:t>
            </a:r>
            <a:r>
              <a:rPr lang="ru-RU" i="1" dirty="0" err="1"/>
              <a:t>візуалізації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цілеспрямовані</a:t>
            </a:r>
            <a:r>
              <a:rPr lang="ru-RU" dirty="0"/>
              <a:t>, </a:t>
            </a:r>
            <a:r>
              <a:rPr lang="ru-RU" dirty="0" err="1"/>
              <a:t>задані</a:t>
            </a:r>
            <a:r>
              <a:rPr lang="ru-RU" dirty="0"/>
              <a:t> на </a:t>
            </a:r>
            <a:r>
              <a:rPr lang="ru-RU" dirty="0" err="1"/>
              <a:t>певну</a:t>
            </a:r>
            <a:r>
              <a:rPr lang="ru-RU" dirty="0"/>
              <a:t> тему </a:t>
            </a:r>
            <a:r>
              <a:rPr lang="ru-RU" dirty="0" err="1"/>
              <a:t>візуалізації</a:t>
            </a:r>
            <a:r>
              <a:rPr lang="ru-RU" dirty="0"/>
              <a:t> – </a:t>
            </a:r>
            <a:r>
              <a:rPr lang="ru-RU" dirty="0" err="1"/>
              <a:t>уявно</a:t>
            </a:r>
            <a:r>
              <a:rPr lang="ru-RU" dirty="0"/>
              <a:t> </a:t>
            </a:r>
            <a:r>
              <a:rPr lang="ru-RU" dirty="0" err="1"/>
              <a:t>побувати</a:t>
            </a:r>
            <a:r>
              <a:rPr lang="ru-RU" dirty="0"/>
              <a:t> у </a:t>
            </a:r>
            <a:r>
              <a:rPr lang="ru-RU" dirty="0" err="1"/>
              <a:t>квітучому</a:t>
            </a:r>
            <a:r>
              <a:rPr lang="ru-RU" dirty="0"/>
              <a:t> саду, </a:t>
            </a:r>
            <a:r>
              <a:rPr lang="ru-RU" dirty="0" err="1"/>
              <a:t>відвідати</a:t>
            </a:r>
            <a:r>
              <a:rPr lang="ru-RU" dirty="0"/>
              <a:t> </a:t>
            </a:r>
            <a:r>
              <a:rPr lang="ru-RU" dirty="0" err="1"/>
              <a:t>улюблений</a:t>
            </a:r>
            <a:r>
              <a:rPr lang="ru-RU" dirty="0"/>
              <a:t> </a:t>
            </a:r>
            <a:r>
              <a:rPr lang="ru-RU" dirty="0" err="1"/>
              <a:t>куточок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т.д.)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71750" y="3933825"/>
            <a:ext cx="4071938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/>
              <a:t>- </a:t>
            </a:r>
            <a:r>
              <a:rPr lang="ru-RU" i="1" dirty="0" err="1"/>
              <a:t>аутотренінги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самонавіювання</a:t>
            </a:r>
            <a:r>
              <a:rPr lang="ru-RU" dirty="0"/>
              <a:t>)(</a:t>
            </a:r>
            <a:r>
              <a:rPr lang="ru-RU" dirty="0" err="1"/>
              <a:t>емоційне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пов'язане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напруженням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– 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стресу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входить у стан «</a:t>
            </a:r>
            <a:r>
              <a:rPr lang="ru-RU" dirty="0" err="1"/>
              <a:t>бойової</a:t>
            </a:r>
            <a:r>
              <a:rPr lang="ru-RU" dirty="0"/>
              <a:t> </a:t>
            </a:r>
            <a:r>
              <a:rPr lang="ru-RU" dirty="0" err="1"/>
              <a:t>готовності</a:t>
            </a:r>
            <a:r>
              <a:rPr lang="ru-RU" dirty="0"/>
              <a:t>» до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; </a:t>
            </a:r>
            <a:r>
              <a:rPr lang="ru-RU" dirty="0" err="1"/>
              <a:t>знімаючи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, </a:t>
            </a:r>
            <a:r>
              <a:rPr lang="ru-RU" dirty="0" err="1"/>
              <a:t>позбавитись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них) </a:t>
            </a:r>
            <a:br>
              <a:rPr lang="ru-RU" dirty="0"/>
            </a:br>
            <a:endParaRPr lang="ru-RU" dirty="0"/>
          </a:p>
        </p:txBody>
      </p:sp>
      <p:pic>
        <p:nvPicPr>
          <p:cNvPr id="64514" name="Picture 2" descr="C:\Users\Лена\Desktop\Емоційне вигорання вчителів\work-at-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763" y="160338"/>
            <a:ext cx="18716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 descr="C:\Users\Лена\Desktop\Емоційне вигорання вчителів\13de7-3409897731-4d1e94b7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257300"/>
            <a:ext cx="2287587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C:\Users\Лена\Desktop\Емоційне вигорання вчителів\mediation_b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2850" y="2708275"/>
            <a:ext cx="23368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C:\Users\Лена\Desktop\Емоційне вигорання вчителів\888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263" y="4749800"/>
            <a:ext cx="22606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 descr="C:\Users\Лена\Desktop\Емоційне вигорання вчителів\Медитації.jpg"/>
          <p:cNvPicPr>
            <a:picLocks noChangeAspect="1" noChangeArrowheads="1"/>
          </p:cNvPicPr>
          <p:nvPr/>
        </p:nvPicPr>
        <p:blipFill>
          <a:blip r:embed="rId6" cstate="print"/>
          <a:srcRect l="25156" r="11282"/>
          <a:stretch>
            <a:fillRect/>
          </a:stretch>
        </p:blipFill>
        <p:spPr bwMode="auto">
          <a:xfrm>
            <a:off x="6643688" y="4691063"/>
            <a:ext cx="240347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611188" y="476250"/>
            <a:ext cx="7273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Ціннісно-смисловий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регуляції</a:t>
            </a:r>
            <a:r>
              <a:rPr lang="ru-RU" dirty="0"/>
              <a:t> </a:t>
            </a:r>
            <a:r>
              <a:rPr lang="ru-RU" dirty="0" err="1"/>
              <a:t>психофізичного</a:t>
            </a:r>
            <a:r>
              <a:rPr lang="ru-RU" dirty="0"/>
              <a:t> стану </a:t>
            </a:r>
          </a:p>
          <a:p>
            <a:r>
              <a:rPr lang="ru-RU" u="sng" dirty="0"/>
              <a:t>(</a:t>
            </a:r>
            <a:r>
              <a:rPr lang="ru-RU" u="sng" dirty="0" err="1"/>
              <a:t>вплив</a:t>
            </a:r>
            <a:r>
              <a:rPr lang="ru-RU" u="sng" dirty="0"/>
              <a:t> на думки, </a:t>
            </a:r>
            <a:r>
              <a:rPr lang="ru-RU" u="sng" dirty="0" err="1"/>
              <a:t>зміна</a:t>
            </a:r>
            <a:r>
              <a:rPr lang="ru-RU" u="sng" dirty="0"/>
              <a:t> </a:t>
            </a:r>
            <a:r>
              <a:rPr lang="ru-RU" u="sng" dirty="0" err="1"/>
              <a:t>світогляду</a:t>
            </a:r>
            <a:r>
              <a:rPr lang="ru-RU" u="sng" dirty="0"/>
              <a:t>)</a:t>
            </a: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323850" y="1325563"/>
            <a:ext cx="5688013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Образа, </a:t>
            </a:r>
            <a:r>
              <a:rPr lang="ru-RU" dirty="0" err="1"/>
              <a:t>злість</a:t>
            </a:r>
            <a:r>
              <a:rPr lang="ru-RU" dirty="0"/>
              <a:t> , </a:t>
            </a:r>
            <a:r>
              <a:rPr lang="ru-RU" dirty="0" err="1"/>
              <a:t>невдоволення</a:t>
            </a:r>
            <a:r>
              <a:rPr lang="ru-RU" dirty="0"/>
              <a:t>, критика себе та </a:t>
            </a:r>
            <a:r>
              <a:rPr lang="ru-RU" dirty="0" err="1"/>
              <a:t>інших</a:t>
            </a:r>
            <a:r>
              <a:rPr lang="ru-RU" dirty="0"/>
              <a:t> –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найшкідливіші</a:t>
            </a:r>
            <a:r>
              <a:rPr lang="ru-RU" dirty="0"/>
              <a:t> для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. Наш </a:t>
            </a:r>
            <a:r>
              <a:rPr lang="ru-RU" dirty="0" err="1"/>
              <a:t>мозок</a:t>
            </a:r>
            <a:r>
              <a:rPr lang="ru-RU" dirty="0"/>
              <a:t> </a:t>
            </a:r>
            <a:r>
              <a:rPr lang="ru-RU" dirty="0" err="1"/>
              <a:t>викидає</a:t>
            </a:r>
            <a:r>
              <a:rPr lang="ru-RU" dirty="0"/>
              <a:t> </a:t>
            </a:r>
            <a:r>
              <a:rPr lang="ru-RU" dirty="0" err="1"/>
              <a:t>гормони</a:t>
            </a:r>
            <a:r>
              <a:rPr lang="ru-RU" dirty="0"/>
              <a:t> </a:t>
            </a:r>
            <a:r>
              <a:rPr lang="ru-RU" dirty="0" err="1"/>
              <a:t>стресу</a:t>
            </a:r>
            <a:r>
              <a:rPr lang="ru-RU" dirty="0"/>
              <a:t> на </a:t>
            </a:r>
            <a:r>
              <a:rPr lang="ru-RU" dirty="0" err="1"/>
              <a:t>будь-які</a:t>
            </a:r>
            <a:r>
              <a:rPr lang="ru-RU" dirty="0"/>
              <a:t> </a:t>
            </a:r>
            <a:r>
              <a:rPr lang="ru-RU" dirty="0" err="1"/>
              <a:t>подразники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загрожують</a:t>
            </a:r>
            <a:r>
              <a:rPr lang="ru-RU" dirty="0"/>
              <a:t>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спокою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байдуже</a:t>
            </a:r>
            <a:r>
              <a:rPr lang="ru-RU" dirty="0"/>
              <a:t>, </a:t>
            </a:r>
            <a:r>
              <a:rPr lang="ru-RU" dirty="0" err="1"/>
              <a:t>реальні</a:t>
            </a:r>
            <a:r>
              <a:rPr lang="ru-RU" dirty="0"/>
              <a:t> вони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вигадані</a:t>
            </a:r>
            <a:r>
              <a:rPr lang="ru-RU" dirty="0"/>
              <a:t>. Тому </a:t>
            </a:r>
            <a:r>
              <a:rPr lang="ru-RU" dirty="0" err="1"/>
              <a:t>і</a:t>
            </a:r>
            <a:r>
              <a:rPr lang="ru-RU" dirty="0"/>
              <a:t> на </a:t>
            </a:r>
            <a:r>
              <a:rPr lang="ru-RU" dirty="0" err="1"/>
              <a:t>надуману</a:t>
            </a:r>
            <a:r>
              <a:rPr lang="ru-RU" dirty="0"/>
              <a:t> проблему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відреагує</a:t>
            </a:r>
            <a:r>
              <a:rPr lang="ru-RU" dirty="0"/>
              <a:t>, як на </a:t>
            </a:r>
            <a:r>
              <a:rPr lang="ru-RU" dirty="0" err="1"/>
              <a:t>справжню</a:t>
            </a:r>
            <a:r>
              <a:rPr lang="ru-RU" dirty="0"/>
              <a:t>. 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84438" y="3644900"/>
            <a:ext cx="36718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навчитись</a:t>
            </a:r>
            <a:r>
              <a:rPr lang="ru-RU" dirty="0"/>
              <a:t>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думки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.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дослідник</a:t>
            </a:r>
            <a:r>
              <a:rPr lang="ru-RU" dirty="0"/>
              <a:t> </a:t>
            </a:r>
            <a:r>
              <a:rPr lang="ru-RU" dirty="0" err="1"/>
              <a:t>стресу</a:t>
            </a:r>
            <a:r>
              <a:rPr lang="ru-RU" dirty="0"/>
              <a:t> </a:t>
            </a:r>
            <a:r>
              <a:rPr lang="ru-RU" dirty="0" err="1"/>
              <a:t>Сельє</a:t>
            </a:r>
            <a:r>
              <a:rPr lang="ru-RU" dirty="0"/>
              <a:t> </a:t>
            </a:r>
            <a:r>
              <a:rPr lang="ru-RU" dirty="0" err="1"/>
              <a:t>зазначав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не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вами </a:t>
            </a:r>
            <a:r>
              <a:rPr lang="ru-RU" dirty="0" err="1"/>
              <a:t>відбувається</a:t>
            </a:r>
            <a:r>
              <a:rPr lang="ru-RU" dirty="0"/>
              <a:t>, а те, як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сприймаєте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31748" name="Picture 4" descr="C:\Users\Лена\Desktop\Емоційне вигорання вчителів\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052513"/>
            <a:ext cx="256540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C:\Users\Лена\Desktop\Емоційне вигорання вчителів\N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448050"/>
            <a:ext cx="18224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C:\Users\Лена\Desktop\Емоційне вигорання вчителів\cherry-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425" y="3686175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755650" y="47625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/>
              <a:t>Відома</a:t>
            </a:r>
            <a:r>
              <a:rPr lang="ru-RU" dirty="0"/>
              <a:t> притча про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мандрівників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мучила </a:t>
            </a:r>
            <a:r>
              <a:rPr lang="ru-RU" dirty="0" err="1"/>
              <a:t>спрага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, </a:t>
            </a:r>
            <a:r>
              <a:rPr lang="ru-RU" dirty="0" err="1"/>
              <a:t>нарешті</a:t>
            </a:r>
            <a:r>
              <a:rPr lang="ru-RU" dirty="0"/>
              <a:t>, </a:t>
            </a:r>
            <a:r>
              <a:rPr lang="ru-RU" dirty="0" err="1"/>
              <a:t>діставшись</a:t>
            </a:r>
            <a:r>
              <a:rPr lang="ru-RU" dirty="0"/>
              <a:t> до </a:t>
            </a:r>
            <a:r>
              <a:rPr lang="ru-RU" dirty="0" err="1"/>
              <a:t>поселення</a:t>
            </a:r>
            <a:r>
              <a:rPr lang="ru-RU" dirty="0"/>
              <a:t>, вони </a:t>
            </a:r>
            <a:r>
              <a:rPr lang="ru-RU" dirty="0" err="1"/>
              <a:t>отримали</a:t>
            </a:r>
            <a:r>
              <a:rPr lang="ru-RU" dirty="0"/>
              <a:t> по </a:t>
            </a:r>
            <a:r>
              <a:rPr lang="ru-RU" dirty="0" err="1"/>
              <a:t>півсклянки</a:t>
            </a:r>
            <a:r>
              <a:rPr lang="ru-RU" dirty="0"/>
              <a:t> води. Один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подорожніх</a:t>
            </a:r>
            <a:r>
              <a:rPr lang="ru-RU" dirty="0"/>
              <a:t> </a:t>
            </a:r>
            <a:r>
              <a:rPr lang="ru-RU" dirty="0" err="1"/>
              <a:t>сприйняв</a:t>
            </a:r>
            <a:r>
              <a:rPr lang="ru-RU" dirty="0"/>
              <a:t> склянку </a:t>
            </a:r>
            <a:r>
              <a:rPr lang="ru-RU" dirty="0" err="1"/>
              <a:t>напівповною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вдячністю</a:t>
            </a:r>
            <a:r>
              <a:rPr lang="ru-RU" dirty="0"/>
              <a:t> </a:t>
            </a:r>
            <a:r>
              <a:rPr lang="ru-RU" dirty="0" err="1"/>
              <a:t>прийняв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півсклянки</a:t>
            </a:r>
            <a:r>
              <a:rPr lang="ru-RU" dirty="0"/>
              <a:t> води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задоволений</a:t>
            </a:r>
            <a:r>
              <a:rPr lang="ru-RU" dirty="0"/>
              <a:t>. </a:t>
            </a:r>
            <a:r>
              <a:rPr lang="ru-RU" dirty="0" err="1"/>
              <a:t>Інший</a:t>
            </a:r>
            <a:r>
              <a:rPr lang="ru-RU" dirty="0"/>
              <a:t> же </a:t>
            </a:r>
            <a:r>
              <a:rPr lang="ru-RU" dirty="0" err="1"/>
              <a:t>сприйняв</a:t>
            </a:r>
            <a:r>
              <a:rPr lang="ru-RU" dirty="0"/>
              <a:t> склянку </a:t>
            </a:r>
            <a:r>
              <a:rPr lang="ru-RU" dirty="0" err="1"/>
              <a:t>напівпорожньою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лишився</a:t>
            </a:r>
            <a:r>
              <a:rPr lang="ru-RU" dirty="0"/>
              <a:t> </a:t>
            </a:r>
            <a:r>
              <a:rPr lang="ru-RU" dirty="0" err="1"/>
              <a:t>невдоволеним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не налили </a:t>
            </a:r>
            <a:r>
              <a:rPr lang="ru-RU" dirty="0" err="1"/>
              <a:t>повну</a:t>
            </a:r>
            <a:r>
              <a:rPr lang="ru-RU" dirty="0"/>
              <a:t> склянку.</a:t>
            </a:r>
            <a:br>
              <a:rPr lang="ru-RU" dirty="0"/>
            </a:br>
            <a:endParaRPr lang="ru-RU" dirty="0"/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3635375" y="4221163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Дивились </a:t>
            </a:r>
            <a:r>
              <a:rPr lang="ru-RU" dirty="0" err="1" smtClean="0"/>
              <a:t>двоє</a:t>
            </a:r>
            <a:r>
              <a:rPr lang="ru-RU" dirty="0" smtClean="0"/>
              <a:t> в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:</a:t>
            </a:r>
            <a:endParaRPr lang="en-US" dirty="0" smtClean="0"/>
          </a:p>
          <a:p>
            <a:r>
              <a:rPr lang="ru-RU" dirty="0" smtClean="0"/>
              <a:t> один </a:t>
            </a:r>
            <a:r>
              <a:rPr lang="ru-RU" dirty="0" err="1" smtClean="0"/>
              <a:t>угледів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багно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 err="1" smtClean="0"/>
              <a:t>інший</a:t>
            </a:r>
            <a:r>
              <a:rPr lang="ru-RU" dirty="0" smtClean="0"/>
              <a:t> – </a:t>
            </a:r>
            <a:r>
              <a:rPr lang="ru-RU" dirty="0" err="1" smtClean="0"/>
              <a:t>листя</a:t>
            </a:r>
            <a:r>
              <a:rPr lang="ru-RU" dirty="0" smtClean="0"/>
              <a:t>, </a:t>
            </a:r>
            <a:r>
              <a:rPr lang="ru-RU" dirty="0" err="1" smtClean="0"/>
              <a:t>дощем</a:t>
            </a:r>
            <a:r>
              <a:rPr lang="ru-RU" dirty="0" smtClean="0"/>
              <a:t> </a:t>
            </a:r>
            <a:r>
              <a:rPr lang="ru-RU" dirty="0" err="1" smtClean="0"/>
              <a:t>умите</a:t>
            </a:r>
            <a:r>
              <a:rPr lang="ru-RU" dirty="0" smtClean="0"/>
              <a:t>, </a:t>
            </a:r>
            <a:r>
              <a:rPr lang="ru-RU" dirty="0" err="1" smtClean="0"/>
              <a:t>блакитне</a:t>
            </a:r>
            <a:r>
              <a:rPr lang="ru-RU" dirty="0" smtClean="0"/>
              <a:t> небо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квіти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err="1" smtClean="0"/>
              <a:t>Побачив</a:t>
            </a:r>
            <a:r>
              <a:rPr lang="ru-RU" dirty="0" smtClean="0"/>
              <a:t> </a:t>
            </a:r>
            <a:r>
              <a:rPr lang="ru-RU" dirty="0" err="1" smtClean="0"/>
              <a:t>другий</a:t>
            </a:r>
            <a:r>
              <a:rPr lang="ru-RU" dirty="0" smtClean="0"/>
              <a:t> – весна давно!...</a:t>
            </a:r>
            <a:br>
              <a:rPr lang="ru-RU" dirty="0" smtClean="0"/>
            </a:br>
            <a:r>
              <a:rPr lang="ru-RU" dirty="0" smtClean="0"/>
              <a:t>Дивились </a:t>
            </a:r>
            <a:r>
              <a:rPr lang="ru-RU" dirty="0" err="1" smtClean="0"/>
              <a:t>двоє</a:t>
            </a:r>
            <a:r>
              <a:rPr lang="ru-RU" dirty="0" smtClean="0"/>
              <a:t> в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2" name="Picture 4" descr="C:\Users\Лена\Desktop\Емоційне вигорання вчителів\73687472_x_59523f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908050"/>
            <a:ext cx="3462338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C:\Users\Лена\Desktop\Емоційне вигорання вчителів\default.j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76700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323850" y="260350"/>
            <a:ext cx="457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навчитись</a:t>
            </a:r>
            <a:r>
              <a:rPr lang="ru-RU" dirty="0"/>
              <a:t> </a:t>
            </a:r>
            <a:r>
              <a:rPr lang="ru-RU" dirty="0" err="1"/>
              <a:t>звертати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вміти</a:t>
            </a:r>
            <a:r>
              <a:rPr lang="ru-RU" dirty="0"/>
              <a:t> бути </a:t>
            </a:r>
            <a:r>
              <a:rPr lang="ru-RU" dirty="0" err="1"/>
              <a:t>вдячними</a:t>
            </a:r>
            <a:r>
              <a:rPr lang="ru-RU" dirty="0"/>
              <a:t> за них. </a:t>
            </a:r>
            <a:r>
              <a:rPr lang="ru-RU" dirty="0" err="1"/>
              <a:t>Негативне</a:t>
            </a:r>
            <a:r>
              <a:rPr lang="ru-RU" dirty="0"/>
              <a:t> </a:t>
            </a:r>
            <a:r>
              <a:rPr lang="ru-RU" dirty="0" err="1"/>
              <a:t>запитання</a:t>
            </a:r>
            <a:r>
              <a:rPr lang="ru-RU" dirty="0"/>
              <a:t> «За </a:t>
            </a:r>
            <a:r>
              <a:rPr lang="ru-RU" dirty="0" err="1"/>
              <a:t>що</a:t>
            </a:r>
            <a:r>
              <a:rPr lang="ru-RU" dirty="0"/>
              <a:t>?» </a:t>
            </a: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перетворювати</a:t>
            </a:r>
            <a:r>
              <a:rPr lang="ru-RU" dirty="0"/>
              <a:t> на </a:t>
            </a:r>
            <a:r>
              <a:rPr lang="ru-RU" dirty="0" err="1"/>
              <a:t>позитивне</a:t>
            </a:r>
            <a:r>
              <a:rPr lang="ru-RU" dirty="0"/>
              <a:t> «Для </a:t>
            </a:r>
            <a:r>
              <a:rPr lang="ru-RU" dirty="0" err="1"/>
              <a:t>чого</a:t>
            </a:r>
            <a:r>
              <a:rPr lang="ru-RU" dirty="0"/>
              <a:t>?». Для </a:t>
            </a:r>
            <a:r>
              <a:rPr lang="ru-RU" dirty="0" err="1"/>
              <a:t>чого</a:t>
            </a:r>
            <a:r>
              <a:rPr lang="ru-RU" dirty="0"/>
              <a:t> у </a:t>
            </a:r>
            <a:r>
              <a:rPr lang="ru-RU" dirty="0" err="1"/>
              <a:t>моєму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з'явилась</a:t>
            </a:r>
            <a:r>
              <a:rPr lang="ru-RU" dirty="0"/>
              <a:t> та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неприємна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?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я маю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? </a:t>
            </a:r>
            <a:r>
              <a:rPr lang="ru-RU" dirty="0" err="1"/>
              <a:t>Чого</a:t>
            </a:r>
            <a:r>
              <a:rPr lang="ru-RU" dirty="0"/>
              <a:t> я маю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навчитись</a:t>
            </a:r>
            <a:r>
              <a:rPr lang="ru-RU" dirty="0"/>
              <a:t>?</a:t>
            </a:r>
            <a:br>
              <a:rPr lang="ru-RU" dirty="0"/>
            </a:br>
            <a:endParaRPr lang="ru-RU" dirty="0"/>
          </a:p>
        </p:txBody>
      </p:sp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900113" y="2852738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таких </a:t>
            </a:r>
            <a:r>
              <a:rPr lang="ru-RU" dirty="0" err="1"/>
              <a:t>позицій</a:t>
            </a:r>
            <a:r>
              <a:rPr lang="ru-RU" dirty="0"/>
              <a:t> </a:t>
            </a:r>
            <a:r>
              <a:rPr lang="ru-RU" dirty="0" err="1"/>
              <a:t>підходити</a:t>
            </a:r>
            <a:r>
              <a:rPr lang="ru-RU" dirty="0"/>
              <a:t> до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, то вони </a:t>
            </a:r>
            <a:r>
              <a:rPr lang="ru-RU" dirty="0" err="1"/>
              <a:t>перестають</a:t>
            </a:r>
            <a:r>
              <a:rPr lang="ru-RU" dirty="0"/>
              <a:t> </a:t>
            </a:r>
            <a:r>
              <a:rPr lang="ru-RU" dirty="0" err="1"/>
              <a:t>сприйматися</a:t>
            </a:r>
            <a:r>
              <a:rPr lang="ru-RU" dirty="0"/>
              <a:t> як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сприйматись</a:t>
            </a:r>
            <a:r>
              <a:rPr lang="ru-RU" dirty="0"/>
              <a:t> </a:t>
            </a:r>
            <a:r>
              <a:rPr lang="ru-RU" dirty="0" err="1"/>
              <a:t>як</a:t>
            </a:r>
            <a:r>
              <a:rPr lang="ru-RU" dirty="0"/>
              <a:t> школа, де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таким чином, </a:t>
            </a:r>
            <a:r>
              <a:rPr lang="ru-RU" dirty="0" err="1"/>
              <a:t>щоб</a:t>
            </a:r>
            <a:r>
              <a:rPr lang="ru-RU" dirty="0"/>
              <a:t> ми могли </a:t>
            </a:r>
            <a:r>
              <a:rPr lang="ru-RU" dirty="0" err="1"/>
              <a:t>навчитись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нам </a:t>
            </a:r>
            <a:r>
              <a:rPr lang="ru-RU" dirty="0" err="1"/>
              <a:t>потрібно</a:t>
            </a:r>
            <a:r>
              <a:rPr lang="ru-RU" dirty="0"/>
              <a:t>.  </a:t>
            </a:r>
            <a:br>
              <a:rPr lang="ru-RU" dirty="0"/>
            </a:br>
            <a:endParaRPr lang="ru-RU" dirty="0"/>
          </a:p>
        </p:txBody>
      </p:sp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4140200" y="4724400"/>
            <a:ext cx="45720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err="1"/>
              <a:t>Пам’ятайте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подібне</a:t>
            </a:r>
            <a:r>
              <a:rPr lang="ru-RU" b="1" i="1" dirty="0"/>
              <a:t> </a:t>
            </a:r>
            <a:r>
              <a:rPr lang="ru-RU" b="1" i="1" dirty="0" err="1"/>
              <a:t>притягує</a:t>
            </a:r>
            <a:r>
              <a:rPr lang="ru-RU" b="1" i="1" dirty="0"/>
              <a:t> </a:t>
            </a:r>
            <a:r>
              <a:rPr lang="ru-RU" b="1" i="1" dirty="0" err="1"/>
              <a:t>подібне</a:t>
            </a:r>
            <a:r>
              <a:rPr lang="ru-RU" b="1" i="1" dirty="0"/>
              <a:t>: </a:t>
            </a:r>
            <a:r>
              <a:rPr lang="ru-RU" b="1" i="1" dirty="0" err="1"/>
              <a:t>чим</a:t>
            </a:r>
            <a:r>
              <a:rPr lang="ru-RU" b="1" i="1" dirty="0"/>
              <a:t> ми </a:t>
            </a:r>
            <a:r>
              <a:rPr lang="ru-RU" b="1" i="1" dirty="0" err="1"/>
              <a:t>цей</a:t>
            </a:r>
            <a:r>
              <a:rPr lang="ru-RU" b="1" i="1" dirty="0"/>
              <a:t> </a:t>
            </a:r>
            <a:r>
              <a:rPr lang="ru-RU" b="1" i="1" dirty="0" err="1"/>
              <a:t>світ</a:t>
            </a:r>
            <a:r>
              <a:rPr lang="ru-RU" b="1" i="1" dirty="0"/>
              <a:t> </a:t>
            </a:r>
            <a:r>
              <a:rPr lang="ru-RU" b="1" i="1" dirty="0" err="1"/>
              <a:t>наповнюємо</a:t>
            </a:r>
            <a:r>
              <a:rPr lang="ru-RU" b="1" i="1" dirty="0"/>
              <a:t> через думки, </a:t>
            </a:r>
            <a:r>
              <a:rPr lang="ru-RU" b="1" i="1" dirty="0" err="1"/>
              <a:t>емоції</a:t>
            </a:r>
            <a:r>
              <a:rPr lang="ru-RU" b="1" i="1" dirty="0"/>
              <a:t>, </a:t>
            </a:r>
            <a:r>
              <a:rPr lang="ru-RU" b="1" i="1" dirty="0" err="1"/>
              <a:t>вчинки</a:t>
            </a:r>
            <a:r>
              <a:rPr lang="ru-RU" b="1" i="1" dirty="0"/>
              <a:t>, те до нас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повертається</a:t>
            </a:r>
            <a:r>
              <a:rPr lang="ru-RU" b="1" i="1" dirty="0"/>
              <a:t>. Як говориться у </a:t>
            </a:r>
            <a:r>
              <a:rPr lang="ru-RU" b="1" i="1" dirty="0" err="1"/>
              <a:t>відомій</a:t>
            </a:r>
            <a:r>
              <a:rPr lang="ru-RU" b="1" i="1" dirty="0"/>
              <a:t> </a:t>
            </a:r>
            <a:r>
              <a:rPr lang="ru-RU" b="1" i="1" dirty="0" err="1"/>
              <a:t>приказці</a:t>
            </a:r>
            <a:r>
              <a:rPr lang="ru-RU" b="1" i="1" dirty="0"/>
              <a:t>: «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посієш</a:t>
            </a:r>
            <a:r>
              <a:rPr lang="ru-RU" b="1" i="1" dirty="0"/>
              <a:t>, те </a:t>
            </a:r>
            <a:r>
              <a:rPr lang="ru-RU" b="1" i="1" dirty="0" err="1"/>
              <a:t>й</a:t>
            </a:r>
            <a:r>
              <a:rPr lang="ru-RU" b="1" i="1" dirty="0"/>
              <a:t> </a:t>
            </a:r>
            <a:r>
              <a:rPr lang="ru-RU" b="1" i="1" dirty="0" err="1"/>
              <a:t>пожнеш</a:t>
            </a:r>
            <a:r>
              <a:rPr lang="ru-RU" b="1" i="1" dirty="0"/>
              <a:t>».</a:t>
            </a:r>
            <a:br>
              <a:rPr lang="ru-RU" b="1" i="1" dirty="0"/>
            </a:br>
            <a:endParaRPr lang="ru-RU" dirty="0"/>
          </a:p>
        </p:txBody>
      </p:sp>
      <p:pic>
        <p:nvPicPr>
          <p:cNvPr id="33797" name="Picture 5" descr="C:\Users\Лена\Desktop\Емоційне вигорання вчителів\Sercevidday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3097213"/>
            <a:ext cx="21066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C:\Users\Лена\Desktop\Емоційне вигорання вчителів\fitoterap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940300"/>
            <a:ext cx="262731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  <p:bldP spid="337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Picture 2" descr="C:\Users\Лена\Desktop\Емоційне вигорання вчителів\154915m.jpg"/>
          <p:cNvPicPr>
            <a:picLocks noChangeAspect="1" noChangeArrowheads="1"/>
          </p:cNvPicPr>
          <p:nvPr/>
        </p:nvPicPr>
        <p:blipFill>
          <a:blip r:embed="rId2" cstate="print"/>
          <a:srcRect b="2710"/>
          <a:stretch>
            <a:fillRect/>
          </a:stretch>
        </p:blipFill>
        <p:spPr bwMode="auto">
          <a:xfrm>
            <a:off x="0" y="-16192"/>
            <a:ext cx="9144000" cy="687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ж таке емоційне вигорання??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uk-UA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Емоційне вигорання – це синдром, що розвивається на тлі неперервного впливу на людину стресових ситуацій і призводить до інтелектуальної, душевної і фізичної перевтоми та виснаження.</a:t>
            </a: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До напружених, стресових ситуацій у педагогічній діяльності відносяться:</a:t>
            </a:r>
            <a:endParaRPr lang="uk-UA" sz="2800" b="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uk-UA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uk-UA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uk-U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Ситуації </a:t>
            </a:r>
            <a:r>
              <a:rPr lang="uk-U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взаємодії з учнем на уроці.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uk-U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Ситуації, що виникають у стосунках з колегами по роботі та адміністрацією.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uk-UA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Ситуації взаємодії вчителя з батьками.</a:t>
            </a: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661640"/>
          </a:xfrm>
        </p:spPr>
        <p:txBody>
          <a:bodyPr/>
          <a:lstStyle/>
          <a:p>
            <a:pPr algn="ctr"/>
            <a:r>
              <a:rPr lang="uk-UA" sz="2800" dirty="0" smtClean="0"/>
              <a:t>Фактори, які впливають на</a:t>
            </a:r>
            <a:br>
              <a:rPr lang="uk-UA" sz="2800" dirty="0" smtClean="0"/>
            </a:br>
            <a:r>
              <a:rPr lang="uk-UA" sz="2800" dirty="0" smtClean="0"/>
              <a:t> виникнення СЕВ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199856"/>
          </a:xfrm>
        </p:spPr>
        <p:txBody>
          <a:bodyPr/>
          <a:lstStyle/>
          <a:p>
            <a:pPr marL="0" indent="0">
              <a:buNone/>
            </a:pPr>
            <a:r>
              <a:rPr lang="uk-UA" u="sng" dirty="0" smtClean="0"/>
              <a:t>Зовнішні:</a:t>
            </a:r>
          </a:p>
          <a:p>
            <a:pPr>
              <a:buFont typeface="Wingdings" pitchFamily="2" charset="2"/>
              <a:buChar char="q"/>
            </a:pPr>
            <a:r>
              <a:rPr lang="uk-UA" sz="2400" dirty="0" smtClean="0"/>
              <a:t>специфіка професійної діяльності педагога (відповідальність за життя дітей, стаж роботи)</a:t>
            </a:r>
          </a:p>
          <a:p>
            <a:pPr>
              <a:buFont typeface="Wingdings" pitchFamily="2" charset="2"/>
              <a:buChar char="q"/>
            </a:pPr>
            <a:r>
              <a:rPr lang="uk-UA" sz="2400" dirty="0" smtClean="0"/>
              <a:t>Організаційний (службові неприємності, конфлікти, незадоволеність роботою)</a:t>
            </a:r>
          </a:p>
          <a:p>
            <a:pPr marL="0" indent="0">
              <a:buNone/>
            </a:pPr>
            <a:r>
              <a:rPr lang="uk-UA" u="sng" dirty="0" smtClean="0"/>
              <a:t>Внутрішні:</a:t>
            </a:r>
          </a:p>
          <a:p>
            <a:pPr>
              <a:buFont typeface="Wingdings" pitchFamily="2" charset="2"/>
              <a:buChar char="q"/>
            </a:pPr>
            <a:r>
              <a:rPr lang="uk-UA" sz="2400" dirty="0" smtClean="0"/>
              <a:t>комунікативний (відсутність навичок спілкування, невміння регулювати власні емоційні ситуації)</a:t>
            </a:r>
          </a:p>
          <a:p>
            <a:pPr>
              <a:buFont typeface="Wingdings" pitchFamily="2" charset="2"/>
              <a:buChar char="q"/>
            </a:pPr>
            <a:r>
              <a:rPr lang="uk-UA" sz="2400" dirty="0"/>
              <a:t>о</a:t>
            </a:r>
            <a:r>
              <a:rPr lang="uk-UA" sz="2400" dirty="0" smtClean="0"/>
              <a:t>собистісний (матеріальні труднощі, незадоволеність життєвою ситуацією)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866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Основні ознаки СЕВ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2000" dirty="0" smtClean="0"/>
              <a:t>виснаження, втома</a:t>
            </a:r>
            <a:endParaRPr lang="ru-RU" sz="2000" dirty="0" smtClean="0"/>
          </a:p>
          <a:p>
            <a:pPr lvl="0"/>
            <a:r>
              <a:rPr lang="uk-UA" sz="2000" dirty="0" smtClean="0"/>
              <a:t>психосоматичні ускладнення</a:t>
            </a:r>
            <a:endParaRPr lang="ru-RU" sz="2000" dirty="0" smtClean="0"/>
          </a:p>
          <a:p>
            <a:pPr lvl="0"/>
            <a:r>
              <a:rPr lang="uk-UA" sz="2000" dirty="0" smtClean="0"/>
              <a:t>безсоння</a:t>
            </a:r>
            <a:endParaRPr lang="ru-RU" sz="2000" dirty="0" smtClean="0"/>
          </a:p>
          <a:p>
            <a:pPr lvl="0"/>
            <a:r>
              <a:rPr lang="uk-UA" sz="2000" dirty="0" smtClean="0"/>
              <a:t>негативні настанови стосовно підлеглих</a:t>
            </a:r>
            <a:endParaRPr lang="ru-RU" sz="2000" dirty="0" smtClean="0"/>
          </a:p>
          <a:p>
            <a:pPr lvl="0"/>
            <a:r>
              <a:rPr lang="uk-UA" sz="2000" dirty="0" smtClean="0"/>
              <a:t>негативні настанови стосовно роботи</a:t>
            </a:r>
            <a:endParaRPr lang="ru-RU" sz="2000" dirty="0" smtClean="0"/>
          </a:p>
          <a:p>
            <a:pPr lvl="0"/>
            <a:r>
              <a:rPr lang="uk-UA" sz="2000" dirty="0" smtClean="0"/>
              <a:t>нехтування виконанням своїх обов’язків</a:t>
            </a:r>
            <a:endParaRPr lang="ru-RU" sz="2000" dirty="0" smtClean="0"/>
          </a:p>
          <a:p>
            <a:pPr lvl="0"/>
            <a:r>
              <a:rPr lang="uk-UA" sz="2000" dirty="0" smtClean="0"/>
              <a:t>збільшення прийому психостимуляторів (кава, тютюн, алкоголь, ліки)</a:t>
            </a:r>
            <a:endParaRPr lang="ru-RU" sz="2000" dirty="0" smtClean="0"/>
          </a:p>
          <a:p>
            <a:pPr lvl="0"/>
            <a:r>
              <a:rPr lang="uk-UA" sz="2000" dirty="0" smtClean="0"/>
              <a:t>зменшення апетиту чи переїдання;</a:t>
            </a:r>
            <a:endParaRPr lang="ru-RU" sz="2000" dirty="0" smtClean="0"/>
          </a:p>
          <a:p>
            <a:pPr lvl="0"/>
            <a:r>
              <a:rPr lang="uk-UA" sz="2000" dirty="0" smtClean="0"/>
              <a:t>негативне само оцінювання</a:t>
            </a:r>
            <a:endParaRPr lang="ru-RU" sz="2000" dirty="0" smtClean="0"/>
          </a:p>
          <a:p>
            <a:pPr lvl="0"/>
            <a:r>
              <a:rPr lang="uk-UA" sz="2000" dirty="0" smtClean="0"/>
              <a:t>посилення агресивності (роздратованості, напруженості)</a:t>
            </a:r>
            <a:endParaRPr lang="ru-RU" sz="2000" dirty="0" smtClean="0"/>
          </a:p>
          <a:p>
            <a:pPr lvl="0"/>
            <a:r>
              <a:rPr lang="uk-UA" sz="2000" dirty="0" smtClean="0"/>
              <a:t>посилення пасивності (цинізм, песимізм, апатія, безнадія)</a:t>
            </a:r>
            <a:endParaRPr lang="ru-RU" sz="2000" dirty="0" smtClean="0"/>
          </a:p>
          <a:p>
            <a:pPr lvl="0"/>
            <a:r>
              <a:rPr lang="uk-UA" sz="2000" dirty="0" smtClean="0"/>
              <a:t>почуття провини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892480" cy="720080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Рівні профілактики емоційного вигоряння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6803" name="Line 3"/>
          <p:cNvSpPr>
            <a:spLocks noChangeShapeType="1"/>
          </p:cNvSpPr>
          <p:nvPr/>
        </p:nvSpPr>
        <p:spPr bwMode="gray">
          <a:xfrm flipH="1">
            <a:off x="873125" y="5621338"/>
            <a:ext cx="1657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gray">
          <a:xfrm flipH="1">
            <a:off x="873125" y="47831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5" name="Line 5"/>
          <p:cNvSpPr>
            <a:spLocks noChangeShapeType="1"/>
          </p:cNvSpPr>
          <p:nvPr/>
        </p:nvSpPr>
        <p:spPr bwMode="gray">
          <a:xfrm flipH="1">
            <a:off x="873125" y="395287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gray">
          <a:xfrm flipH="1">
            <a:off x="873125" y="3124200"/>
            <a:ext cx="416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gray">
          <a:xfrm flipH="1" flipV="1">
            <a:off x="873125" y="2282825"/>
            <a:ext cx="503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gray">
          <a:xfrm>
            <a:off x="1025525" y="2276475"/>
            <a:ext cx="0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gray">
          <a:xfrm>
            <a:off x="1025525" y="3148013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gray">
          <a:xfrm>
            <a:off x="1025525" y="3965575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gray">
          <a:xfrm>
            <a:off x="1025525" y="4783138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gray">
          <a:xfrm>
            <a:off x="1177925" y="2492897"/>
            <a:ext cx="30748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b="1" dirty="0" smtClean="0">
                <a:latin typeface="Verdana" pitchFamily="34" charset="0"/>
              </a:rPr>
              <a:t>Позитивне мислення,</a:t>
            </a:r>
          </a:p>
          <a:p>
            <a:pPr eaLnBrk="0" hangingPunct="0"/>
            <a:r>
              <a:rPr lang="uk-UA" b="1" dirty="0" smtClean="0">
                <a:latin typeface="Verdana" pitchFamily="34" charset="0"/>
              </a:rPr>
              <a:t> диференціація мети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gray">
          <a:xfrm>
            <a:off x="1115617" y="3284985"/>
            <a:ext cx="3969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b="1" dirty="0" smtClean="0">
                <a:latin typeface="Verdana" pitchFamily="34" charset="0"/>
              </a:rPr>
              <a:t>Ситуації успіху,</a:t>
            </a:r>
          </a:p>
          <a:p>
            <a:pPr eaLnBrk="0" hangingPunct="0"/>
            <a:r>
              <a:rPr lang="uk-UA" b="1" dirty="0" smtClean="0">
                <a:latin typeface="Verdana" pitchFamily="34" charset="0"/>
              </a:rPr>
              <a:t>комфортні емоційні  умови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gray">
          <a:xfrm>
            <a:off x="1177925" y="4149081"/>
            <a:ext cx="29466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b="1" dirty="0" smtClean="0">
                <a:latin typeface="Verdana" pitchFamily="34" charset="0"/>
              </a:rPr>
              <a:t>Гармонізація роботи</a:t>
            </a:r>
          </a:p>
          <a:p>
            <a:pPr eaLnBrk="0" hangingPunct="0"/>
            <a:r>
              <a:rPr lang="uk-UA" b="1" dirty="0" smtClean="0">
                <a:latin typeface="Verdana" pitchFamily="34" charset="0"/>
              </a:rPr>
              <a:t> півкуль мозку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gray">
          <a:xfrm>
            <a:off x="1115616" y="4869160"/>
            <a:ext cx="2808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b="1" dirty="0" smtClean="0">
                <a:latin typeface="Verdana" pitchFamily="34" charset="0"/>
              </a:rPr>
              <a:t>Фізичне здоров'я,</a:t>
            </a:r>
          </a:p>
          <a:p>
            <a:pPr eaLnBrk="0" hangingPunct="0"/>
            <a:r>
              <a:rPr lang="uk-UA" b="1" dirty="0" smtClean="0">
                <a:latin typeface="Verdana" pitchFamily="34" charset="0"/>
              </a:rPr>
              <a:t> режим харчування</a:t>
            </a:r>
            <a:endParaRPr lang="en-US" b="1" dirty="0">
              <a:latin typeface="Verdana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995936" y="2276872"/>
            <a:ext cx="4385965" cy="3343275"/>
            <a:chOff x="1514" y="1446"/>
            <a:chExt cx="3670" cy="2106"/>
          </a:xfrm>
        </p:grpSpPr>
        <p:sp>
          <p:nvSpPr>
            <p:cNvPr id="76817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8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9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0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1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2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3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4" name="Freeform 24"/>
            <p:cNvSpPr>
              <a:spLocks/>
            </p:cNvSpPr>
            <p:nvPr/>
          </p:nvSpPr>
          <p:spPr bwMode="gray">
            <a:xfrm>
              <a:off x="2056" y="1491"/>
              <a:ext cx="1158" cy="1715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5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uk-UA" sz="1600" b="1" dirty="0" smtClean="0">
                  <a:solidFill>
                    <a:srgbClr val="FFFFFF"/>
                  </a:solidFill>
                  <a:latin typeface="Verdana" pitchFamily="34" charset="0"/>
                </a:rPr>
                <a:t>світоглядний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6826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uk-UA" sz="1600" b="1" dirty="0" smtClean="0">
                  <a:solidFill>
                    <a:srgbClr val="FFFFFF"/>
                  </a:solidFill>
                  <a:latin typeface="Verdana" pitchFamily="34" charset="0"/>
                </a:rPr>
                <a:t>емоційний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6827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8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uk-UA" sz="1600" b="1" dirty="0" smtClean="0">
                  <a:solidFill>
                    <a:srgbClr val="FFFFFF"/>
                  </a:solidFill>
                  <a:latin typeface="Verdana" pitchFamily="34" charset="0"/>
                </a:rPr>
                <a:t>інтелектуальний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6829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72549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uk-UA" sz="1600" b="1" dirty="0" smtClean="0">
                  <a:solidFill>
                    <a:srgbClr val="FFFFFF"/>
                  </a:solidFill>
                  <a:latin typeface="Verdana" pitchFamily="34" charset="0"/>
                </a:rPr>
                <a:t>фізіологічний</a:t>
              </a:r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736"/>
            <a:ext cx="8229600" cy="746125"/>
          </a:xfrm>
        </p:spPr>
        <p:txBody>
          <a:bodyPr/>
          <a:lstStyle/>
          <a:p>
            <a:pPr algn="ctr"/>
            <a:r>
              <a:rPr lang="uk-UA" sz="4000" dirty="0">
                <a:latin typeface="Cambria" pitchFamily="18" charset="0"/>
              </a:rPr>
              <a:t>Яким же чином ми можемо допомогти собі уникнути синдрому </a:t>
            </a:r>
            <a:br>
              <a:rPr lang="uk-UA" sz="4000" dirty="0">
                <a:latin typeface="Cambria" pitchFamily="18" charset="0"/>
              </a:rPr>
            </a:br>
            <a:r>
              <a:rPr lang="uk-UA" sz="4000" dirty="0">
                <a:latin typeface="Cambria" pitchFamily="18" charset="0"/>
              </a:rPr>
              <a:t>“ емоційного вигоряння ” ?</a:t>
            </a:r>
            <a:r>
              <a:rPr lang="ru-RU" dirty="0">
                <a:latin typeface="Cambria" pitchFamily="18" charset="0"/>
              </a:rPr>
              <a:t/>
            </a:r>
            <a:br>
              <a:rPr lang="ru-RU" dirty="0">
                <a:latin typeface="Cambria" pitchFamily="18" charset="0"/>
              </a:rPr>
            </a:br>
            <a:endParaRPr lang="uk-UA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algn="ctr">
              <a:buFont typeface="Wingdings" pitchFamily="2" charset="2"/>
              <a:buChar char="q"/>
              <a:defRPr/>
            </a:pPr>
            <a: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Природні методи регуляції.</a:t>
            </a:r>
          </a:p>
          <a:p>
            <a:pPr algn="ctr">
              <a:buFont typeface="Wingdings" pitchFamily="2" charset="2"/>
              <a:buChar char="q"/>
              <a:defRPr/>
            </a:pPr>
            <a:r>
              <a:rPr lang="uk-UA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Саморегуляція.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971550" y="333375"/>
            <a:ext cx="59769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/>
              <a:t>Фізіологічний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регуляції</a:t>
            </a:r>
            <a:r>
              <a:rPr lang="ru-RU" dirty="0"/>
              <a:t> </a:t>
            </a:r>
            <a:r>
              <a:rPr lang="ru-RU" dirty="0" err="1"/>
              <a:t>психофізичного</a:t>
            </a:r>
            <a:r>
              <a:rPr lang="ru-RU" dirty="0"/>
              <a:t> стану </a:t>
            </a:r>
          </a:p>
          <a:p>
            <a:r>
              <a:rPr lang="ru-RU" u="sng" dirty="0"/>
              <a:t>(</a:t>
            </a:r>
            <a:r>
              <a:rPr lang="ru-RU" u="sng" dirty="0" err="1"/>
              <a:t>вплив</a:t>
            </a:r>
            <a:r>
              <a:rPr lang="ru-RU" u="sng" dirty="0"/>
              <a:t> на </a:t>
            </a:r>
            <a:r>
              <a:rPr lang="ru-RU" u="sng" dirty="0" err="1"/>
              <a:t>фізичне</a:t>
            </a:r>
            <a:r>
              <a:rPr lang="ru-RU" u="sng" dirty="0"/>
              <a:t> </a:t>
            </a:r>
            <a:r>
              <a:rPr lang="ru-RU" u="sng" dirty="0" err="1"/>
              <a:t>тіло</a:t>
            </a:r>
            <a:r>
              <a:rPr lang="ru-RU" u="sng" dirty="0"/>
              <a:t>): </a:t>
            </a:r>
            <a:br>
              <a:rPr lang="ru-RU" u="sng" dirty="0"/>
            </a:br>
            <a:endParaRPr lang="ru-RU" u="sng" dirty="0"/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163513" y="1033463"/>
            <a:ext cx="49847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 </a:t>
            </a:r>
            <a:r>
              <a:rPr lang="ru-RU" i="1" dirty="0" err="1"/>
              <a:t>достатньо</a:t>
            </a:r>
            <a:r>
              <a:rPr lang="ru-RU" i="1" dirty="0"/>
              <a:t> </a:t>
            </a:r>
            <a:r>
              <a:rPr lang="ru-RU" i="1" dirty="0" err="1"/>
              <a:t>тривалий</a:t>
            </a:r>
            <a:r>
              <a:rPr lang="ru-RU" i="1" dirty="0"/>
              <a:t>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якісний</a:t>
            </a:r>
            <a:r>
              <a:rPr lang="ru-RU" i="1" dirty="0"/>
              <a:t> сон </a:t>
            </a:r>
            <a:r>
              <a:rPr lang="ru-RU" dirty="0"/>
              <a:t>(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провітрювати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 перед сном, </a:t>
            </a:r>
            <a:r>
              <a:rPr lang="ru-RU" dirty="0" err="1"/>
              <a:t>дотримуватися</a:t>
            </a:r>
            <a:r>
              <a:rPr lang="ru-RU" dirty="0"/>
              <a:t> режиму сна: </a:t>
            </a:r>
            <a:r>
              <a:rPr lang="ru-RU" dirty="0" err="1"/>
              <a:t>засипати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прокидатись</a:t>
            </a:r>
            <a:r>
              <a:rPr lang="ru-RU" dirty="0"/>
              <a:t> в один </a:t>
            </a:r>
            <a:r>
              <a:rPr lang="ru-RU" dirty="0" err="1"/>
              <a:t>і</a:t>
            </a:r>
            <a:r>
              <a:rPr lang="ru-RU" dirty="0"/>
              <a:t> той </a:t>
            </a:r>
            <a:r>
              <a:rPr lang="ru-RU" dirty="0" err="1"/>
              <a:t>самий</a:t>
            </a:r>
            <a:r>
              <a:rPr lang="ru-RU" dirty="0"/>
              <a:t> час)</a:t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60813" y="3698875"/>
            <a:ext cx="4572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 </a:t>
            </a:r>
            <a:r>
              <a:rPr lang="ru-RU" i="1" dirty="0" err="1"/>
              <a:t>збалансоване</a:t>
            </a:r>
            <a:r>
              <a:rPr lang="ru-RU" i="1" dirty="0"/>
              <a:t>, </a:t>
            </a:r>
            <a:r>
              <a:rPr lang="ru-RU" i="1" dirty="0" err="1"/>
              <a:t>насичене</a:t>
            </a:r>
            <a:r>
              <a:rPr lang="ru-RU" i="1" dirty="0"/>
              <a:t> </a:t>
            </a:r>
            <a:r>
              <a:rPr lang="ru-RU" i="1" dirty="0" err="1"/>
              <a:t>вітамінами</a:t>
            </a:r>
            <a:r>
              <a:rPr lang="ru-RU" i="1" dirty="0"/>
              <a:t>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мінералами</a:t>
            </a:r>
            <a:r>
              <a:rPr lang="ru-RU" i="1" dirty="0"/>
              <a:t> </a:t>
            </a:r>
            <a:r>
              <a:rPr lang="ru-RU" i="1" dirty="0" err="1"/>
              <a:t>харчування</a:t>
            </a:r>
            <a:r>
              <a:rPr lang="ru-RU" i="1" dirty="0"/>
              <a:t> </a:t>
            </a:r>
            <a:r>
              <a:rPr lang="ru-RU" dirty="0"/>
              <a:t>(особливо </a:t>
            </a:r>
            <a:r>
              <a:rPr lang="ru-RU" dirty="0" err="1"/>
              <a:t>протистресовими</a:t>
            </a:r>
            <a:r>
              <a:rPr lang="ru-RU" dirty="0"/>
              <a:t>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/>
              <a:t>мінерал</a:t>
            </a:r>
            <a:r>
              <a:rPr lang="ru-RU" dirty="0"/>
              <a:t> </a:t>
            </a:r>
            <a:r>
              <a:rPr lang="ru-RU" dirty="0" err="1"/>
              <a:t>магній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вітамін</a:t>
            </a:r>
            <a:r>
              <a:rPr lang="ru-RU" dirty="0"/>
              <a:t> Е,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у </a:t>
            </a:r>
            <a:r>
              <a:rPr lang="ru-RU" dirty="0" err="1"/>
              <a:t>кукурудзі</a:t>
            </a:r>
            <a:r>
              <a:rPr lang="ru-RU" dirty="0"/>
              <a:t>, </a:t>
            </a:r>
            <a:r>
              <a:rPr lang="ru-RU" dirty="0" err="1"/>
              <a:t>моркві</a:t>
            </a:r>
            <a:r>
              <a:rPr lang="ru-RU" dirty="0"/>
              <a:t>, </a:t>
            </a:r>
            <a:r>
              <a:rPr lang="ru-RU" dirty="0" err="1"/>
              <a:t>ожині</a:t>
            </a:r>
            <a:r>
              <a:rPr lang="ru-RU" dirty="0"/>
              <a:t>, </a:t>
            </a:r>
            <a:r>
              <a:rPr lang="ru-RU" dirty="0" err="1"/>
              <a:t>горіхах</a:t>
            </a:r>
            <a:r>
              <a:rPr lang="ru-RU" dirty="0"/>
              <a:t>, зернах </a:t>
            </a:r>
            <a:r>
              <a:rPr lang="ru-RU" dirty="0" err="1"/>
              <a:t>соняшника</a:t>
            </a:r>
            <a:r>
              <a:rPr lang="ru-RU" dirty="0"/>
              <a:t>, </a:t>
            </a:r>
            <a:r>
              <a:rPr lang="ru-RU" dirty="0" err="1"/>
              <a:t>сої</a:t>
            </a:r>
            <a:r>
              <a:rPr lang="ru-RU" dirty="0"/>
              <a:t> (до </a:t>
            </a:r>
            <a:r>
              <a:rPr lang="ru-RU" dirty="0" err="1"/>
              <a:t>речі</a:t>
            </a:r>
            <a:r>
              <a:rPr lang="ru-RU" dirty="0"/>
              <a:t>, плитка темного шоколаду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покращить</a:t>
            </a:r>
            <a:r>
              <a:rPr lang="ru-RU" dirty="0"/>
              <a:t> ваш </a:t>
            </a:r>
            <a:r>
              <a:rPr lang="ru-RU" dirty="0" err="1"/>
              <a:t>настрій</a:t>
            </a:r>
            <a:r>
              <a:rPr lang="ru-RU" dirty="0"/>
              <a:t>))</a:t>
            </a:r>
            <a:br>
              <a:rPr lang="ru-RU" dirty="0"/>
            </a:br>
            <a:endParaRPr lang="ru-RU" dirty="0"/>
          </a:p>
        </p:txBody>
      </p:sp>
      <p:pic>
        <p:nvPicPr>
          <p:cNvPr id="29700" name="Picture 4" descr="C:\Users\Лена\Desktop\Емоційне вигорання вчителів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968375"/>
            <a:ext cx="27622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:\Users\Лена\Desktop\Емоційне вигорання вчителів\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924175"/>
            <a:ext cx="2370137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850" y="4762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 </a:t>
            </a:r>
            <a:r>
              <a:rPr lang="ru-RU" i="1" dirty="0" err="1"/>
              <a:t>достатнє</a:t>
            </a:r>
            <a:r>
              <a:rPr lang="ru-RU" i="1" dirty="0"/>
              <a:t> </a:t>
            </a:r>
            <a:r>
              <a:rPr lang="ru-RU" i="1" dirty="0" err="1"/>
              <a:t>фізичне</a:t>
            </a:r>
            <a:r>
              <a:rPr lang="ru-RU" i="1" dirty="0"/>
              <a:t> </a:t>
            </a:r>
            <a:r>
              <a:rPr lang="ru-RU" i="1" dirty="0" err="1"/>
              <a:t>навантаження</a:t>
            </a:r>
            <a:r>
              <a:rPr lang="ru-RU" i="1" dirty="0"/>
              <a:t>, </a:t>
            </a:r>
            <a:r>
              <a:rPr lang="ru-RU" i="1" dirty="0" err="1"/>
              <a:t>заняття</a:t>
            </a:r>
            <a:r>
              <a:rPr lang="ru-RU" i="1" dirty="0"/>
              <a:t> спортом, </a:t>
            </a:r>
            <a:r>
              <a:rPr lang="ru-RU" i="1" dirty="0" err="1"/>
              <a:t>ранкова</a:t>
            </a:r>
            <a:r>
              <a:rPr lang="ru-RU" i="1" dirty="0"/>
              <a:t> </a:t>
            </a:r>
            <a:r>
              <a:rPr lang="ru-RU" i="1" dirty="0" err="1"/>
              <a:t>гімнастика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067175" y="2708275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 </a:t>
            </a:r>
            <a:r>
              <a:rPr lang="ru-RU" i="1" dirty="0" err="1"/>
              <a:t>танці</a:t>
            </a:r>
            <a:r>
              <a:rPr lang="ru-RU" dirty="0"/>
              <a:t> (</a:t>
            </a:r>
            <a:r>
              <a:rPr lang="ru-RU" dirty="0" err="1"/>
              <a:t>танцювальні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ритмічну</a:t>
            </a:r>
            <a:r>
              <a:rPr lang="ru-RU" dirty="0"/>
              <a:t> </a:t>
            </a:r>
            <a:r>
              <a:rPr lang="ru-RU" dirty="0" err="1"/>
              <a:t>музику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звільненню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емоцій</a:t>
            </a:r>
            <a:r>
              <a:rPr lang="ru-RU" dirty="0"/>
              <a:t>, так само, як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будь-яка</a:t>
            </a:r>
            <a:r>
              <a:rPr lang="ru-RU" dirty="0"/>
              <a:t> </a:t>
            </a:r>
            <a:r>
              <a:rPr lang="ru-RU" dirty="0" err="1"/>
              <a:t>хатня</a:t>
            </a:r>
            <a:r>
              <a:rPr lang="ru-RU" dirty="0"/>
              <a:t> робота) 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0825" y="436562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 </a:t>
            </a:r>
            <a:r>
              <a:rPr lang="ru-RU" i="1" dirty="0" err="1"/>
              <a:t>фітотерапія</a:t>
            </a:r>
            <a:r>
              <a:rPr lang="ru-RU" i="1" dirty="0"/>
              <a:t>, </a:t>
            </a:r>
            <a:r>
              <a:rPr lang="ru-RU" i="1" dirty="0" err="1"/>
              <a:t>гомеопатія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заспокоєнню</a:t>
            </a:r>
            <a:r>
              <a:rPr lang="ru-RU" dirty="0"/>
              <a:t> чай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м'яти</a:t>
            </a:r>
            <a:r>
              <a:rPr lang="ru-RU" dirty="0"/>
              <a:t>, </a:t>
            </a:r>
            <a:r>
              <a:rPr lang="ru-RU" dirty="0" err="1"/>
              <a:t>настоянка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кореню</a:t>
            </a:r>
            <a:r>
              <a:rPr lang="ru-RU" dirty="0"/>
              <a:t> </a:t>
            </a:r>
            <a:r>
              <a:rPr lang="ru-RU" dirty="0" err="1"/>
              <a:t>валеріани</a:t>
            </a:r>
            <a:r>
              <a:rPr lang="ru-RU" dirty="0"/>
              <a:t>;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життєвий</a:t>
            </a:r>
            <a:r>
              <a:rPr lang="ru-RU" dirty="0"/>
              <a:t> тонус </a:t>
            </a:r>
            <a:r>
              <a:rPr lang="ru-RU" dirty="0" err="1"/>
              <a:t>настоянка</a:t>
            </a:r>
            <a:r>
              <a:rPr lang="ru-RU" dirty="0"/>
              <a:t> </a:t>
            </a:r>
            <a:r>
              <a:rPr lang="ru-RU" dirty="0" err="1"/>
              <a:t>елеутерококу</a:t>
            </a:r>
            <a:r>
              <a:rPr lang="ru-RU" dirty="0"/>
              <a:t>, женьшеню, </a:t>
            </a:r>
            <a:r>
              <a:rPr lang="ru-RU" dirty="0" err="1"/>
              <a:t>родіоли</a:t>
            </a:r>
            <a:r>
              <a:rPr lang="ru-RU" dirty="0"/>
              <a:t> </a:t>
            </a:r>
            <a:r>
              <a:rPr lang="ru-RU" dirty="0" err="1"/>
              <a:t>рожевої</a:t>
            </a:r>
            <a:r>
              <a:rPr lang="ru-RU" dirty="0"/>
              <a:t>)</a:t>
            </a:r>
            <a:br>
              <a:rPr lang="ru-RU" dirty="0"/>
            </a:br>
            <a:endParaRPr lang="ru-RU" dirty="0"/>
          </a:p>
        </p:txBody>
      </p:sp>
      <p:pic>
        <p:nvPicPr>
          <p:cNvPr id="61442" name="Picture 2" descr="C:\Users\Лена\Desktop\Емоційне вигорання вчителів\1317134232_fitness-ladies-run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54000"/>
            <a:ext cx="3490912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 descr="C:\Users\Лена\Desktop\Емоційне вигорання вчителів\Танец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2050" y="1628775"/>
            <a:ext cx="1905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C:\Users\Лена\Desktop\Емоційне вигорання вчителів\006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5850" y="4159250"/>
            <a:ext cx="331470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Child_s_animat</Template>
  <TotalTime>288</TotalTime>
  <Words>1026</Words>
  <Application>Microsoft Office PowerPoint</Application>
  <PresentationFormat>Экран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Cambria</vt:lpstr>
      <vt:lpstr>Verdana</vt:lpstr>
      <vt:lpstr>Wingdings</vt:lpstr>
      <vt:lpstr>Default Design</vt:lpstr>
      <vt:lpstr>Світячи іншим – не згори сам</vt:lpstr>
      <vt:lpstr>Що ж таке емоційне вигорання??</vt:lpstr>
      <vt:lpstr>До напружених, стресових ситуацій у педагогічній діяльності відносяться:</vt:lpstr>
      <vt:lpstr>Фактори, які впливають на  виникнення СЕВ</vt:lpstr>
      <vt:lpstr> Основні ознаки СЕВ </vt:lpstr>
      <vt:lpstr>Рівні профілактики емоційного вигоряння</vt:lpstr>
      <vt:lpstr>Яким же чином ми можемо допомогти собі уникнути синдрому  “ емоційного вигоряння ” 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27</cp:revision>
  <dcterms:created xsi:type="dcterms:W3CDTF">2012-04-09T18:37:41Z</dcterms:created>
  <dcterms:modified xsi:type="dcterms:W3CDTF">2017-02-05T15:55:39Z</dcterms:modified>
</cp:coreProperties>
</file>