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58" r:id="rId2"/>
    <p:sldId id="264" r:id="rId3"/>
    <p:sldId id="260" r:id="rId4"/>
    <p:sldId id="262" r:id="rId5"/>
    <p:sldId id="256" r:id="rId6"/>
    <p:sldId id="275" r:id="rId7"/>
    <p:sldId id="267" r:id="rId8"/>
    <p:sldId id="257" r:id="rId9"/>
    <p:sldId id="270" r:id="rId10"/>
    <p:sldId id="271" r:id="rId11"/>
    <p:sldId id="272" r:id="rId12"/>
    <p:sldId id="274" r:id="rId13"/>
    <p:sldId id="26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6600"/>
    <a:srgbClr val="009900"/>
    <a:srgbClr val="9900FF"/>
    <a:srgbClr val="FF7C80"/>
    <a:srgbClr val="FFFFFF"/>
    <a:srgbClr val="FFCC99"/>
    <a:srgbClr val="F8F8F8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456" autoAdjust="0"/>
    <p:restoredTop sz="94640" autoAdjust="0"/>
  </p:normalViewPr>
  <p:slideViewPr>
    <p:cSldViewPr>
      <p:cViewPr>
        <p:scale>
          <a:sx n="55" d="100"/>
          <a:sy n="55" d="100"/>
        </p:scale>
        <p:origin x="-1938" y="-11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49CC5-594D-4816-A22B-9E73AE0B67D8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F0AF8-A02E-40E1-8B01-270C2B61A4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-13000" contrast="20000"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2C05-34F8-46D5-A638-104A14C5A426}" type="datetimeFigureOut">
              <a:rPr lang="ru-RU" smtClean="0"/>
              <a:pPr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E9E9E-E216-449F-8EC2-C66B3D5EC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176"/>
            <a:ext cx="6400800" cy="614370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Тренінг для вчителів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2908" y="1071546"/>
            <a:ext cx="9429816" cy="2308324"/>
          </a:xfrm>
          <a:prstGeom prst="rect">
            <a:avLst/>
          </a:prstGeom>
          <a:solidFill>
            <a:srgbClr val="FF9900"/>
          </a:solidFill>
          <a:ln w="57150" cmpd="tri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i="1" dirty="0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Роль </a:t>
            </a:r>
            <a:r>
              <a:rPr lang="ru-RU" sz="4800" i="1" dirty="0" err="1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особистості</a:t>
            </a:r>
            <a:r>
              <a:rPr lang="ru-RU" sz="4800" i="1" dirty="0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 </a:t>
            </a:r>
            <a:r>
              <a:rPr lang="ru-RU" sz="4800" i="1" dirty="0" err="1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вчителя</a:t>
            </a:r>
            <a:r>
              <a:rPr lang="ru-RU" sz="4800" i="1" dirty="0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 </a:t>
            </a:r>
          </a:p>
          <a:p>
            <a:pPr algn="ctr"/>
            <a:r>
              <a:rPr lang="ru-RU" sz="4800" i="1" dirty="0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у </a:t>
            </a:r>
            <a:r>
              <a:rPr lang="ru-RU" sz="4800" i="1" dirty="0" err="1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формуванні</a:t>
            </a:r>
            <a:r>
              <a:rPr lang="ru-RU" sz="4800" i="1" dirty="0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 </a:t>
            </a:r>
            <a:r>
              <a:rPr lang="ru-RU" sz="4800" i="1" dirty="0" err="1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творчо</a:t>
            </a:r>
            <a:r>
              <a:rPr lang="uk-UA" sz="4800" i="1" dirty="0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ї </a:t>
            </a:r>
            <a:r>
              <a:rPr lang="ru-RU" sz="4800" i="1" dirty="0" err="1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працездатності</a:t>
            </a:r>
            <a:r>
              <a:rPr lang="ru-RU" sz="4800" i="1" dirty="0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  </a:t>
            </a:r>
            <a:r>
              <a:rPr lang="ru-RU" sz="4800" i="1" dirty="0" err="1" smtClean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mpact" pitchFamily="34" charset="0"/>
              </a:rPr>
              <a:t>колективу</a:t>
            </a:r>
            <a:endParaRPr lang="ru-RU" sz="4800" i="1" dirty="0">
              <a:ln w="24500" cmpd="dbl">
                <a:solidFill>
                  <a:srgbClr val="FF0000"/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55000" endA="300" endPos="45500" dir="5400000" sy="-100000" algn="bl" rotWithShape="0"/>
              </a:effectLst>
              <a:latin typeface="Impact" pitchFamily="34" charset="0"/>
            </a:endParaRPr>
          </a:p>
        </p:txBody>
      </p:sp>
      <p:pic>
        <p:nvPicPr>
          <p:cNvPr id="7" name="Рисунок 6" descr="roses-lovely-glitter-flowers.gif"/>
          <p:cNvPicPr>
            <a:picLocks noChangeAspect="1"/>
          </p:cNvPicPr>
          <p:nvPr/>
        </p:nvPicPr>
        <p:blipFill>
          <a:blip r:embed="rId2" cstate="print">
            <a:lum bright="-10000" contrast="30000"/>
          </a:blip>
          <a:stretch>
            <a:fillRect/>
          </a:stretch>
        </p:blipFill>
        <p:spPr>
          <a:xfrm>
            <a:off x="857224" y="3214686"/>
            <a:ext cx="7500990" cy="3286148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Сучасний учитель очима вчителя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214422"/>
            <a:ext cx="7643866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Здоровий</a:t>
            </a:r>
          </a:p>
          <a:p>
            <a:pPr>
              <a:buFont typeface="Arial" pitchFamily="34" charset="0"/>
              <a:buChar char="•"/>
            </a:pPr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Мудрий</a:t>
            </a:r>
          </a:p>
          <a:p>
            <a:pPr>
              <a:buFont typeface="Arial" pitchFamily="34" charset="0"/>
              <a:buChar char="•"/>
            </a:pP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Ерудований</a:t>
            </a:r>
          </a:p>
          <a:p>
            <a:pPr>
              <a:buFont typeface="Arial" pitchFamily="34" charset="0"/>
              <a:buChar char="•"/>
            </a:pP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Багатий</a:t>
            </a:r>
          </a:p>
          <a:p>
            <a:pPr>
              <a:buFont typeface="Arial" pitchFamily="34" charset="0"/>
              <a:buChar char="•"/>
            </a:pPr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Комунікабельний</a:t>
            </a:r>
          </a:p>
          <a:p>
            <a:pPr>
              <a:buFont typeface="Arial" pitchFamily="34" charset="0"/>
              <a:buChar char="•"/>
            </a:pP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Вимогливий</a:t>
            </a:r>
          </a:p>
          <a:p>
            <a:pPr>
              <a:buFont typeface="Arial" pitchFamily="34" charset="0"/>
              <a:buChar char="•"/>
            </a:pPr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Справедливий </a:t>
            </a:r>
          </a:p>
          <a:p>
            <a:pPr>
              <a:buFont typeface="Arial" pitchFamily="34" charset="0"/>
              <a:buChar char="•"/>
            </a:pP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Відповідальний</a:t>
            </a:r>
          </a:p>
          <a:p>
            <a:pPr>
              <a:buFont typeface="Arial" pitchFamily="34" charset="0"/>
              <a:buChar char="•"/>
            </a:pPr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 почуттям гумору</a:t>
            </a:r>
          </a:p>
          <a:p>
            <a:pPr>
              <a:buFont typeface="Arial" pitchFamily="34" charset="0"/>
              <a:buChar char="•"/>
            </a:pP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Толерантний</a:t>
            </a:r>
          </a:p>
          <a:p>
            <a:pPr>
              <a:buFont typeface="Arial" pitchFamily="34" charset="0"/>
              <a:buChar char="•"/>
            </a:pPr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Творчий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1342380806_teacher_vectors-4.jpg"/>
          <p:cNvPicPr>
            <a:picLocks noChangeAspect="1"/>
          </p:cNvPicPr>
          <p:nvPr/>
        </p:nvPicPr>
        <p:blipFill>
          <a:blip r:embed="rId2" cstate="print"/>
          <a:srcRect l="17000" r="23000"/>
          <a:stretch>
            <a:fillRect/>
          </a:stretch>
        </p:blipFill>
        <p:spPr>
          <a:xfrm>
            <a:off x="6072198" y="1214422"/>
            <a:ext cx="2857520" cy="476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teech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1071546"/>
            <a:ext cx="3286148" cy="52159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Сучасний учитель очима учня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3614750"/>
          </a:xfrm>
        </p:spPr>
        <p:txBody>
          <a:bodyPr numCol="2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Справедливий</a:t>
            </a:r>
          </a:p>
          <a:p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 почуттям гумору</a:t>
            </a:r>
          </a:p>
          <a:p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Розумний</a:t>
            </a:r>
          </a:p>
          <a:p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Чесний</a:t>
            </a:r>
          </a:p>
          <a:p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Цікавий</a:t>
            </a:r>
          </a:p>
          <a:p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Охайний</a:t>
            </a:r>
          </a:p>
          <a:p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Строгий (в міру)</a:t>
            </a:r>
          </a:p>
          <a:p>
            <a:pPr marL="1257300">
              <a:tabLst>
                <a:tab pos="3767138" algn="l"/>
              </a:tabLst>
            </a:pPr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Відповідальний</a:t>
            </a:r>
          </a:p>
          <a:p>
            <a:pPr marL="1257300"/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Добре знає свій предмет</a:t>
            </a:r>
          </a:p>
          <a:p>
            <a:pPr marL="1257300"/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Толерантний</a:t>
            </a:r>
          </a:p>
          <a:p>
            <a:pPr marL="1257300"/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Креативний</a:t>
            </a:r>
          </a:p>
          <a:p>
            <a:pPr marL="1257300"/>
            <a:r>
              <a:rPr lang="uk-UA" sz="2800" b="1" dirty="0" smtClean="0">
                <a:ln>
                  <a:prstDash val="solid"/>
                </a:ln>
                <a:solidFill>
                  <a:srgbClr val="9900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Амбіціозний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383937-owl-teacher-with-book-and-blackboard--vector-illustrati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0112" y="3929066"/>
            <a:ext cx="4053888" cy="292893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Колективна творча справа </a:t>
            </a:r>
            <a:r>
              <a:rPr lang="uk-UA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“Орієнтири</a:t>
            </a:r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сучасного </a:t>
            </a:r>
            <a:r>
              <a:rPr lang="uk-UA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вчителя”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000372"/>
            <a:ext cx="8229600" cy="3429024"/>
          </a:xfrm>
        </p:spPr>
        <p:txBody>
          <a:bodyPr>
            <a:normAutofit/>
          </a:bodyPr>
          <a:lstStyle/>
          <a:p>
            <a:pPr lvl="0"/>
            <a:r>
              <a:rPr lang="uk-UA" sz="4000" b="1" dirty="0" smtClean="0"/>
              <a:t>Мета: </a:t>
            </a:r>
            <a:r>
              <a:rPr lang="uk-UA" sz="4000" dirty="0" smtClean="0"/>
              <a:t>визначити орієнтири у роботі сучасного учителя на шляху до досягнення мети.</a:t>
            </a:r>
            <a:endParaRPr lang="ru-RU" sz="40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Десять учительських заповідей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572560" cy="5357850"/>
          </a:xfrm>
          <a:solidFill>
            <a:srgbClr val="FFFFFF">
              <a:alpha val="30196"/>
            </a:srgb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Люби себе і обраний тобою шлях.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Читай на ніч хоча б щось.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Іди на урок, як на іспит, та перетворюй його на свято.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Захоплюйся дитячими відкриттями і не поспішай оцінювати їх за допомогою цифр.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Принось на кожен урок диво: вірш, пісеньку, притчу, приклад із життя, афоризм, оригінальну задачу, гру, анекдот, жарт тощо.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Будь самим собою, але пам'ятай, що ти маєш бути прикладом.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Твоя головна зброя – бадьорість, життєрадісність, а не буркотіння, вимогливість, демонстрація втоми.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Твоє обличчя має бути одухотвореним внутрішньою красою, а зовнішній вигляд не повинен нагадувати про неминучу пенсію та проблеми удома.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Якщо учні пам'ятають не тебе, а твої слова і вчинки, отже твоє педагогічне життя прожите недарма.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9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Люби дітей і вони відповідатимуть тобі тим же.</a:t>
            </a:r>
            <a:endParaRPr lang="ru-RU" sz="1900" b="1" i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9924731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276203" y="2152633"/>
            <a:ext cx="3667125" cy="13620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85918" y="1285860"/>
            <a:ext cx="621510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slope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err="1" smtClean="0">
                <a:ln w="11430"/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</a:t>
            </a:r>
            <a:r>
              <a:rPr lang="ru-RU" sz="8800" b="1" cap="none" spc="50" dirty="0" smtClean="0">
                <a:ln w="11430"/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</a:t>
            </a:r>
            <a:r>
              <a:rPr lang="ru-RU" sz="8800" b="1" cap="none" spc="50" dirty="0" err="1" smtClean="0">
                <a:ln w="11430"/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увагу</a:t>
            </a:r>
            <a:endParaRPr lang="ru-RU" sz="8800" b="1" cap="none" spc="50" dirty="0">
              <a:ln w="11430"/>
              <a:gradFill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08ca49da28c8.gif"/>
          <p:cNvPicPr>
            <a:picLocks noChangeAspect="1"/>
          </p:cNvPicPr>
          <p:nvPr/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0" y="3714752"/>
            <a:ext cx="3143248" cy="3143248"/>
          </a:xfrm>
          <a:prstGeom prst="rect">
            <a:avLst/>
          </a:prstGeom>
        </p:spPr>
      </p:pic>
      <p:pic>
        <p:nvPicPr>
          <p:cNvPr id="7" name="Рисунок 6" descr="9924731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3786190"/>
            <a:ext cx="3667125" cy="1362075"/>
          </a:xfrm>
          <a:prstGeom prst="rect">
            <a:avLst/>
          </a:prstGeom>
        </p:spPr>
      </p:pic>
      <p:pic>
        <p:nvPicPr>
          <p:cNvPr id="8" name="Рисунок 7" descr="9924731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2928926" y="428604"/>
            <a:ext cx="3667125" cy="1362075"/>
          </a:xfrm>
          <a:prstGeom prst="rect">
            <a:avLst/>
          </a:prstGeom>
        </p:spPr>
      </p:pic>
      <p:pic>
        <p:nvPicPr>
          <p:cNvPr id="9" name="Рисунок 8" descr="9924731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776929" y="2009757"/>
            <a:ext cx="3667125" cy="1362075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383937-owl-teacher-with-book-and-blackboard--vector-illustrati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0112" y="3929066"/>
            <a:ext cx="4053888" cy="292893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Мета тренінгу: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357850"/>
          </a:xfrm>
        </p:spPr>
        <p:txBody>
          <a:bodyPr>
            <a:normAutofit fontScale="92500" lnSpcReduction="10000"/>
          </a:bodyPr>
          <a:lstStyle/>
          <a:p>
            <a:r>
              <a:rPr lang="uk-UA" sz="36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З'ясувати, яким має бути учитель у сучасній школі;</a:t>
            </a:r>
          </a:p>
          <a:p>
            <a:r>
              <a:rPr lang="uk-UA" sz="36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Виробити навички формування творчого учнівського колективу;</a:t>
            </a:r>
          </a:p>
          <a:p>
            <a:r>
              <a:rPr lang="uk-UA" sz="3600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Розвивати творчий потенціал учителя як приклад для учнів;</a:t>
            </a:r>
            <a:endParaRPr lang="en-US" sz="3600" i="1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Гаслом нашої роботи будуть слова: 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«Почни з себе!». 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Тільки навчившись працювати творчо, ми зможемо цього навчити дітей.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uk-UA" sz="3600" i="1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011618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uk-UA" sz="5400" b="1" dirty="0" smtClean="0">
                <a:ln w="57150" cmpd="sng">
                  <a:solidFill>
                    <a:srgbClr val="C0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</a:rPr>
              <a:t>“ОВАЦІЇ”</a:t>
            </a:r>
            <a:br>
              <a:rPr lang="uk-UA" sz="5400" b="1" dirty="0" smtClean="0">
                <a:ln w="57150" cmpd="sng">
                  <a:solidFill>
                    <a:srgbClr val="C0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</a:rPr>
            </a:br>
            <a:r>
              <a:rPr lang="uk-UA" sz="4800" b="1" dirty="0" smtClean="0"/>
              <a:t> Мета: </a:t>
            </a:r>
            <a:r>
              <a:rPr lang="uk-UA" sz="4800" dirty="0" smtClean="0"/>
              <a:t>сприяти створенню атмосфери доброзичливості та довіри для конструктивної роботи.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5400" b="1" dirty="0">
              <a:ln w="57150" cmpd="sng">
                <a:solidFill>
                  <a:srgbClr val="C0000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6" name="Рисунок 5" descr="0_83abd_b65b4ded_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3571876"/>
            <a:ext cx="2357454" cy="2357454"/>
          </a:xfrm>
          <a:prstGeom prst="rect">
            <a:avLst/>
          </a:prstGeom>
        </p:spPr>
      </p:pic>
      <p:pic>
        <p:nvPicPr>
          <p:cNvPr id="7" name="Рисунок 6" descr="0_83abd_b65b4ded_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3286124"/>
            <a:ext cx="2357454" cy="2357454"/>
          </a:xfrm>
          <a:prstGeom prst="rect">
            <a:avLst/>
          </a:prstGeom>
        </p:spPr>
      </p:pic>
      <p:pic>
        <p:nvPicPr>
          <p:cNvPr id="8" name="Рисунок 7" descr="0_83abd_b65b4ded_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3571876"/>
            <a:ext cx="2357454" cy="2357454"/>
          </a:xfrm>
          <a:prstGeom prst="rect">
            <a:avLst/>
          </a:prstGeom>
        </p:spPr>
      </p:pic>
      <p:pic>
        <p:nvPicPr>
          <p:cNvPr id="2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7929586" y="428604"/>
            <a:ext cx="714380" cy="714380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uk-UA" b="1" dirty="0" smtClean="0">
                <a:ln w="3155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</a:rPr>
              <a:t>“ЗОЛОТА РИБКА”</a:t>
            </a:r>
            <a:endParaRPr lang="ru-RU" b="1" dirty="0">
              <a:ln w="3155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5" name="Рисунок 4" descr="zolotaya-ribk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2913" y="1214422"/>
            <a:ext cx="4482260" cy="4274224"/>
          </a:xfrm>
          <a:prstGeom prst="rect">
            <a:avLst/>
          </a:prstGeom>
        </p:spPr>
      </p:pic>
      <p:sp>
        <p:nvSpPr>
          <p:cNvPr id="8" name="Облако 7"/>
          <p:cNvSpPr/>
          <p:nvPr/>
        </p:nvSpPr>
        <p:spPr>
          <a:xfrm>
            <a:off x="571472" y="1214422"/>
            <a:ext cx="2571768" cy="1428760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Навчитися чогось нового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5786446" y="5000636"/>
            <a:ext cx="2357454" cy="1214446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Отримати хороші емоції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6858016" y="3000372"/>
            <a:ext cx="2285984" cy="1643074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Отримати можливість висловити свою думку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3071802" y="5214950"/>
            <a:ext cx="2286016" cy="1214446"/>
          </a:xfrm>
          <a:prstGeom prst="cloud">
            <a:avLst/>
          </a:prstGeom>
          <a:solidFill>
            <a:srgbClr val="9900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Отримати корисну інформацію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6357950" y="1071546"/>
            <a:ext cx="2462234" cy="1462102"/>
          </a:xfrm>
          <a:prstGeom prst="cloud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Отримати  задоволення від співпраці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500034" y="2857496"/>
            <a:ext cx="2214578" cy="1357322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Обмінятися досвідом з колегами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285720" y="4643446"/>
            <a:ext cx="2562244" cy="1490674"/>
          </a:xfrm>
          <a:prstGeom prst="cloud">
            <a:avLst/>
          </a:prstGeom>
          <a:solidFill>
            <a:srgbClr val="0099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Реалізувати  себе у проектній діяльності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285860"/>
            <a:ext cx="7286676" cy="5143536"/>
          </a:xfrm>
          <a:solidFill>
            <a:srgbClr val="FFCC99">
              <a:alpha val="27059"/>
            </a:srgbClr>
          </a:solidFill>
          <a:ln w="79375" cmpd="tri">
            <a:solidFill>
              <a:srgbClr val="FF6600"/>
            </a:solidFill>
          </a:ln>
        </p:spPr>
        <p:txBody>
          <a:bodyPr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514350" indent="-336550" algn="l"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Ми позитивно налаштовані.</a:t>
            </a:r>
          </a:p>
          <a:p>
            <a:pPr marL="514350" indent="-336550" algn="l"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Ми уважні та активні.</a:t>
            </a:r>
          </a:p>
          <a:p>
            <a:pPr marL="514350" indent="-336550" algn="l"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Ми підтримуємо один одного.</a:t>
            </a:r>
          </a:p>
          <a:p>
            <a:pPr marL="514350" indent="-336550" algn="l"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Ми маємо право на помилки – ми на них вчимося.</a:t>
            </a:r>
          </a:p>
          <a:p>
            <a:pPr marL="514350" indent="-336550" algn="l"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Ми цінуємо один одного, тому толерантні та ввічливі.</a:t>
            </a:r>
          </a:p>
          <a:p>
            <a:pPr marL="514350" indent="-336550" algn="l"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Ми цінуємо час, тому дотримуємось регламенту.</a:t>
            </a:r>
          </a:p>
          <a:p>
            <a:pPr marL="514350" indent="-336550" algn="l"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Світ навколо нас вирує, а ми            ТУТ і ЗАРАЗ вчимося.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357166"/>
            <a:ext cx="7072362" cy="107157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uk-UA" sz="5400" b="1" dirty="0" smtClean="0">
                <a:solidFill>
                  <a:srgbClr val="FF66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ookman Old Style" pitchFamily="18" charset="0"/>
              </a:rPr>
              <a:t>Наші правила</a:t>
            </a:r>
            <a:endParaRPr lang="ru-RU" sz="5400" b="1" dirty="0">
              <a:solidFill>
                <a:srgbClr val="FF66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383937-owl-teacher-with-book-and-blackboard--vector-illustrati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0112" y="3929066"/>
            <a:ext cx="4053888" cy="292893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Autofit/>
          </a:bodyPr>
          <a:lstStyle/>
          <a:p>
            <a:r>
              <a:rPr lang="uk-UA" sz="9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Притча</a:t>
            </a:r>
            <a:r>
              <a:rPr lang="uk-UA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714620"/>
            <a:ext cx="8229600" cy="3714776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chemeClr val="accent2">
                    <a:lumMod val="50000"/>
                  </a:schemeClr>
                </a:solidFill>
              </a:rPr>
              <a:t>«Кращий учитель».</a:t>
            </a:r>
            <a:endParaRPr lang="uk-UA" sz="6600" b="1" i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rk8_teacher1.gif"/>
          <p:cNvPicPr>
            <a:picLocks noChangeAspect="1"/>
          </p:cNvPicPr>
          <p:nvPr/>
        </p:nvPicPr>
        <p:blipFill>
          <a:blip r:embed="rId2" cstate="print">
            <a:lum bright="40000" contrast="-10000"/>
          </a:blip>
          <a:stretch>
            <a:fillRect/>
          </a:stretch>
        </p:blipFill>
        <p:spPr>
          <a:xfrm>
            <a:off x="2771800" y="920037"/>
            <a:ext cx="5929354" cy="56131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>
                  <a:solidFill>
                    <a:srgbClr val="FF7C8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Учень очима вчителя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285860"/>
            <a:ext cx="6105860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Здоровий</a:t>
            </a:r>
          </a:p>
          <a:p>
            <a:pPr>
              <a:buFont typeface="Arial" pitchFamily="34" charset="0"/>
              <a:buChar char="•"/>
            </a:pPr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Слухняний</a:t>
            </a:r>
            <a:endParaRPr lang="ru-RU" sz="40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Вихований</a:t>
            </a:r>
          </a:p>
          <a:p>
            <a:pPr>
              <a:buFont typeface="Arial" pitchFamily="34" charset="0"/>
              <a:buChar char="•"/>
            </a:pPr>
            <a:r>
              <a:rPr lang="uk-UA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Працьовитий</a:t>
            </a:r>
          </a:p>
          <a:p>
            <a:pPr>
              <a:buFont typeface="Arial" pitchFamily="34" charset="0"/>
              <a:buChar char="•"/>
            </a:pPr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Розумний</a:t>
            </a:r>
          </a:p>
          <a:p>
            <a:pPr>
              <a:buFont typeface="Arial" pitchFamily="34" charset="0"/>
              <a:buChar char="•"/>
            </a:pPr>
            <a:r>
              <a:rPr lang="uk-UA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Доброзичливий</a:t>
            </a:r>
          </a:p>
          <a:p>
            <a:pPr>
              <a:buFont typeface="Arial" pitchFamily="34" charset="0"/>
              <a:buChar char="•"/>
            </a:pPr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Дисциплінований</a:t>
            </a:r>
          </a:p>
          <a:p>
            <a:pPr>
              <a:buFont typeface="Arial" pitchFamily="34" charset="0"/>
              <a:buChar char="•"/>
            </a:pP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ids.png"/>
          <p:cNvPicPr>
            <a:picLocks noChangeAspect="1"/>
          </p:cNvPicPr>
          <p:nvPr/>
        </p:nvPicPr>
        <p:blipFill>
          <a:blip r:embed="rId2" cstate="print">
            <a:lum bright="10000" contrast="10000"/>
          </a:blip>
          <a:stretch>
            <a:fillRect/>
          </a:stretch>
        </p:blipFill>
        <p:spPr>
          <a:xfrm>
            <a:off x="2954885" y="1142984"/>
            <a:ext cx="6189115" cy="45386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2650"/>
            <a:ext cx="8229600" cy="1143000"/>
          </a:xfrm>
        </p:spPr>
        <p:txBody>
          <a:bodyPr/>
          <a:lstStyle/>
          <a:p>
            <a:r>
              <a:rPr lang="uk-UA" b="1" dirty="0" smtClean="0">
                <a:ln>
                  <a:solidFill>
                    <a:srgbClr val="FF7C8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Учень очима учня</a:t>
            </a:r>
            <a:endParaRPr lang="ru-RU" b="1" dirty="0">
              <a:ln>
                <a:solidFill>
                  <a:srgbClr val="FF7C8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20736"/>
            <a:ext cx="8229600" cy="567661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Відповідальний</a:t>
            </a:r>
          </a:p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Охайний</a:t>
            </a:r>
          </a:p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Старанний</a:t>
            </a:r>
          </a:p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Розумний</a:t>
            </a:r>
          </a:p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 почуттям гумору</a:t>
            </a:r>
          </a:p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Чесний</a:t>
            </a:r>
          </a:p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Ввічливий</a:t>
            </a:r>
          </a:p>
          <a:p>
            <a:r>
              <a:rPr lang="uk-UA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ез шкідливих звичок</a:t>
            </a:r>
          </a:p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Сміливий</a:t>
            </a:r>
          </a:p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Слухняний</a:t>
            </a:r>
          </a:p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Відвідує уроки, виконує домашні завдання</a:t>
            </a:r>
          </a:p>
          <a:p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43998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r>
              <a:rPr lang="uk-UA" sz="66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Проект </a:t>
            </a:r>
            <a:br>
              <a:rPr lang="uk-UA" sz="66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</a:br>
            <a:r>
              <a:rPr lang="uk-UA" sz="66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“Сучасний</a:t>
            </a:r>
            <a:r>
              <a:rPr lang="uk-UA" sz="66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uk-UA" sz="66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учитель”</a:t>
            </a:r>
            <a:r>
              <a:rPr lang="en-US" sz="66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</a:t>
            </a:r>
            <a:endParaRPr lang="ru-RU" sz="6600" b="1" i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301038" cy="4786346"/>
          </a:xfrm>
        </p:spPr>
        <p:txBody>
          <a:bodyPr>
            <a:normAutofit lnSpcReduction="10000"/>
          </a:bodyPr>
          <a:lstStyle/>
          <a:p>
            <a:pPr marL="1077913" indent="-1077913"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pPr lvl="0">
              <a:buNone/>
            </a:pPr>
            <a:endParaRPr lang="uk-UA" b="1" dirty="0" smtClean="0"/>
          </a:p>
          <a:p>
            <a:pPr lvl="0">
              <a:buNone/>
            </a:pPr>
            <a:r>
              <a:rPr lang="uk-UA" sz="4000" b="1" dirty="0" smtClean="0"/>
              <a:t>Метод «Ланцюжок» </a:t>
            </a:r>
            <a:endParaRPr lang="ru-RU" sz="4000" dirty="0" smtClean="0"/>
          </a:p>
          <a:p>
            <a:pPr>
              <a:buNone/>
            </a:pPr>
            <a:r>
              <a:rPr lang="uk-UA" sz="4000" b="1" dirty="0" smtClean="0"/>
              <a:t>       Мета:</a:t>
            </a:r>
            <a:r>
              <a:rPr lang="uk-UA" sz="4000" dirty="0" smtClean="0"/>
              <a:t> з’ясувати, яким має бути учитель у сучасній школі. Пропоную учасникам узяти участь у проекті «Сучасний учитель».</a:t>
            </a:r>
            <a:endParaRPr lang="ru-RU" sz="4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-1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Театр</Template>
  <TotalTime>763</TotalTime>
  <Words>411</Words>
  <Application>Microsoft Office PowerPoint</Application>
  <PresentationFormat>Экран (4:3)</PresentationFormat>
  <Paragraphs>94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4-17</vt:lpstr>
      <vt:lpstr>Слайд 1</vt:lpstr>
      <vt:lpstr>Мета тренінгу:</vt:lpstr>
      <vt:lpstr>“ОВАЦІЇ”  Мета: сприяти створенню атмосфери доброзичливості та довіри для конструктивної роботи. </vt:lpstr>
      <vt:lpstr>“ЗОЛОТА РИБКА”</vt:lpstr>
      <vt:lpstr>Наші правила</vt:lpstr>
      <vt:lpstr>Притча </vt:lpstr>
      <vt:lpstr>Учень очима вчителя</vt:lpstr>
      <vt:lpstr>Учень очима учня</vt:lpstr>
      <vt:lpstr>Проект  “Сучасний учитель” </vt:lpstr>
      <vt:lpstr>Сучасний учитель очима вчителя</vt:lpstr>
      <vt:lpstr>Сучасний учитель очима учня</vt:lpstr>
      <vt:lpstr>Колективна творча справа “Орієнтири сучасного вчителя”</vt:lpstr>
      <vt:lpstr>Десять учительських заповідей</vt:lpstr>
      <vt:lpstr>Слайд 14</vt:lpstr>
    </vt:vector>
  </TitlesOfParts>
  <Company>Retired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равила</dc:title>
  <dc:creator>RWT</dc:creator>
  <cp:lastModifiedBy>Пользователь</cp:lastModifiedBy>
  <cp:revision>66</cp:revision>
  <dcterms:created xsi:type="dcterms:W3CDTF">2013-12-15T12:03:46Z</dcterms:created>
  <dcterms:modified xsi:type="dcterms:W3CDTF">2005-12-31T23:27:20Z</dcterms:modified>
</cp:coreProperties>
</file>