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Default Extension="WAV" ContentType="audio/x-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15"/>
  </p:notesMasterIdLst>
  <p:sldIdLst>
    <p:sldId id="256" r:id="rId2"/>
    <p:sldId id="291" r:id="rId3"/>
    <p:sldId id="293" r:id="rId4"/>
    <p:sldId id="298" r:id="rId5"/>
    <p:sldId id="311" r:id="rId6"/>
    <p:sldId id="312" r:id="rId7"/>
    <p:sldId id="297" r:id="rId8"/>
    <p:sldId id="307" r:id="rId9"/>
    <p:sldId id="308" r:id="rId10"/>
    <p:sldId id="306" r:id="rId11"/>
    <p:sldId id="302" r:id="rId12"/>
    <p:sldId id="303" r:id="rId13"/>
    <p:sldId id="30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sz="2800" kern="1200">
        <a:solidFill>
          <a:schemeClr val="tx2"/>
        </a:solidFill>
        <a:latin typeface="Georg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kern="1200">
        <a:solidFill>
          <a:schemeClr val="tx2"/>
        </a:solidFill>
        <a:latin typeface="Georg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kern="1200">
        <a:solidFill>
          <a:schemeClr val="tx2"/>
        </a:solidFill>
        <a:latin typeface="Georg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kern="1200">
        <a:solidFill>
          <a:schemeClr val="tx2"/>
        </a:solidFill>
        <a:latin typeface="Georg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kern="1200">
        <a:solidFill>
          <a:schemeClr val="tx2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2"/>
        </a:solidFill>
        <a:latin typeface="Georgia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2"/>
        </a:solidFill>
        <a:latin typeface="Georgia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2"/>
        </a:solidFill>
        <a:latin typeface="Georgia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2"/>
        </a:solidFill>
        <a:latin typeface="Georgi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  <a:srgbClr val="FFFF00"/>
    <a:srgbClr val="CCCC00"/>
    <a:srgbClr val="9900CC"/>
    <a:srgbClr val="FF9933"/>
    <a:srgbClr val="CC3300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11" autoAdjust="0"/>
    <p:restoredTop sz="94660"/>
  </p:normalViewPr>
  <p:slideViewPr>
    <p:cSldViewPr>
      <p:cViewPr varScale="1">
        <p:scale>
          <a:sx n="65" d="100"/>
          <a:sy n="65" d="100"/>
        </p:scale>
        <p:origin x="-102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C0CC8-8897-47F1-955B-9075912A20ED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4F9EF-3565-44B1-B42C-66272C89E4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9872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D5E2D-0600-4CFA-B599-1B96ADF87951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33210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D5E2D-0600-4CFA-B599-1B96ADF87951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82855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uk-UA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uk-UA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uk-UA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20437-5869-4359-91A6-70D464730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1189B-134C-4BAB-B734-16FA8975F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DF16C-9AB9-44D1-8220-8FA95CFA7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D6D57-1FA5-4E94-8B23-7A06F2262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672C8-156F-4759-A19F-8599507B2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4DD6A-65A4-4840-879B-B7F27F2D3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375E5-B388-4934-91EF-EFC5D8E230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54DDB-AA7B-449C-B0E1-BFCF96C6E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8F536-09C1-4897-887A-6519C308F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E6040-4418-46A5-BA65-43028849D6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65E6E-344D-4FDE-A770-2DF47B23D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8E3AB-0E53-4E70-A818-5A4E4987D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21EC6-17F2-46ED-820C-BC132F08D0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48F29-B9C6-4F70-88DA-1C80F87A1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uk-UA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uk-UA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uk-UA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uk-UA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620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620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620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F8F4ADB4-369F-445F-A709-1191DCD6A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2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7.png"/><Relationship Id="rId4" Type="http://schemas.microsoft.com/office/2007/relationships/media" Target="../media/media1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школа лідера\Учнівські-очікування-від-занятт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643314"/>
            <a:ext cx="3902075" cy="2925763"/>
          </a:xfrm>
          <a:prstGeom prst="rect">
            <a:avLst/>
          </a:prstGeom>
          <a:noFill/>
        </p:spPr>
      </p:pic>
      <p:pic>
        <p:nvPicPr>
          <p:cNvPr id="2051" name="Picture 3" descr="G:\школа лідера\Початок-тренінгового-занятт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643314"/>
            <a:ext cx="3902075" cy="2854325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6013" y="214313"/>
            <a:ext cx="7127875" cy="1357299"/>
          </a:xfrm>
        </p:spPr>
        <p:txBody>
          <a:bodyPr/>
          <a:lstStyle/>
          <a:p>
            <a:pPr algn="ctr"/>
            <a:r>
              <a:rPr lang="uk-UA" sz="5400" b="1" dirty="0" smtClean="0">
                <a:latin typeface="Georgia" pitchFamily="18" charset="0"/>
              </a:rPr>
              <a:t/>
            </a:r>
            <a:br>
              <a:rPr lang="uk-UA" sz="5400" b="1" dirty="0" smtClean="0">
                <a:latin typeface="Georgia" pitchFamily="18" charset="0"/>
              </a:rPr>
            </a:br>
            <a:r>
              <a:rPr lang="en-US" sz="5400" b="1" dirty="0" smtClean="0">
                <a:latin typeface="Georgia" pitchFamily="18" charset="0"/>
              </a:rPr>
              <a:t/>
            </a:r>
            <a:br>
              <a:rPr lang="en-US" sz="5400" b="1" dirty="0" smtClean="0">
                <a:latin typeface="Georgia" pitchFamily="18" charset="0"/>
              </a:rPr>
            </a:br>
            <a:r>
              <a:rPr lang="uk-UA" sz="8000" b="1" dirty="0" smtClean="0">
                <a:latin typeface="Georgia" pitchFamily="18" charset="0"/>
              </a:rPr>
              <a:t>ЛІДЕРСТВО</a:t>
            </a:r>
            <a:r>
              <a:rPr lang="en-US" sz="8000" b="1" dirty="0" smtClean="0">
                <a:latin typeface="Georgia" pitchFamily="18" charset="0"/>
              </a:rPr>
              <a:t/>
            </a:r>
            <a:br>
              <a:rPr lang="en-US" sz="8000" b="1" dirty="0" smtClean="0">
                <a:latin typeface="Georgia" pitchFamily="18" charset="0"/>
              </a:rPr>
            </a:br>
            <a:r>
              <a:rPr lang="ru-RU" sz="8000" b="1" dirty="0" smtClean="0">
                <a:solidFill>
                  <a:schemeClr val="tx1"/>
                </a:solidFill>
              </a:rPr>
              <a:t> </a:t>
            </a:r>
            <a:r>
              <a:rPr lang="ru-RU" sz="6000" b="1" dirty="0" smtClean="0">
                <a:solidFill>
                  <a:schemeClr val="tx1"/>
                </a:solidFill>
              </a:rPr>
              <a:t>«</a:t>
            </a:r>
            <a:r>
              <a:rPr lang="ru-RU" sz="6000" b="1" dirty="0" err="1" smtClean="0">
                <a:solidFill>
                  <a:schemeClr val="tx1"/>
                </a:solidFill>
              </a:rPr>
              <a:t>Будьмо</a:t>
            </a:r>
            <a:r>
              <a:rPr lang="ru-RU" sz="6000" b="1" dirty="0" smtClean="0">
                <a:solidFill>
                  <a:schemeClr val="tx1"/>
                </a:solidFill>
              </a:rPr>
              <a:t> </a:t>
            </a:r>
            <a:r>
              <a:rPr lang="ru-RU" sz="6000" b="1" dirty="0" err="1" smtClean="0">
                <a:solidFill>
                  <a:schemeClr val="tx1"/>
                </a:solidFill>
              </a:rPr>
              <a:t>знайомі</a:t>
            </a:r>
            <a:r>
              <a:rPr lang="ru-RU" sz="6000" b="1" dirty="0" smtClean="0">
                <a:solidFill>
                  <a:schemeClr val="tx1"/>
                </a:solidFill>
              </a:rPr>
              <a:t>»</a:t>
            </a:r>
            <a:r>
              <a:rPr lang="ru-RU" sz="6000" b="1" dirty="0" smtClean="0"/>
              <a:t> </a:t>
            </a:r>
            <a:r>
              <a:rPr lang="ru-RU" sz="8000" b="1" dirty="0" smtClean="0"/>
              <a:t> </a:t>
            </a:r>
            <a:r>
              <a:rPr lang="en-US" sz="8000" b="1" dirty="0" smtClean="0">
                <a:latin typeface="Georgia" pitchFamily="18" charset="0"/>
              </a:rPr>
              <a:t/>
            </a:r>
            <a:br>
              <a:rPr lang="en-US" sz="8000" b="1" dirty="0" smtClean="0">
                <a:latin typeface="Georgia" pitchFamily="18" charset="0"/>
              </a:rPr>
            </a:br>
            <a:r>
              <a:rPr lang="uk-UA" sz="3200" b="1" dirty="0" smtClean="0"/>
              <a:t> </a:t>
            </a:r>
            <a:r>
              <a:rPr lang="uk-UA" sz="3200" b="1" dirty="0" smtClean="0">
                <a:solidFill>
                  <a:schemeClr val="tx1"/>
                </a:solidFill>
              </a:rPr>
              <a:t>Т</a:t>
            </a:r>
            <a:r>
              <a:rPr lang="ru-RU" sz="3200" b="1" dirty="0" err="1" smtClean="0">
                <a:solidFill>
                  <a:schemeClr val="tx1"/>
                </a:solidFill>
              </a:rPr>
              <a:t>ренінг</a:t>
            </a:r>
            <a:r>
              <a:rPr lang="ru-RU" sz="3200" b="1" dirty="0" smtClean="0">
                <a:solidFill>
                  <a:schemeClr val="tx1"/>
                </a:solidFill>
              </a:rPr>
              <a:t> для </a:t>
            </a:r>
            <a:r>
              <a:rPr lang="ru-RU" sz="3200" b="1" dirty="0" err="1" smtClean="0">
                <a:solidFill>
                  <a:schemeClr val="tx1"/>
                </a:solidFill>
              </a:rPr>
              <a:t>лідерів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шкільного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самоврядування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Ірина\фоны\1222 (12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algn="ctr">
              <a:buNone/>
            </a:pPr>
            <a:r>
              <a:rPr lang="ru-RU" sz="6000" dirty="0" err="1" smtClean="0">
                <a:solidFill>
                  <a:srgbClr val="FF0000"/>
                </a:solidFill>
              </a:rPr>
              <a:t>Вправа</a:t>
            </a:r>
            <a:r>
              <a:rPr lang="ru-RU" sz="6000" dirty="0" smtClean="0">
                <a:solidFill>
                  <a:srgbClr val="FF0000"/>
                </a:solidFill>
              </a:rPr>
              <a:t> «</a:t>
            </a:r>
            <a:r>
              <a:rPr lang="ru-RU" sz="6000" dirty="0" err="1" smtClean="0">
                <a:solidFill>
                  <a:srgbClr val="FF0000"/>
                </a:solidFill>
              </a:rPr>
              <a:t>Цінності</a:t>
            </a:r>
            <a:r>
              <a:rPr lang="ru-RU" sz="6000" dirty="0" smtClean="0">
                <a:solidFill>
                  <a:srgbClr val="FF0000"/>
                </a:solidFill>
              </a:rPr>
              <a:t>»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FF0000"/>
                </a:solidFill>
              </a:rPr>
              <a:t>Мета: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dirty="0" err="1" smtClean="0">
                <a:solidFill>
                  <a:srgbClr val="FF0000"/>
                </a:solidFill>
              </a:rPr>
              <a:t>створити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ситуації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вибору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цінностей</a:t>
            </a:r>
            <a:r>
              <a:rPr lang="ru-RU" dirty="0" smtClean="0">
                <a:solidFill>
                  <a:srgbClr val="FF0000"/>
                </a:solidFill>
              </a:rPr>
              <a:t>, в </a:t>
            </a:r>
            <a:r>
              <a:rPr lang="ru-RU" dirty="0" err="1" smtClean="0">
                <a:solidFill>
                  <a:srgbClr val="FF0000"/>
                </a:solidFill>
              </a:rPr>
              <a:t>якій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відбувається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усвідомлення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їх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зачимостні</a:t>
            </a:r>
            <a:r>
              <a:rPr lang="ru-RU" dirty="0" smtClean="0">
                <a:solidFill>
                  <a:srgbClr val="FF0000"/>
                </a:solidFill>
              </a:rPr>
              <a:t>; </a:t>
            </a:r>
            <a:r>
              <a:rPr lang="ru-RU" dirty="0" err="1" smtClean="0">
                <a:solidFill>
                  <a:srgbClr val="FF0000"/>
                </a:solidFill>
              </a:rPr>
              <a:t>визначення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особистісних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групових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пріоритетних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цінностей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uk-UA" dirty="0" smtClean="0">
                <a:solidFill>
                  <a:srgbClr val="FF0000"/>
                </a:solidFill>
              </a:rPr>
              <a:t>".</a:t>
            </a:r>
          </a:p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uk-UA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5" descr="i?id=313121889-0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1680" y="3962400"/>
            <a:ext cx="342232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6430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5400" b="1" spc="300" dirty="0" smtClean="0">
                <a:latin typeface="Georgia" pitchFamily="18" charset="0"/>
              </a:rPr>
              <a:t/>
            </a:r>
            <a:br>
              <a:rPr lang="en-US" sz="5400" b="1" spc="300" dirty="0" smtClean="0">
                <a:latin typeface="Georgia" pitchFamily="18" charset="0"/>
              </a:rPr>
            </a:br>
            <a:r>
              <a:rPr lang="en-US" sz="5400" b="1" spc="300" dirty="0" smtClean="0">
                <a:latin typeface="Georgia" pitchFamily="18" charset="0"/>
              </a:rPr>
              <a:t/>
            </a:r>
            <a:br>
              <a:rPr lang="en-US" sz="5400" b="1" spc="300" dirty="0" smtClean="0">
                <a:latin typeface="Georgia" pitchFamily="18" charset="0"/>
              </a:rPr>
            </a:br>
            <a:r>
              <a:rPr lang="uk-UA" sz="5400" b="1" spc="300" dirty="0" smtClean="0">
                <a:latin typeface="Georgia" pitchFamily="18" charset="0"/>
              </a:rPr>
              <a:t>Практична робота</a:t>
            </a:r>
            <a:r>
              <a:rPr lang="en-US" sz="5400" b="1" spc="300" dirty="0" smtClean="0">
                <a:latin typeface="Georgia" pitchFamily="18" charset="0"/>
              </a:rPr>
              <a:t/>
            </a:r>
            <a:br>
              <a:rPr lang="en-US" sz="5400" b="1" spc="300" dirty="0" smtClean="0">
                <a:latin typeface="Georgia" pitchFamily="18" charset="0"/>
              </a:rPr>
            </a:br>
            <a:r>
              <a:rPr lang="ru-RU" sz="5400" b="1" dirty="0" smtClean="0"/>
              <a:t> </a:t>
            </a:r>
            <a:r>
              <a:rPr lang="ru-RU" sz="4000" b="1" dirty="0" err="1" smtClean="0">
                <a:solidFill>
                  <a:schemeClr val="tx1"/>
                </a:solidFill>
              </a:rPr>
              <a:t>Вправа</a:t>
            </a:r>
            <a:r>
              <a:rPr lang="ru-RU" sz="4000" b="1" dirty="0" smtClean="0">
                <a:solidFill>
                  <a:schemeClr val="tx1"/>
                </a:solidFill>
              </a:rPr>
              <a:t> «</a:t>
            </a:r>
            <a:r>
              <a:rPr lang="ru-RU" sz="4000" b="1" dirty="0" err="1" smtClean="0">
                <a:solidFill>
                  <a:schemeClr val="tx1"/>
                </a:solidFill>
              </a:rPr>
              <a:t>Цінності</a:t>
            </a:r>
            <a:r>
              <a:rPr lang="ru-RU" sz="4000" b="1" dirty="0" smtClean="0">
                <a:solidFill>
                  <a:schemeClr val="tx1"/>
                </a:solidFill>
              </a:rPr>
              <a:t>» </a:t>
            </a:r>
            <a:r>
              <a:rPr lang="en-US" sz="5400" b="1" spc="300" dirty="0" smtClean="0">
                <a:latin typeface="Georgia" pitchFamily="18" charset="0"/>
              </a:rPr>
              <a:t/>
            </a:r>
            <a:br>
              <a:rPr lang="en-US" sz="5400" b="1" spc="300" dirty="0" smtClean="0">
                <a:latin typeface="Georgia" pitchFamily="18" charset="0"/>
              </a:rPr>
            </a:br>
            <a:r>
              <a:rPr lang="en-US" sz="5400" b="1" spc="300" dirty="0" smtClean="0">
                <a:latin typeface="Georgia" pitchFamily="18" charset="0"/>
              </a:rPr>
              <a:t/>
            </a:r>
            <a:br>
              <a:rPr lang="en-US" sz="5400" b="1" spc="300" dirty="0" smtClean="0">
                <a:latin typeface="Georgia" pitchFamily="18" charset="0"/>
              </a:rPr>
            </a:br>
            <a:endParaRPr lang="uk-UA" sz="5400" b="1" spc="300" dirty="0" smtClean="0">
              <a:latin typeface="Georgia" pitchFamily="18" charset="0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929717" cy="5286388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ru-RU" dirty="0" smtClean="0"/>
              <a:t>Свобода</a:t>
            </a:r>
            <a:r>
              <a:rPr lang="en-US" dirty="0" smtClean="0"/>
              <a:t>             </a:t>
            </a:r>
            <a:r>
              <a:rPr lang="ru-RU" dirty="0" err="1" smtClean="0"/>
              <a:t>Надія</a:t>
            </a:r>
            <a:r>
              <a:rPr lang="en-US" dirty="0" smtClean="0"/>
              <a:t>            </a:t>
            </a:r>
            <a:r>
              <a:rPr lang="ru-RU" dirty="0" err="1" smtClean="0"/>
              <a:t>Здоров’я</a:t>
            </a:r>
            <a:r>
              <a:rPr lang="en-US" dirty="0" smtClean="0"/>
              <a:t> </a:t>
            </a:r>
          </a:p>
          <a:p>
            <a:pPr eaLnBrk="1" hangingPunct="1">
              <a:buNone/>
              <a:defRPr/>
            </a:pPr>
            <a:r>
              <a:rPr lang="ru-RU" dirty="0" err="1" smtClean="0"/>
              <a:t>Самоповага</a:t>
            </a:r>
            <a:r>
              <a:rPr lang="en-US" dirty="0" smtClean="0"/>
              <a:t>        </a:t>
            </a:r>
            <a:r>
              <a:rPr lang="ru-RU" dirty="0" smtClean="0"/>
              <a:t>Честь</a:t>
            </a:r>
            <a:r>
              <a:rPr lang="en-US" dirty="0" smtClean="0"/>
              <a:t>      </a:t>
            </a:r>
            <a:r>
              <a:rPr lang="ru-RU" dirty="0" err="1" smtClean="0"/>
              <a:t>Гармонія</a:t>
            </a:r>
            <a:r>
              <a:rPr lang="ru-RU" dirty="0" smtClean="0"/>
              <a:t> в </a:t>
            </a:r>
            <a:r>
              <a:rPr lang="ru-RU" dirty="0" err="1" smtClean="0"/>
              <a:t>сім’ї</a:t>
            </a:r>
            <a:endParaRPr lang="en-US" dirty="0" smtClean="0"/>
          </a:p>
          <a:p>
            <a:pPr eaLnBrk="1" hangingPunct="1">
              <a:buNone/>
              <a:defRPr/>
            </a:pPr>
            <a:r>
              <a:rPr lang="ru-RU" dirty="0" err="1" smtClean="0"/>
              <a:t>Довіра</a:t>
            </a:r>
            <a:r>
              <a:rPr lang="en-US" dirty="0" smtClean="0"/>
              <a:t>                  </a:t>
            </a:r>
            <a:r>
              <a:rPr lang="ru-RU" dirty="0" err="1" smtClean="0"/>
              <a:t>Гідність</a:t>
            </a:r>
            <a:r>
              <a:rPr lang="en-US" dirty="0" smtClean="0"/>
              <a:t>         </a:t>
            </a:r>
            <a:r>
              <a:rPr lang="ru-RU" dirty="0" smtClean="0"/>
              <a:t>Воля</a:t>
            </a:r>
            <a:r>
              <a:rPr lang="en-US" dirty="0" smtClean="0"/>
              <a:t>  </a:t>
            </a:r>
          </a:p>
          <a:p>
            <a:pPr eaLnBrk="1" hangingPunct="1">
              <a:buNone/>
              <a:defRPr/>
            </a:pPr>
            <a:r>
              <a:rPr lang="ru-RU" dirty="0" err="1" smtClean="0"/>
              <a:t>Терпимість</a:t>
            </a:r>
            <a:r>
              <a:rPr lang="en-US" dirty="0" smtClean="0"/>
              <a:t>      </a:t>
            </a:r>
            <a:r>
              <a:rPr lang="ru-RU" dirty="0" err="1" smtClean="0"/>
              <a:t>Незалежність</a:t>
            </a:r>
            <a:r>
              <a:rPr lang="en-US" dirty="0" smtClean="0"/>
              <a:t>    </a:t>
            </a:r>
            <a:r>
              <a:rPr lang="ru-RU" dirty="0" err="1" smtClean="0"/>
              <a:t>Ризик</a:t>
            </a:r>
            <a:endParaRPr lang="en-US" dirty="0" smtClean="0"/>
          </a:p>
          <a:p>
            <a:pPr eaLnBrk="1" hangingPunct="1">
              <a:buNone/>
              <a:defRPr/>
            </a:pPr>
            <a:r>
              <a:rPr lang="ru-RU" dirty="0" smtClean="0"/>
              <a:t>Сила</a:t>
            </a:r>
            <a:r>
              <a:rPr lang="en-US" dirty="0" smtClean="0"/>
              <a:t>                     </a:t>
            </a:r>
            <a:r>
              <a:rPr lang="ru-RU" dirty="0" smtClean="0"/>
              <a:t>Розум</a:t>
            </a:r>
            <a:r>
              <a:rPr lang="en-US" dirty="0" smtClean="0"/>
              <a:t>             </a:t>
            </a:r>
            <a:r>
              <a:rPr lang="ru-RU" dirty="0" smtClean="0"/>
              <a:t>Краса</a:t>
            </a:r>
            <a:r>
              <a:rPr lang="en-US" dirty="0" smtClean="0"/>
              <a:t> </a:t>
            </a:r>
          </a:p>
          <a:p>
            <a:pPr eaLnBrk="1" hangingPunct="1">
              <a:buNone/>
              <a:defRPr/>
            </a:pPr>
            <a:r>
              <a:rPr lang="ru-RU" dirty="0" err="1" smtClean="0"/>
              <a:t>Вірність</a:t>
            </a:r>
            <a:r>
              <a:rPr lang="en-US" dirty="0" smtClean="0"/>
              <a:t>                </a:t>
            </a:r>
            <a:r>
              <a:rPr lang="ru-RU" dirty="0" err="1" smtClean="0"/>
              <a:t>Совість</a:t>
            </a:r>
            <a:r>
              <a:rPr lang="en-US" dirty="0" smtClean="0"/>
              <a:t>          </a:t>
            </a:r>
            <a:r>
              <a:rPr lang="ru-RU" dirty="0" err="1" smtClean="0"/>
              <a:t>Віра</a:t>
            </a:r>
            <a:endParaRPr lang="en-US" dirty="0" smtClean="0"/>
          </a:p>
          <a:p>
            <a:pPr eaLnBrk="1" hangingPunct="1">
              <a:buNone/>
              <a:defRPr/>
            </a:pPr>
            <a:r>
              <a:rPr lang="ru-RU" dirty="0" err="1" smtClean="0"/>
              <a:t>Любов</a:t>
            </a:r>
            <a:r>
              <a:rPr lang="en-US" dirty="0" smtClean="0"/>
              <a:t>                    </a:t>
            </a:r>
            <a:r>
              <a:rPr lang="ru-RU" dirty="0" smtClean="0"/>
              <a:t>Дружба</a:t>
            </a:r>
            <a:r>
              <a:rPr lang="en-US" dirty="0" smtClean="0"/>
              <a:t>       </a:t>
            </a:r>
            <a:r>
              <a:rPr lang="ru-RU" dirty="0" smtClean="0"/>
              <a:t>Добро</a:t>
            </a:r>
            <a:endParaRPr lang="en-US" dirty="0" smtClean="0"/>
          </a:p>
          <a:p>
            <a:pPr eaLnBrk="1" hangingPunct="1">
              <a:buNone/>
              <a:defRPr/>
            </a:pPr>
            <a:r>
              <a:rPr lang="ru-RU" dirty="0" smtClean="0"/>
              <a:t>Здоровий </a:t>
            </a:r>
            <a:r>
              <a:rPr lang="ru-RU" dirty="0" err="1" smtClean="0"/>
              <a:t>глузд</a:t>
            </a:r>
            <a:r>
              <a:rPr lang="en-US" dirty="0" smtClean="0"/>
              <a:t>    </a:t>
            </a:r>
            <a:r>
              <a:rPr lang="ru-RU" dirty="0" err="1" smtClean="0"/>
              <a:t>Чесність</a:t>
            </a:r>
            <a:r>
              <a:rPr lang="en-US" dirty="0" smtClean="0"/>
              <a:t>    </a:t>
            </a:r>
            <a:r>
              <a:rPr lang="ru-RU" dirty="0" err="1" smtClean="0"/>
              <a:t>Багатство</a:t>
            </a:r>
            <a:r>
              <a:rPr lang="en-US" dirty="0" smtClean="0"/>
              <a:t> </a:t>
            </a:r>
          </a:p>
          <a:p>
            <a:pPr eaLnBrk="1" hangingPunct="1">
              <a:buNone/>
              <a:defRPr/>
            </a:pPr>
            <a:r>
              <a:rPr lang="en-US" dirty="0" smtClean="0"/>
              <a:t> </a:t>
            </a:r>
            <a:r>
              <a:rPr lang="ru-RU" dirty="0" err="1" smtClean="0"/>
              <a:t>Добробут</a:t>
            </a:r>
            <a:r>
              <a:rPr lang="en-US" dirty="0" smtClean="0"/>
              <a:t>    </a:t>
            </a:r>
            <a:r>
              <a:rPr lang="ru-RU" dirty="0" err="1" smtClean="0"/>
              <a:t>Відповідальність</a:t>
            </a:r>
            <a:r>
              <a:rPr lang="en-US" dirty="0" smtClean="0"/>
              <a:t>   </a:t>
            </a:r>
            <a:r>
              <a:rPr lang="ru-RU" dirty="0" err="1" smtClean="0"/>
              <a:t>Освіта</a:t>
            </a:r>
            <a:r>
              <a:rPr lang="en-US" dirty="0" smtClean="0"/>
              <a:t> </a:t>
            </a:r>
            <a:endParaRPr lang="uk-UA" spc="-100" dirty="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37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4800" b="1" spc="300" dirty="0" smtClean="0"/>
              <a:t>Якості лідера: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250031" y="1628800"/>
            <a:ext cx="8643938" cy="4800596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dirty="0" smtClean="0"/>
              <a:t>- </a:t>
            </a:r>
            <a:r>
              <a:rPr lang="ru-RU" dirty="0" err="1"/>
              <a:t>вольовий</a:t>
            </a:r>
            <a:r>
              <a:rPr lang="ru-RU" dirty="0" smtClean="0">
                <a:latin typeface="Georgia" pitchFamily="18" charset="0"/>
              </a:rPr>
              <a:t>;</a:t>
            </a:r>
            <a:endParaRPr lang="uk-UA" dirty="0" smtClean="0">
              <a:latin typeface="Georgia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ru-RU" dirty="0" smtClean="0"/>
              <a:t>- </a:t>
            </a:r>
            <a:r>
              <a:rPr lang="ru-RU" dirty="0" err="1" smtClean="0"/>
              <a:t>наполегливий</a:t>
            </a:r>
            <a:r>
              <a:rPr lang="ru-RU" dirty="0" smtClean="0">
                <a:latin typeface="Georgia" pitchFamily="18" charset="0"/>
              </a:rPr>
              <a:t>;</a:t>
            </a:r>
            <a:endParaRPr lang="uk-UA" dirty="0" smtClean="0">
              <a:latin typeface="Georgia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ru-RU" dirty="0" smtClean="0"/>
              <a:t>- </a:t>
            </a:r>
            <a:r>
              <a:rPr lang="ru-RU" dirty="0" err="1" smtClean="0"/>
              <a:t>ініціативний</a:t>
            </a:r>
            <a:r>
              <a:rPr lang="ru-RU" dirty="0" smtClean="0"/>
              <a:t>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smtClean="0"/>
              <a:t>-</a:t>
            </a:r>
            <a:r>
              <a:rPr lang="ru-RU" dirty="0"/>
              <a:t> </a:t>
            </a:r>
            <a:r>
              <a:rPr lang="ru-RU" dirty="0" err="1" smtClean="0"/>
              <a:t>самокритичний</a:t>
            </a:r>
            <a:r>
              <a:rPr lang="ru-RU" dirty="0" smtClean="0"/>
              <a:t>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dirty="0"/>
              <a:t>- </a:t>
            </a:r>
            <a:r>
              <a:rPr lang="ru-RU" dirty="0" err="1" smtClean="0"/>
              <a:t>вимогливий</a:t>
            </a:r>
            <a:r>
              <a:rPr lang="ru-RU" dirty="0" smtClean="0"/>
              <a:t>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dirty="0"/>
              <a:t>- </a:t>
            </a:r>
            <a:r>
              <a:rPr lang="ru-RU" dirty="0" err="1" smtClean="0"/>
              <a:t>надійний</a:t>
            </a:r>
            <a:r>
              <a:rPr lang="ru-RU" dirty="0" smtClean="0"/>
              <a:t>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dirty="0" smtClean="0"/>
              <a:t>- </a:t>
            </a:r>
            <a:r>
              <a:rPr lang="ru-RU" dirty="0" err="1"/>
              <a:t>о</a:t>
            </a:r>
            <a:r>
              <a:rPr lang="ru-RU" dirty="0" err="1" smtClean="0"/>
              <a:t>птимістичний</a:t>
            </a:r>
            <a:r>
              <a:rPr lang="ru-RU" dirty="0" smtClean="0"/>
              <a:t>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dirty="0"/>
              <a:t>- </a:t>
            </a:r>
            <a:r>
              <a:rPr lang="ru-RU" dirty="0" err="1" smtClean="0"/>
              <a:t>рішучий</a:t>
            </a:r>
            <a:r>
              <a:rPr lang="ru-RU" dirty="0" smtClean="0"/>
              <a:t>;</a:t>
            </a:r>
            <a:endParaRPr lang="uk-UA" dirty="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487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992473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45706" y="2536835"/>
            <a:ext cx="3667125" cy="13620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87857" y="1384310"/>
            <a:ext cx="6264322" cy="42780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slop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dirty="0" err="1"/>
              <a:t>Вправа</a:t>
            </a:r>
            <a:r>
              <a:rPr lang="ru-RU" sz="4800" b="1" dirty="0"/>
              <a:t> «</a:t>
            </a:r>
            <a:r>
              <a:rPr lang="uk-UA" sz="4800" b="1" dirty="0"/>
              <a:t>Побажання</a:t>
            </a:r>
            <a:r>
              <a:rPr lang="ru-RU" sz="4800" b="1" dirty="0"/>
              <a:t>»</a:t>
            </a:r>
            <a:endParaRPr lang="ru-RU" sz="4800" b="1" cap="none" spc="50" dirty="0" smtClean="0">
              <a:ln w="11430"/>
              <a:solidFill>
                <a:srgbClr val="FF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8800" b="1" cap="none" spc="50" dirty="0" err="1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</a:t>
            </a:r>
            <a:r>
              <a:rPr lang="ru-RU" sz="8800" b="1" cap="none" spc="5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</a:t>
            </a:r>
            <a:r>
              <a:rPr lang="ru-RU" sz="8800" b="1" cap="none" spc="50" dirty="0" err="1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увагу</a:t>
            </a:r>
            <a:endParaRPr lang="ru-RU" sz="8800" b="1" cap="none" spc="50" dirty="0">
              <a:ln w="11430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08ca49da28c8.gif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0" y="3714752"/>
            <a:ext cx="3143248" cy="3143248"/>
          </a:xfrm>
          <a:prstGeom prst="rect">
            <a:avLst/>
          </a:prstGeom>
        </p:spPr>
      </p:pic>
      <p:pic>
        <p:nvPicPr>
          <p:cNvPr id="7" name="Рисунок 6" descr="992473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8" y="5256036"/>
            <a:ext cx="3667125" cy="1362075"/>
          </a:xfrm>
          <a:prstGeom prst="rect">
            <a:avLst/>
          </a:prstGeom>
        </p:spPr>
      </p:pic>
      <p:pic>
        <p:nvPicPr>
          <p:cNvPr id="8" name="Рисунок 7" descr="992473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3002681" y="55561"/>
            <a:ext cx="3667125" cy="1362075"/>
          </a:xfrm>
          <a:prstGeom prst="rect">
            <a:avLst/>
          </a:prstGeom>
        </p:spPr>
      </p:pic>
      <p:pic>
        <p:nvPicPr>
          <p:cNvPr id="9" name="Рисунок 8" descr="992473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6117879" y="2741436"/>
            <a:ext cx="366712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7334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643306" y="1000108"/>
            <a:ext cx="5214974" cy="3807418"/>
          </a:xfrm>
        </p:spPr>
        <p:txBody>
          <a:bodyPr>
            <a:noAutofit/>
          </a:bodyPr>
          <a:lstStyle/>
          <a:p>
            <a:pPr algn="ctr"/>
            <a:r>
              <a:rPr lang="ru-RU" sz="3600" i="1" dirty="0" err="1" smtClean="0"/>
              <a:t>Лідерство</a:t>
            </a:r>
            <a:r>
              <a:rPr lang="ru-RU" sz="3600" i="1" dirty="0" smtClean="0"/>
              <a:t> - </a:t>
            </a:r>
            <a:r>
              <a:rPr lang="ru-RU" sz="3600" i="1" dirty="0" err="1" smtClean="0"/>
              <a:t>це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мистецтво</a:t>
            </a:r>
            <a:r>
              <a:rPr lang="ru-RU" sz="3600" i="1" dirty="0" smtClean="0"/>
              <a:t>, </a:t>
            </a:r>
            <a:endParaRPr lang="en-US" sz="3600" i="1" dirty="0" smtClean="0"/>
          </a:p>
          <a:p>
            <a:pPr algn="ctr"/>
            <a:r>
              <a:rPr lang="ru-RU" sz="3600" i="1" dirty="0" err="1" smtClean="0"/>
              <a:t>якого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вчаться</a:t>
            </a:r>
            <a:r>
              <a:rPr lang="ru-RU" sz="3600" i="1" dirty="0" smtClean="0"/>
              <a:t> </a:t>
            </a:r>
            <a:r>
              <a:rPr lang="ru-RU" sz="3600" i="1" dirty="0" err="1" smtClean="0"/>
              <a:t>і</a:t>
            </a:r>
            <a:r>
              <a:rPr lang="ru-RU" sz="3600" i="1" dirty="0" smtClean="0"/>
              <a:t> яке </a:t>
            </a:r>
            <a:r>
              <a:rPr lang="ru-RU" sz="3600" i="1" dirty="0" err="1" smtClean="0"/>
              <a:t>застосовують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дуже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обережно</a:t>
            </a:r>
            <a:r>
              <a:rPr lang="uk-UA" sz="3600" i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uk-UA" sz="3600" b="1" i="1" dirty="0" smtClean="0">
              <a:ln w="12700">
                <a:solidFill>
                  <a:schemeClr val="bg2">
                    <a:lumMod val="7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/>
            <a:r>
              <a:rPr lang="uk-UA" sz="3600" b="1" i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 </a:t>
            </a:r>
            <a:endParaRPr lang="ru-RU" sz="3600" b="1" i="1" dirty="0">
              <a:ln w="12700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Рисунок 10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85860"/>
            <a:ext cx="4071934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6м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4714884"/>
            <a:ext cx="4612496" cy="1685916"/>
          </a:xfrm>
          <a:prstGeom prst="rect">
            <a:avLst/>
          </a:prstGeom>
        </p:spPr>
      </p:pic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438260"/>
            <a:ext cx="4071934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28736"/>
            <a:ext cx="4071934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81136"/>
            <a:ext cx="4071934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383937-owl-teacher-with-book-and-blackboard--vector-illustration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90112" y="3929066"/>
            <a:ext cx="4053888" cy="29289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Мета тренінгу:</a:t>
            </a:r>
            <a:endParaRPr lang="ru-RU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5357850"/>
          </a:xfrm>
        </p:spPr>
        <p:txBody>
          <a:bodyPr>
            <a:normAutofit/>
          </a:bodyPr>
          <a:lstStyle/>
          <a:p>
            <a:r>
              <a:rPr lang="uk-UA" sz="3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Розвивати вміння спілкуватися;</a:t>
            </a:r>
          </a:p>
          <a:p>
            <a:r>
              <a:rPr lang="uk-UA" sz="3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конструктивно виражати свої думки й почуття;</a:t>
            </a:r>
          </a:p>
          <a:p>
            <a:r>
              <a:rPr lang="uk-UA" sz="3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підтримувати з людьми приязні відносини;</a:t>
            </a:r>
            <a:endParaRPr lang="en-US" sz="3600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3600" i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36894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uk-UA" sz="5400" b="1" dirty="0" smtClean="0">
                <a:ln w="571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uk-UA" sz="5400" b="1" dirty="0" smtClean="0">
                <a:ln w="571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</a:rPr>
            </a:br>
            <a:r>
              <a:rPr lang="uk-UA" sz="5400" b="1" dirty="0" smtClean="0">
                <a:ln w="571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uk-UA" sz="5400" b="1" dirty="0" smtClean="0">
                <a:ln w="571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</a:rPr>
            </a:br>
            <a:r>
              <a:rPr lang="uk-UA" sz="5400" b="1" dirty="0" err="1" smtClean="0">
                <a:ln w="571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</a:rPr>
              <a:t>Вправа“Знайомство”</a:t>
            </a:r>
            <a:r>
              <a:rPr lang="uk-UA" sz="5400" b="1" dirty="0" smtClean="0">
                <a:ln w="571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uk-UA" sz="5400" b="1" dirty="0" smtClean="0">
                <a:ln w="571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</a:rPr>
            </a:br>
            <a:r>
              <a:rPr lang="uk-UA" sz="4800" b="1" dirty="0" smtClean="0"/>
              <a:t> </a:t>
            </a:r>
            <a:r>
              <a:rPr lang="uk-UA" b="1" dirty="0" smtClean="0">
                <a:solidFill>
                  <a:schemeClr val="tx1"/>
                </a:solidFill>
              </a:rPr>
              <a:t>Мета: </a:t>
            </a:r>
            <a:r>
              <a:rPr lang="uk-UA" sz="4000" dirty="0" smtClean="0">
                <a:solidFill>
                  <a:schemeClr val="tx1"/>
                </a:solidFill>
              </a:rPr>
              <a:t>сприяти створенню атмосфери доброзичливості та довіри для конструктивної роботи.</a:t>
            </a: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uk-UA" sz="4800" dirty="0" smtClean="0">
                <a:solidFill>
                  <a:schemeClr val="tx1"/>
                </a:solidFill>
              </a:rPr>
              <a:t/>
            </a:r>
            <a:br>
              <a:rPr lang="uk-UA" sz="4800" dirty="0" smtClean="0">
                <a:solidFill>
                  <a:schemeClr val="tx1"/>
                </a:solidFill>
              </a:rPr>
            </a:br>
            <a:r>
              <a:rPr lang="uk-UA" b="1" dirty="0" smtClean="0">
                <a:solidFill>
                  <a:schemeClr val="tx1"/>
                </a:solidFill>
              </a:rPr>
              <a:t> Хід вправи: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3600" dirty="0" err="1" smtClean="0">
                <a:solidFill>
                  <a:schemeClr val="tx1"/>
                </a:solidFill>
              </a:rPr>
              <a:t>Учасники</a:t>
            </a:r>
            <a:r>
              <a:rPr lang="ru-RU" sz="3600" dirty="0" smtClean="0">
                <a:solidFill>
                  <a:schemeClr val="tx1"/>
                </a:solidFill>
              </a:rPr>
              <a:t> по </a:t>
            </a:r>
            <a:r>
              <a:rPr lang="ru-RU" sz="3600" dirty="0" err="1" smtClean="0">
                <a:solidFill>
                  <a:schemeClr val="tx1"/>
                </a:solidFill>
              </a:rPr>
              <a:t>черзі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</a:rPr>
              <a:t>називають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</a:rPr>
              <a:t>свої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</a:rPr>
              <a:t>імена</a:t>
            </a:r>
            <a:r>
              <a:rPr lang="ru-RU" sz="3600" dirty="0" smtClean="0">
                <a:solidFill>
                  <a:schemeClr val="tx1"/>
                </a:solidFill>
              </a:rPr>
              <a:t> та </a:t>
            </a:r>
            <a:r>
              <a:rPr lang="ru-RU" sz="3600" dirty="0" err="1" smtClean="0">
                <a:solidFill>
                  <a:schemeClr val="tx1"/>
                </a:solidFill>
              </a:rPr>
              <a:t>притаманні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</a:rPr>
              <a:t>їм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</a:rPr>
              <a:t>риси</a:t>
            </a:r>
            <a:r>
              <a:rPr lang="ru-RU" sz="3600" dirty="0" smtClean="0">
                <a:solidFill>
                  <a:schemeClr val="tx1"/>
                </a:solidFill>
              </a:rPr>
              <a:t> за першими </a:t>
            </a:r>
            <a:r>
              <a:rPr lang="ru-RU" sz="3600" dirty="0" err="1" smtClean="0">
                <a:solidFill>
                  <a:schemeClr val="tx1"/>
                </a:solidFill>
              </a:rPr>
              <a:t>літерами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</a:rPr>
              <a:t>власного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</a:rPr>
              <a:t>імені</a:t>
            </a:r>
            <a:r>
              <a:rPr lang="ru-RU" sz="3600" dirty="0" smtClean="0">
                <a:solidFill>
                  <a:schemeClr val="tx1"/>
                </a:solidFill>
              </a:rPr>
              <a:t> – як</a:t>
            </a:r>
            <a:r>
              <a:rPr lang="uk-UA" sz="3600" dirty="0" smtClean="0">
                <a:solidFill>
                  <a:schemeClr val="tx1"/>
                </a:solidFill>
              </a:rPr>
              <a:t>і  </a:t>
            </a:r>
            <a:r>
              <a:rPr lang="ru-RU" sz="3600" dirty="0" err="1" smtClean="0">
                <a:solidFill>
                  <a:schemeClr val="tx1"/>
                </a:solidFill>
              </a:rPr>
              <a:t>допомагають</a:t>
            </a:r>
            <a:r>
              <a:rPr lang="ru-RU" sz="3600" dirty="0" smtClean="0">
                <a:solidFill>
                  <a:schemeClr val="tx1"/>
                </a:solidFill>
              </a:rPr>
              <a:t> у </a:t>
            </a:r>
            <a:r>
              <a:rPr lang="ru-RU" sz="3600" dirty="0" err="1" smtClean="0">
                <a:solidFill>
                  <a:schemeClr val="tx1"/>
                </a:solidFill>
              </a:rPr>
              <a:t>житті</a:t>
            </a:r>
            <a:r>
              <a:rPr lang="ru-RU" sz="3600" dirty="0" smtClean="0">
                <a:solidFill>
                  <a:schemeClr val="tx1"/>
                </a:solidFill>
              </a:rPr>
              <a:t> , а </a:t>
            </a:r>
            <a:r>
              <a:rPr lang="ru-RU" sz="3600" dirty="0" err="1" smtClean="0">
                <a:solidFill>
                  <a:schemeClr val="tx1"/>
                </a:solidFill>
              </a:rPr>
              <a:t>інші</a:t>
            </a:r>
            <a:r>
              <a:rPr lang="ru-RU" sz="3600" dirty="0" smtClean="0">
                <a:solidFill>
                  <a:schemeClr val="tx1"/>
                </a:solidFill>
              </a:rPr>
              <a:t> -  </a:t>
            </a:r>
            <a:r>
              <a:rPr lang="ru-RU" sz="3600" dirty="0" err="1" smtClean="0">
                <a:solidFill>
                  <a:schemeClr val="tx1"/>
                </a:solidFill>
              </a:rPr>
              <a:t>заважають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5400" b="1" dirty="0">
              <a:ln w="5715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" name="Рисунок 6" descr="0_83abd_b65b4ded_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46" y="5214950"/>
            <a:ext cx="2357454" cy="1857388"/>
          </a:xfrm>
          <a:prstGeom prst="rect">
            <a:avLst/>
          </a:prstGeom>
        </p:spPr>
      </p:pic>
      <p:pic>
        <p:nvPicPr>
          <p:cNvPr id="20" name="j0214098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429620" y="357166"/>
            <a:ext cx="714380" cy="71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15520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2" grpId="3"/>
      <p:bldP spid="2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Ірина\фоны\1222 (18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4632" cy="3960440"/>
          </a:xfrm>
        </p:spPr>
        <p:txBody>
          <a:bodyPr>
            <a:normAutofit fontScale="90000"/>
          </a:bodyPr>
          <a:lstStyle/>
          <a:p>
            <a:pPr lvl="1" algn="ctr"/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6000" b="1" dirty="0" err="1" smtClean="0">
                <a:solidFill>
                  <a:srgbClr val="002060"/>
                </a:solidFill>
                <a:effectLst/>
              </a:rPr>
              <a:t>Вправа</a:t>
            </a:r>
            <a:r>
              <a:rPr lang="ru-RU" sz="6000" b="1" dirty="0" smtClean="0">
                <a:solidFill>
                  <a:srgbClr val="002060"/>
                </a:solidFill>
                <a:effectLst/>
              </a:rPr>
              <a:t> </a:t>
            </a:r>
            <a:br>
              <a:rPr lang="ru-RU" sz="6000" b="1" dirty="0" smtClean="0">
                <a:solidFill>
                  <a:srgbClr val="002060"/>
                </a:solidFill>
                <a:effectLst/>
              </a:rPr>
            </a:br>
            <a:r>
              <a:rPr lang="ru-RU" sz="6000" b="1" dirty="0" smtClean="0">
                <a:solidFill>
                  <a:srgbClr val="002060"/>
                </a:solidFill>
                <a:effectLst/>
              </a:rPr>
              <a:t>«</a:t>
            </a:r>
            <a:r>
              <a:rPr lang="uk-UA" sz="6000" b="1" dirty="0">
                <a:solidFill>
                  <a:srgbClr val="002060"/>
                </a:solidFill>
                <a:effectLst/>
              </a:rPr>
              <a:t>Дерево очікувань</a:t>
            </a:r>
            <a:r>
              <a:rPr lang="ru-RU" sz="6000" b="1" dirty="0">
                <a:solidFill>
                  <a:srgbClr val="002060"/>
                </a:solidFill>
                <a:effectLst/>
              </a:rPr>
              <a:t>»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b="1" i="1" dirty="0">
                <a:solidFill>
                  <a:srgbClr val="002060"/>
                </a:solidFill>
                <a:effectLst/>
              </a:rPr>
              <a:t>Мета:</a:t>
            </a:r>
            <a:r>
              <a:rPr lang="ru-RU" dirty="0">
                <a:solidFill>
                  <a:srgbClr val="002060"/>
                </a:solidFill>
                <a:effectLst/>
              </a:rPr>
              <a:t> </a:t>
            </a:r>
            <a:r>
              <a:rPr lang="ru-RU" dirty="0" err="1">
                <a:solidFill>
                  <a:srgbClr val="002060"/>
                </a:solidFill>
                <a:effectLst/>
              </a:rPr>
              <a:t>сформулювати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очікування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учасників</a:t>
            </a:r>
            <a:r>
              <a:rPr lang="ru-RU" dirty="0">
                <a:solidFill>
                  <a:srgbClr val="002060"/>
                </a:solidFill>
                <a:effectLst/>
              </a:rPr>
              <a:t>, </a:t>
            </a:r>
            <a:r>
              <a:rPr lang="ru-RU" dirty="0" err="1">
                <a:solidFill>
                  <a:srgbClr val="002060"/>
                </a:solidFill>
                <a:effectLst/>
              </a:rPr>
              <a:t>визначити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основні</a:t>
            </a:r>
            <a:r>
              <a:rPr lang="ru-RU" dirty="0">
                <a:solidFill>
                  <a:srgbClr val="002060"/>
                </a:solidFill>
                <a:effectLst/>
              </a:rPr>
              <a:t> напрямки в </a:t>
            </a:r>
            <a:r>
              <a:rPr lang="ru-RU" dirty="0" err="1">
                <a:solidFill>
                  <a:srgbClr val="002060"/>
                </a:solidFill>
                <a:effectLst/>
              </a:rPr>
              <a:t>подальшій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роботі</a:t>
            </a:r>
            <a:r>
              <a:rPr lang="ru-RU" dirty="0">
                <a:solidFill>
                  <a:srgbClr val="002060"/>
                </a:solidFill>
                <a:effectLst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</a:rPr>
              <a:t>тренінгу</a:t>
            </a:r>
            <a:endParaRPr lang="ru-RU" sz="32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832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571612"/>
            <a:ext cx="7643866" cy="5143536"/>
          </a:xfrm>
          <a:solidFill>
            <a:srgbClr val="FFCC99">
              <a:alpha val="27059"/>
            </a:srgbClr>
          </a:solidFill>
          <a:ln w="79375" cmpd="tri">
            <a:solidFill>
              <a:srgbClr val="FF6600"/>
            </a:solidFill>
          </a:ln>
        </p:spPr>
        <p:txBody>
          <a:bodyPr>
            <a:normAutofit fontScale="92500" lnSpcReduction="20000"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marL="514350" indent="-336550" algn="l">
              <a:buFont typeface="Wingdings" pitchFamily="2" charset="2"/>
              <a:buChar char="Ø"/>
            </a:pPr>
            <a:r>
              <a:rPr lang="uk-U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Ми позитивно налаштовані.</a:t>
            </a:r>
          </a:p>
          <a:p>
            <a:pPr marL="514350" indent="-336550" algn="l">
              <a:buFont typeface="Wingdings" pitchFamily="2" charset="2"/>
              <a:buChar char="Ø"/>
            </a:pPr>
            <a:r>
              <a:rPr lang="uk-UA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Ми уважні та активні.</a:t>
            </a:r>
          </a:p>
          <a:p>
            <a:pPr marL="514350" indent="-336550" algn="l">
              <a:buFont typeface="Wingdings" pitchFamily="2" charset="2"/>
              <a:buChar char="Ø"/>
            </a:pPr>
            <a:r>
              <a:rPr lang="uk-UA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Ми підтримуємо один одного.</a:t>
            </a:r>
          </a:p>
          <a:p>
            <a:pPr marL="514350" indent="-336550" algn="l">
              <a:buFont typeface="Wingdings" pitchFamily="2" charset="2"/>
              <a:buChar char="Ø"/>
            </a:pPr>
            <a:r>
              <a:rPr lang="uk-UA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Ми маємо право на помилки – ми на них вчимося.</a:t>
            </a:r>
          </a:p>
          <a:p>
            <a:pPr marL="514350" indent="-336550" algn="l">
              <a:buFont typeface="Wingdings" pitchFamily="2" charset="2"/>
              <a:buChar char="Ø"/>
            </a:pPr>
            <a:r>
              <a:rPr lang="uk-UA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Ми цінуємо один одного, тому толерантні та ввічливі.</a:t>
            </a:r>
          </a:p>
          <a:p>
            <a:pPr marL="514350" indent="-336550" algn="l">
              <a:buFont typeface="Wingdings" pitchFamily="2" charset="2"/>
              <a:buChar char="Ø"/>
            </a:pPr>
            <a:r>
              <a:rPr lang="uk-UA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Ми цінуємо час, тому дотримуємось регламенту.</a:t>
            </a:r>
          </a:p>
          <a:p>
            <a:pPr marL="514350" indent="-336550" algn="l">
              <a:buFont typeface="Wingdings" pitchFamily="2" charset="2"/>
              <a:buChar char="Ø"/>
            </a:pPr>
            <a:r>
              <a:rPr lang="uk-UA" b="1" i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Світ навколо нас вирує, а ми            ТУТ і ЗАРАЗ вчимося.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357166"/>
            <a:ext cx="7072362" cy="107157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uk-UA" sz="5400" b="1" dirty="0" smtClean="0">
                <a:solidFill>
                  <a:srgbClr val="FF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man Old Style" pitchFamily="18" charset="0"/>
              </a:rPr>
              <a:t>Наші правила</a:t>
            </a:r>
            <a:endParaRPr lang="ru-RU" sz="5400" b="1" dirty="0">
              <a:solidFill>
                <a:srgbClr val="FF66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8140138"/>
      </p:ext>
    </p:extLst>
  </p:cSld>
  <p:clrMapOvr>
    <a:masterClrMapping/>
  </p:clrMapOvr>
  <p:transition spd="med" advTm="5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Ірина\фоны\1222 (12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34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3528" y="188640"/>
            <a:ext cx="8496944" cy="59073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err="1" smtClean="0">
                <a:solidFill>
                  <a:schemeClr val="bg2"/>
                </a:solidFill>
              </a:rPr>
              <a:t>Вправа</a:t>
            </a:r>
            <a:endParaRPr lang="ru-RU" sz="4800" dirty="0" smtClean="0">
              <a:solidFill>
                <a:schemeClr val="bg2"/>
              </a:solidFill>
            </a:endParaRPr>
          </a:p>
          <a:p>
            <a:pPr algn="ctr">
              <a:buNone/>
            </a:pPr>
            <a:r>
              <a:rPr lang="ru-RU" sz="4800" dirty="0" smtClean="0">
                <a:solidFill>
                  <a:schemeClr val="bg2"/>
                </a:solidFill>
              </a:rPr>
              <a:t>«</a:t>
            </a:r>
            <a:r>
              <a:rPr lang="uk-UA" sz="4800" dirty="0" err="1" smtClean="0">
                <a:solidFill>
                  <a:schemeClr val="bg2"/>
                </a:solidFill>
              </a:rPr>
              <a:t>Мозговий</a:t>
            </a:r>
            <a:r>
              <a:rPr lang="uk-UA" sz="4800" dirty="0" smtClean="0">
                <a:solidFill>
                  <a:schemeClr val="bg2"/>
                </a:solidFill>
              </a:rPr>
              <a:t> штурм:</a:t>
            </a:r>
          </a:p>
          <a:p>
            <a:pPr algn="ctr">
              <a:buNone/>
            </a:pPr>
            <a:r>
              <a:rPr lang="uk-UA" sz="4800" dirty="0" smtClean="0">
                <a:solidFill>
                  <a:schemeClr val="bg2"/>
                </a:solidFill>
              </a:rPr>
              <a:t> лідер – це…</a:t>
            </a:r>
            <a:r>
              <a:rPr lang="ru-RU" sz="4800" dirty="0" smtClean="0">
                <a:solidFill>
                  <a:schemeClr val="bg2"/>
                </a:solidFill>
              </a:rPr>
              <a:t>» </a:t>
            </a:r>
          </a:p>
          <a:p>
            <a:pPr algn="ctr">
              <a:buNone/>
            </a:pPr>
            <a:r>
              <a:rPr lang="ru-RU" sz="3600" i="1" dirty="0" smtClean="0">
                <a:solidFill>
                  <a:schemeClr val="bg2"/>
                </a:solidFill>
              </a:rPr>
              <a:t>Мета</a:t>
            </a:r>
            <a:r>
              <a:rPr lang="ru-RU" sz="3600" dirty="0">
                <a:solidFill>
                  <a:schemeClr val="bg2"/>
                </a:solidFill>
              </a:rPr>
              <a:t>: </a:t>
            </a:r>
            <a:r>
              <a:rPr lang="ru-RU" sz="3600" dirty="0" err="1">
                <a:solidFill>
                  <a:schemeClr val="bg2"/>
                </a:solidFill>
              </a:rPr>
              <a:t>визначити</a:t>
            </a:r>
            <a:r>
              <a:rPr lang="ru-RU" sz="3600" dirty="0">
                <a:solidFill>
                  <a:schemeClr val="bg2"/>
                </a:solidFill>
              </a:rPr>
              <a:t> </a:t>
            </a:r>
            <a:r>
              <a:rPr lang="ru-RU" sz="3600" dirty="0" err="1">
                <a:solidFill>
                  <a:schemeClr val="bg2"/>
                </a:solidFill>
              </a:rPr>
              <a:t>поняття</a:t>
            </a:r>
            <a:r>
              <a:rPr lang="ru-RU" sz="3600" dirty="0">
                <a:solidFill>
                  <a:schemeClr val="bg2"/>
                </a:solidFill>
              </a:rPr>
              <a:t> </a:t>
            </a:r>
            <a:endParaRPr lang="ru-RU" sz="3600" dirty="0" smtClean="0">
              <a:solidFill>
                <a:schemeClr val="bg2"/>
              </a:solidFill>
            </a:endParaRPr>
          </a:p>
          <a:p>
            <a:pPr algn="ctr">
              <a:buNone/>
            </a:pPr>
            <a:r>
              <a:rPr lang="ru-RU" sz="3600" dirty="0" smtClean="0">
                <a:solidFill>
                  <a:schemeClr val="bg2"/>
                </a:solidFill>
              </a:rPr>
              <a:t>«</a:t>
            </a:r>
            <a:r>
              <a:rPr lang="ru-RU" sz="3600" dirty="0" err="1">
                <a:solidFill>
                  <a:schemeClr val="bg2"/>
                </a:solidFill>
              </a:rPr>
              <a:t>лідер</a:t>
            </a:r>
            <a:r>
              <a:rPr lang="ru-RU" sz="3600" dirty="0">
                <a:solidFill>
                  <a:schemeClr val="bg2"/>
                </a:solidFill>
              </a:rPr>
              <a:t>» і </a:t>
            </a:r>
            <a:r>
              <a:rPr lang="ru-RU" sz="3600" dirty="0"/>
              <a:t>«</a:t>
            </a:r>
            <a:r>
              <a:rPr lang="ru-RU" sz="3600" dirty="0" err="1">
                <a:solidFill>
                  <a:schemeClr val="bg2"/>
                </a:solidFill>
              </a:rPr>
              <a:t>лідерство</a:t>
            </a:r>
            <a:r>
              <a:rPr lang="ru-RU" sz="3600" dirty="0">
                <a:solidFill>
                  <a:schemeClr val="bg2"/>
                </a:solidFill>
              </a:rPr>
              <a:t>».</a:t>
            </a:r>
            <a:endParaRPr lang="ru-RU" sz="3600" dirty="0" smtClean="0">
              <a:solidFill>
                <a:schemeClr val="bg2"/>
              </a:solidFill>
            </a:endParaRPr>
          </a:p>
          <a:p>
            <a:pPr algn="ctr">
              <a:buNone/>
            </a:pPr>
            <a:endParaRPr lang="uk-UA" sz="48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uk-UA" sz="48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uk-UA" sz="48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uk-UA" sz="48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7" name="Picture 5" descr="i?id=406360699-3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77072"/>
            <a:ext cx="4572000" cy="27809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00175"/>
            <a:ext cx="2357454" cy="2286016"/>
          </a:xfrm>
        </p:spPr>
        <p:txBody>
          <a:bodyPr>
            <a:normAutofit/>
          </a:bodyPr>
          <a:lstStyle/>
          <a:p>
            <a:pPr marL="2506663" algn="just"/>
            <a:r>
              <a:rPr lang="uk-UA" sz="1800" dirty="0" smtClean="0">
                <a:latin typeface="Garamond" pitchFamily="18" charset="0"/>
              </a:rPr>
              <a:t> </a:t>
            </a:r>
            <a:endParaRPr lang="ru-RU" sz="1800" b="0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214290"/>
            <a:ext cx="8143932" cy="1285884"/>
          </a:xfrm>
        </p:spPr>
        <p:txBody>
          <a:bodyPr anchor="t">
            <a:normAutofit fontScale="32500" lnSpcReduction="20000"/>
          </a:bodyPr>
          <a:lstStyle/>
          <a:p>
            <a:pPr algn="ctr">
              <a:spcBef>
                <a:spcPts val="0"/>
              </a:spcBef>
            </a:pPr>
            <a:r>
              <a:rPr lang="en-US" sz="1800" b="1" dirty="0" smtClean="0">
                <a:latin typeface="Cambria" pitchFamily="18" charset="0"/>
              </a:rPr>
              <a:t>           </a:t>
            </a:r>
            <a:r>
              <a:rPr lang="en-US" sz="24600" dirty="0" smtClean="0">
                <a:latin typeface="Cambria" pitchFamily="18" charset="0"/>
              </a:rPr>
              <a:t> </a:t>
            </a:r>
            <a:r>
              <a:rPr lang="uk-UA" sz="24600" spc="600" dirty="0" smtClean="0">
                <a:latin typeface="Georgia" pitchFamily="18" charset="0"/>
              </a:rPr>
              <a:t>Лідер</a:t>
            </a:r>
            <a:endParaRPr lang="ru-RU" sz="24600" dirty="0">
              <a:latin typeface="Cambria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928662" y="1285860"/>
            <a:ext cx="7000924" cy="4143404"/>
          </a:xfrm>
          <a:prstGeom prst="wedgeRoundRectCallout">
            <a:avLst/>
          </a:prstGeom>
          <a:gradFill flip="none" rotWithShape="1">
            <a:gsLst>
              <a:gs pos="0">
                <a:srgbClr val="FF99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81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uk-UA" sz="2000" b="1" i="1" dirty="0">
                <a:solidFill>
                  <a:schemeClr val="bg2"/>
                </a:solidFill>
                <a:latin typeface="Georgia" pitchFamily="18" charset="0"/>
              </a:rPr>
              <a:t>Л</a:t>
            </a:r>
            <a:r>
              <a:rPr lang="uk-UA" sz="3200" b="1" i="1" dirty="0" smtClean="0">
                <a:solidFill>
                  <a:schemeClr val="bg2"/>
                </a:solidFill>
                <a:latin typeface="Georgia" pitchFamily="18" charset="0"/>
              </a:rPr>
              <a:t>ідер</a:t>
            </a:r>
            <a:r>
              <a:rPr lang="uk-UA" sz="3200" b="1" dirty="0" smtClean="0">
                <a:solidFill>
                  <a:schemeClr val="bg2"/>
                </a:solidFill>
                <a:latin typeface="Georgia" pitchFamily="18" charset="0"/>
              </a:rPr>
              <a:t> – це людина, яка має високий авторитет серед колег, друзів, товаришів завдяки своїм особистісним, духовним, організаційним, професійним та іншим якостям, що виділяють її серед інших людей.</a:t>
            </a:r>
            <a:endParaRPr lang="ru-RU" sz="3200" b="1" dirty="0">
              <a:solidFill>
                <a:schemeClr val="bg2"/>
              </a:solidFill>
              <a:latin typeface="Garamond" pitchFamily="18" charset="0"/>
            </a:endParaRPr>
          </a:p>
        </p:txBody>
      </p:sp>
      <p:pic>
        <p:nvPicPr>
          <p:cNvPr id="5" name="Рисунок 4" descr="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4714884"/>
            <a:ext cx="1878938" cy="17859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 </a:t>
            </a:r>
            <a:r>
              <a:rPr lang="uk-UA" sz="6000" b="1" dirty="0" smtClean="0">
                <a:latin typeface="Georgia" pitchFamily="18" charset="0"/>
              </a:rPr>
              <a:t>ЛІДЕРСТВО</a:t>
            </a:r>
            <a:endParaRPr lang="ru-RU" sz="6000" dirty="0" smtClean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2143116"/>
            <a:ext cx="8143932" cy="3952884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uk-UA" sz="4000" dirty="0" smtClean="0">
                <a:latin typeface="Georgia" pitchFamily="18" charset="0"/>
              </a:rPr>
              <a:t>Лідерство – це здатність впливати на інших так, щоб вони працювали на досягнення мети для ефективного управління.</a:t>
            </a:r>
            <a:endParaRPr lang="ru-RU" sz="4000" dirty="0" smtClean="0"/>
          </a:p>
        </p:txBody>
      </p:sp>
      <p:pic>
        <p:nvPicPr>
          <p:cNvPr id="15364" name="Picture 5" descr="i?id=395298994-51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0638" y="188913"/>
            <a:ext cx="21177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/>
    </p:bldLst>
  </p:timing>
</p:sld>
</file>

<file path=ppt/theme/theme1.xml><?xml version="1.0" encoding="utf-8"?>
<a:theme xmlns:a="http://schemas.openxmlformats.org/drawingml/2006/main" name="Project Overview">
  <a:themeElements>
    <a:clrScheme name="Project Overview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roject Overview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 Overview</Template>
  <TotalTime>1213</TotalTime>
  <Words>225</Words>
  <Application>Microsoft Office PowerPoint</Application>
  <PresentationFormat>Экран (4:3)</PresentationFormat>
  <Paragraphs>57</Paragraphs>
  <Slides>13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Project Overview</vt:lpstr>
      <vt:lpstr>  ЛІДЕРСТВО  «Будьмо знайомі»    Тренінг для лідерів шкільного самоврядування</vt:lpstr>
      <vt:lpstr>Слайд 2</vt:lpstr>
      <vt:lpstr>Мета тренінгу:</vt:lpstr>
      <vt:lpstr>  Вправа“Знайомство”  Мета: сприяти створенню атмосфери доброзичливості та довіри для конструктивної роботи.   Хід вправи:  Учасники по черзі називають свої імена та притаманні їм риси за першими літерами власного імені – які  допомагають у житті , а інші -  заважають .  </vt:lpstr>
      <vt:lpstr>  Вправа  «Дерево очікувань»  Мета: сформулювати очікування учасників, визначити основні напрямки в подальшій роботі тренінгу</vt:lpstr>
      <vt:lpstr>Наші правила</vt:lpstr>
      <vt:lpstr>Слайд 7</vt:lpstr>
      <vt:lpstr> </vt:lpstr>
      <vt:lpstr> ЛІДЕРСТВО</vt:lpstr>
      <vt:lpstr>Слайд 10</vt:lpstr>
      <vt:lpstr>  Практична робота  Вправа «Цінності»   </vt:lpstr>
      <vt:lpstr>Якості лідера: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шаг впереди!</dc:title>
  <dc:creator>user2</dc:creator>
  <cp:lastModifiedBy>User</cp:lastModifiedBy>
  <cp:revision>201</cp:revision>
  <dcterms:created xsi:type="dcterms:W3CDTF">2010-08-25T07:42:48Z</dcterms:created>
  <dcterms:modified xsi:type="dcterms:W3CDTF">2017-01-24T11:28:01Z</dcterms:modified>
</cp:coreProperties>
</file>