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70" r:id="rId5"/>
    <p:sldId id="267" r:id="rId6"/>
    <p:sldId id="268" r:id="rId7"/>
    <p:sldId id="261" r:id="rId8"/>
    <p:sldId id="262" r:id="rId9"/>
    <p:sldId id="263" r:id="rId10"/>
    <p:sldId id="264" r:id="rId11"/>
    <p:sldId id="259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86E2"/>
    <a:srgbClr val="FF66FF"/>
    <a:srgbClr val="7DD330"/>
    <a:srgbClr val="00CC00"/>
    <a:srgbClr val="0C7CD2"/>
    <a:srgbClr val="1F7EE7"/>
    <a:srgbClr val="AE1517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69" autoAdjust="0"/>
    <p:restoredTop sz="94660"/>
  </p:normalViewPr>
  <p:slideViewPr>
    <p:cSldViewPr>
      <p:cViewPr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7" descr="Sansbvcbdsfstitre-1sdfsfs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bg1"/>
                </a:solidFill>
              </a:rPr>
              <a:t>Page </a:t>
            </a:r>
            <a:fld id="{2A48B072-72ED-4D0D-8870-DFAAF623ABE2}" type="slidenum">
              <a:rPr lang="fr-FR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39750" y="404813"/>
            <a:ext cx="8175654" cy="190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0" tIns="180000" rIns="180000" bIns="180000">
            <a:spAutoFit/>
          </a:bodyPr>
          <a:lstStyle/>
          <a:p>
            <a:pPr>
              <a:defRPr/>
            </a:pP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		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</a:t>
            </a:r>
            <a:endParaRPr lang="uk-UA" sz="40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  <a:p>
            <a:pPr lvl="1">
              <a:defRPr/>
            </a:pPr>
            <a:r>
              <a:rPr lang="uk-UA" sz="60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СПІЛКУВАННЯ</a:t>
            </a:r>
            <a:r>
              <a:rPr lang="en-US" sz="40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endParaRPr lang="fr-FR" sz="2800" i="1" spc="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286380" y="5214939"/>
            <a:ext cx="3400420" cy="64295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14313" y="857250"/>
            <a:ext cx="892968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r>
              <a:rPr lang="uk-UA" sz="2000" b="1" dirty="0">
                <a:solidFill>
                  <a:srgbClr val="222268"/>
                </a:solidFill>
                <a:latin typeface="Verdana" pitchFamily="34" charset="0"/>
              </a:rPr>
              <a:t>	</a:t>
            </a:r>
            <a:endParaRPr lang="uk-UA" sz="2400" b="1" dirty="0">
              <a:solidFill>
                <a:srgbClr val="222268"/>
              </a:solidFill>
              <a:latin typeface="Verdana" pitchFamily="34" charset="0"/>
            </a:endParaRPr>
          </a:p>
          <a:p>
            <a:endParaRPr lang="fr-FR" sz="2000" b="1" dirty="0">
              <a:solidFill>
                <a:srgbClr val="222268"/>
              </a:solidFill>
              <a:latin typeface="Verdan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6. </a:t>
            </a:r>
            <a:r>
              <a:rPr lang="ru-RU" sz="2400" b="1" dirty="0" err="1" smtClean="0"/>
              <a:t>Намагайтесь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щоб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після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зустрічі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вами люди ставали </a:t>
            </a:r>
            <a:r>
              <a:rPr lang="ru-RU" sz="2400" b="1" dirty="0" err="1" smtClean="0"/>
              <a:t>кращими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ніж</a:t>
            </a:r>
            <a:r>
              <a:rPr lang="ru-RU" sz="2400" b="1" dirty="0" smtClean="0"/>
              <a:t> вони </a:t>
            </a:r>
            <a:r>
              <a:rPr lang="ru-RU" sz="2400" b="1" dirty="0" err="1" smtClean="0"/>
              <a:t>були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7. Будьте </a:t>
            </a:r>
            <a:r>
              <a:rPr lang="ru-RU" sz="2400" b="1" dirty="0" err="1" smtClean="0"/>
              <a:t>доброзичливі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турботливі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8. </a:t>
            </a:r>
            <a:r>
              <a:rPr lang="ru-RU" sz="2400" b="1" dirty="0" err="1" smtClean="0"/>
              <a:t>Майстерно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володійте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вмінням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слухати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9. </a:t>
            </a:r>
            <a:r>
              <a:rPr lang="ru-RU" sz="2400" b="1" dirty="0" err="1" smtClean="0"/>
              <a:t>Виказуйте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максимальну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зацікавленість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іншими</a:t>
            </a:r>
            <a:r>
              <a:rPr lang="ru-RU" sz="2400" b="1" dirty="0" smtClean="0"/>
              <a:t> людьми.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10. </a:t>
            </a:r>
            <a:r>
              <a:rPr lang="ru-RU" sz="2400" b="1" dirty="0" err="1" smtClean="0"/>
              <a:t>Частіше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посміхайтесь</a:t>
            </a:r>
            <a:r>
              <a:rPr lang="ru-RU" sz="2400" b="1" dirty="0" smtClean="0"/>
              <a:t>. 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11. </a:t>
            </a:r>
            <a:r>
              <a:rPr lang="ru-RU" sz="2400" b="1" dirty="0" err="1" smtClean="0"/>
              <a:t>Ставтесь</a:t>
            </a:r>
            <a:r>
              <a:rPr lang="ru-RU" sz="2400" b="1" dirty="0" smtClean="0"/>
              <a:t> до людей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пошаною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Завжди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uk-UA" sz="5400" b="1" smtClean="0">
                <a:solidFill>
                  <a:srgbClr val="16164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ДЯКУЮ ЗА УВАГУ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" descr="nn,b,b,b,nb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1"/>
            <a:ext cx="9144000" cy="288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0000" tIns="180000" rIns="180000" bIns="180000">
            <a:spAutoFit/>
          </a:bodyPr>
          <a:lstStyle/>
          <a:p>
            <a:pPr algn="ctr">
              <a:defRPr/>
            </a:pP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		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</a:t>
            </a:r>
            <a:endParaRPr lang="uk-UA" sz="4000" b="1" dirty="0" smtClean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  <a:p>
            <a:pPr lvl="1" algn="ctr">
              <a:defRPr/>
            </a:pPr>
            <a:r>
              <a:rPr lang="uk-UA" sz="3200" b="1" i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itchFamily="34" charset="0"/>
              </a:rPr>
              <a:t>Щоб люди простягли вам руку, ви маєте доторкнутись до їх серця.</a:t>
            </a:r>
          </a:p>
          <a:p>
            <a:pPr lvl="1" algn="ctr">
              <a:defRPr/>
            </a:pPr>
            <a:r>
              <a:rPr lang="uk-UA" sz="28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                         </a:t>
            </a:r>
            <a:r>
              <a:rPr lang="uk-UA" sz="2800" b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Робін </a:t>
            </a:r>
            <a:r>
              <a:rPr lang="uk-UA" sz="2800" b="1" spc="3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Шарма</a:t>
            </a:r>
            <a:r>
              <a:rPr lang="uk-UA" sz="2800" b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sz="2800" b="1" spc="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endParaRPr lang="fr-FR" sz="2800" i="1" spc="3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286380" y="5214939"/>
            <a:ext cx="3400420" cy="64295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8738" y="112713"/>
            <a:ext cx="86566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b="1" spc="3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СПІЛКУВАННЯ</a:t>
            </a:r>
            <a:endParaRPr lang="fr-FR" sz="4000" spc="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85720" y="714356"/>
            <a:ext cx="8672547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>
              <a:defRPr/>
            </a:pPr>
            <a:r>
              <a:rPr lang="uk-UA" sz="2800" b="1" dirty="0">
                <a:solidFill>
                  <a:srgbClr val="4686E2"/>
                </a:solidFill>
                <a:latin typeface="Verdana" pitchFamily="34" charset="0"/>
              </a:rPr>
              <a:t>	</a:t>
            </a:r>
            <a:r>
              <a:rPr lang="uk-UA" sz="2800" b="1" spc="6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Спілкування</a:t>
            </a: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– це різнобічні контакти між людьми, обумовлені потребами спільного життя і діяльності.</a:t>
            </a:r>
          </a:p>
          <a:p>
            <a:pPr algn="just">
              <a:defRPr/>
            </a:pPr>
            <a:endParaRPr lang="uk-UA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  <a:p>
            <a:pPr algn="just">
              <a:defRPr/>
            </a:pPr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	</a:t>
            </a:r>
            <a:r>
              <a:rPr lang="uk-UA" sz="2800" b="1" spc="600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Спілкування</a:t>
            </a: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– багатоплановий процес встановлення і розвитку контактів між людьми, який передбачає обмін інформацією, певну тактику і стратегію взаємодії, сприймання і розуміння суб’єктами спілкування один одного.</a:t>
            </a:r>
            <a:endParaRPr lang="fr-FR" sz="28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8738" y="112713"/>
            <a:ext cx="86566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Секрети ефективного слухання</a:t>
            </a:r>
            <a:endParaRPr lang="fr-FR" sz="4000" spc="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28625" y="1428736"/>
            <a:ext cx="871537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r>
              <a:rPr lang="uk-UA" sz="2000" b="1" dirty="0">
                <a:solidFill>
                  <a:srgbClr val="4686E2"/>
                </a:solidFill>
                <a:latin typeface="Verdana" pitchFamily="34" charset="0"/>
              </a:rPr>
              <a:t>	</a:t>
            </a:r>
            <a:r>
              <a:rPr lang="uk-UA" sz="2000" dirty="0" smtClean="0">
                <a:solidFill>
                  <a:srgbClr val="222268"/>
                </a:solidFill>
                <a:latin typeface="Verdana" pitchFamily="34" charset="0"/>
              </a:rPr>
              <a:t> </a:t>
            </a:r>
            <a:endParaRPr lang="uk-UA" sz="2000" dirty="0">
              <a:solidFill>
                <a:srgbClr val="222268"/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2000" dirty="0">
                <a:solidFill>
                  <a:srgbClr val="222268"/>
                </a:solidFill>
                <a:latin typeface="Verdana" pitchFamily="34" charset="0"/>
              </a:rPr>
              <a:t>	</a:t>
            </a:r>
            <a:r>
              <a:rPr lang="uk-UA" sz="2800" b="1" dirty="0" smtClean="0">
                <a:solidFill>
                  <a:srgbClr val="222268"/>
                </a:solidFill>
                <a:latin typeface="Verdana" pitchFamily="34" charset="0"/>
              </a:rPr>
              <a:t>Г</a:t>
            </a:r>
            <a:r>
              <a:rPr lang="uk-UA" sz="2800" b="1" dirty="0" smtClean="0">
                <a:solidFill>
                  <a:srgbClr val="222268"/>
                </a:solidFill>
                <a:latin typeface="Verdana" pitchFamily="34" charset="0"/>
              </a:rPr>
              <a:t>овори та щоб тебе почули</a:t>
            </a:r>
            <a:r>
              <a:rPr lang="uk-UA" sz="2000" b="1" dirty="0">
                <a:solidFill>
                  <a:srgbClr val="222268"/>
                </a:solidFill>
                <a:latin typeface="Verdana" pitchFamily="34" charset="0"/>
              </a:rPr>
              <a:t> </a:t>
            </a:r>
            <a:r>
              <a:rPr lang="uk-UA" sz="2000" b="1" dirty="0" smtClean="0">
                <a:solidFill>
                  <a:srgbClr val="222268"/>
                </a:solidFill>
                <a:latin typeface="Verdana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b="1" dirty="0" smtClean="0">
              <a:solidFill>
                <a:srgbClr val="222268"/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222268"/>
                </a:solidFill>
                <a:latin typeface="Verdana" pitchFamily="34" charset="0"/>
              </a:rPr>
              <a:t>           </a:t>
            </a:r>
            <a:r>
              <a:rPr lang="uk-UA" sz="2800" b="1" dirty="0" smtClean="0">
                <a:solidFill>
                  <a:srgbClr val="222268"/>
                </a:solidFill>
                <a:latin typeface="Verdana" pitchFamily="34" charset="0"/>
              </a:rPr>
              <a:t>Слухай так,щоб зрозуміти.</a:t>
            </a:r>
          </a:p>
          <a:p>
            <a:pPr>
              <a:buFont typeface="Arial" pitchFamily="34" charset="0"/>
              <a:buChar char="•"/>
            </a:pPr>
            <a:endParaRPr lang="uk-UA" sz="2800" b="1" dirty="0" smtClean="0">
              <a:solidFill>
                <a:srgbClr val="222268"/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2800" b="1" dirty="0" smtClean="0">
                <a:solidFill>
                  <a:srgbClr val="222268"/>
                </a:solidFill>
                <a:latin typeface="Verdana" pitchFamily="34" charset="0"/>
              </a:rPr>
              <a:t>        Створюй умови для того, щоб ситуація навколо процесу спілкування сприяла комунікації.</a:t>
            </a:r>
          </a:p>
          <a:p>
            <a:pPr>
              <a:buFont typeface="Arial" pitchFamily="34" charset="0"/>
              <a:buChar char="•"/>
            </a:pPr>
            <a:endParaRPr lang="uk-UA" sz="2000" b="1" dirty="0" smtClean="0">
              <a:solidFill>
                <a:srgbClr val="222268"/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uk-UA" sz="2000" b="1" dirty="0">
              <a:solidFill>
                <a:srgbClr val="222268"/>
              </a:solidFill>
              <a:latin typeface="Verdana" pitchFamily="34" charset="0"/>
            </a:endParaRPr>
          </a:p>
          <a:p>
            <a:r>
              <a:rPr lang="uk-UA" sz="2000" dirty="0">
                <a:solidFill>
                  <a:srgbClr val="161645"/>
                </a:solidFill>
                <a:latin typeface="Verdana" pitchFamily="34" charset="0"/>
              </a:rPr>
              <a:t> </a:t>
            </a:r>
          </a:p>
          <a:p>
            <a:pPr algn="just"/>
            <a:endParaRPr lang="uk-UA" sz="2000" dirty="0">
              <a:latin typeface="Verdana" pitchFamily="34" charset="0"/>
            </a:endParaRPr>
          </a:p>
          <a:p>
            <a:pPr algn="just"/>
            <a:endParaRPr lang="fr-FR" sz="2000" b="1" dirty="0">
              <a:solidFill>
                <a:srgbClr val="4686E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b="1" spc="3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ВЕРБАЛЬНІ ЗАСОБИ СПІЛКУВАННЯ:</a:t>
            </a:r>
            <a:endParaRPr lang="uk-UA" b="1" spc="3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>
              <a:buFontTx/>
              <a:buNone/>
              <a:defRPr/>
            </a:pPr>
            <a:r>
              <a:rPr lang="uk-UA" dirty="0" smtClean="0"/>
              <a:t>		</a:t>
            </a:r>
            <a:r>
              <a:rPr lang="uk-UA" b="1" i="1" spc="600" dirty="0" smtClean="0">
                <a:solidFill>
                  <a:srgbClr val="003300"/>
                </a:solidFill>
              </a:rPr>
              <a:t>Мова </a:t>
            </a:r>
            <a:r>
              <a:rPr lang="uk-UA" b="1" dirty="0" smtClean="0">
                <a:solidFill>
                  <a:srgbClr val="003300"/>
                </a:solidFill>
              </a:rPr>
              <a:t>- це система словесних знаків. Вона містить у собі слова з їх значеннями і синтаксис - набір правил, за якими будується речення. </a:t>
            </a:r>
          </a:p>
          <a:p>
            <a:pPr algn="just">
              <a:buFontTx/>
              <a:buNone/>
              <a:defRPr/>
            </a:pPr>
            <a:r>
              <a:rPr lang="uk-UA" b="1" dirty="0" smtClean="0">
                <a:solidFill>
                  <a:srgbClr val="003300"/>
                </a:solidFill>
              </a:rPr>
              <a:t>		Мова - об'єктивне явище життя суспільства. Вона є одним із виявів національної самосвідомості й культури, духовним надбанням кожного народу.</a:t>
            </a:r>
          </a:p>
          <a:p>
            <a:pPr marL="0" indent="0">
              <a:buFontTx/>
              <a:buNone/>
              <a:defRPr/>
            </a:pPr>
            <a:endParaRPr lang="uk-UA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b="1" spc="3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НЕВЕРБАЛЬНІ ЗАСОБИ СПІЛКУВАННЯ:</a:t>
            </a:r>
            <a:endParaRPr lang="uk-UA" b="1" spc="3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613" cy="5043488"/>
          </a:xfrm>
        </p:spPr>
        <p:txBody>
          <a:bodyPr/>
          <a:lstStyle/>
          <a:p>
            <a:r>
              <a:rPr lang="uk-UA" b="1" dirty="0" smtClean="0">
                <a:solidFill>
                  <a:srgbClr val="003300"/>
                </a:solidFill>
              </a:rPr>
              <a:t> </a:t>
            </a:r>
            <a:r>
              <a:rPr lang="uk-UA" b="1" i="1" dirty="0" err="1" smtClean="0">
                <a:solidFill>
                  <a:srgbClr val="003300"/>
                </a:solidFill>
              </a:rPr>
              <a:t>паралінгвістичні</a:t>
            </a:r>
            <a:r>
              <a:rPr lang="uk-UA" b="1" i="1" dirty="0" smtClean="0">
                <a:solidFill>
                  <a:srgbClr val="003300"/>
                </a:solidFill>
              </a:rPr>
              <a:t> </a:t>
            </a:r>
            <a:r>
              <a:rPr lang="uk-UA" b="1" dirty="0" smtClean="0">
                <a:solidFill>
                  <a:srgbClr val="003300"/>
                </a:solidFill>
              </a:rPr>
              <a:t>(інтонація, </a:t>
            </a:r>
            <a:r>
              <a:rPr lang="uk-UA" b="1" dirty="0" err="1" smtClean="0">
                <a:solidFill>
                  <a:srgbClr val="003300"/>
                </a:solidFill>
              </a:rPr>
              <a:t>паузація</a:t>
            </a:r>
            <a:r>
              <a:rPr lang="uk-UA" b="1" dirty="0" smtClean="0">
                <a:solidFill>
                  <a:srgbClr val="003300"/>
                </a:solidFill>
              </a:rPr>
              <a:t>, дихання, темп, гучність, тональність тощо);</a:t>
            </a:r>
          </a:p>
          <a:p>
            <a:r>
              <a:rPr lang="uk-UA" b="1" dirty="0" smtClean="0">
                <a:solidFill>
                  <a:srgbClr val="003300"/>
                </a:solidFill>
              </a:rPr>
              <a:t> </a:t>
            </a:r>
            <a:r>
              <a:rPr lang="uk-UA" b="1" i="1" dirty="0" smtClean="0">
                <a:solidFill>
                  <a:srgbClr val="003300"/>
                </a:solidFill>
              </a:rPr>
              <a:t>екстралінгвістичні </a:t>
            </a:r>
            <a:r>
              <a:rPr lang="uk-UA" b="1" dirty="0" smtClean="0">
                <a:solidFill>
                  <a:srgbClr val="003300"/>
                </a:solidFill>
              </a:rPr>
              <a:t>( стук у двері, сміх, плач, різноманітні шуми);</a:t>
            </a:r>
          </a:p>
          <a:p>
            <a:pPr>
              <a:buFontTx/>
              <a:buNone/>
            </a:pPr>
            <a:endParaRPr lang="uk-UA" b="1" dirty="0" smtClean="0">
              <a:solidFill>
                <a:srgbClr val="003300"/>
              </a:solidFill>
            </a:endParaRPr>
          </a:p>
          <a:p>
            <a:r>
              <a:rPr lang="uk-UA" b="1" dirty="0" smtClean="0">
                <a:solidFill>
                  <a:srgbClr val="003300"/>
                </a:solidFill>
              </a:rPr>
              <a:t> </a:t>
            </a:r>
            <a:r>
              <a:rPr lang="uk-UA" b="1" i="1" dirty="0" smtClean="0">
                <a:solidFill>
                  <a:srgbClr val="003300"/>
                </a:solidFill>
              </a:rPr>
              <a:t>кінетичні </a:t>
            </a:r>
            <a:r>
              <a:rPr lang="uk-UA" b="1" dirty="0" smtClean="0">
                <a:solidFill>
                  <a:srgbClr val="003300"/>
                </a:solidFill>
              </a:rPr>
              <a:t>(жести, міміка, контакт очей);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8738" y="112713"/>
            <a:ext cx="86566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0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Я хочу сказати:</a:t>
            </a:r>
            <a:endParaRPr lang="fr-FR" sz="4000" spc="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85721" y="857251"/>
            <a:ext cx="8318530" cy="3000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marL="457200" indent="-457200" algn="just">
              <a:buAutoNum type="arabicPeriod"/>
              <a:defRPr/>
            </a:pPr>
            <a:r>
              <a:rPr lang="uk-UA" sz="28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Зовнішній вигляд -  93%</a:t>
            </a:r>
            <a:r>
              <a:rPr lang="uk-UA" sz="2800" b="1" spc="3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 </a:t>
            </a:r>
            <a:endParaRPr lang="uk-UA" sz="2800" b="1" spc="3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marL="457200" indent="-457200" algn="just">
              <a:defRPr/>
            </a:pPr>
            <a:endParaRPr lang="uk-UA" sz="2800" b="1" spc="3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>
              <a:defRPr/>
            </a:pPr>
            <a:r>
              <a:rPr lang="uk-UA" sz="28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2. Невербальна комунікація – 55%</a:t>
            </a:r>
          </a:p>
          <a:p>
            <a:pPr algn="just">
              <a:defRPr/>
            </a:pPr>
            <a:endParaRPr lang="uk-UA" sz="2800" b="1" spc="3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>
              <a:defRPr/>
            </a:pPr>
            <a:r>
              <a:rPr lang="uk-UA" sz="28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3.Тембру голосу та інтонації – 38%</a:t>
            </a:r>
            <a:endParaRPr lang="uk-UA" sz="2800" b="1" spc="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>
              <a:defRPr/>
            </a:pPr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uk-UA" sz="2400" dirty="0">
                <a:solidFill>
                  <a:schemeClr val="accent6">
                    <a:lumMod val="75000"/>
                  </a:schemeClr>
                </a:solidFill>
              </a:rPr>
              <a:t> </a:t>
            </a:r>
          </a:p>
          <a:p>
            <a:pPr algn="just">
              <a:defRPr/>
            </a:pPr>
            <a:endParaRPr lang="uk-UA" sz="2400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defRPr/>
            </a:pPr>
            <a:endParaRPr lang="fr-FR" sz="2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8738" y="112713"/>
            <a:ext cx="8656637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400" b="1" spc="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Структура виступу:</a:t>
            </a:r>
            <a:endParaRPr lang="uk-UA" sz="4400" b="1" spc="3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fr-FR" sz="4400" spc="300" dirty="0">
              <a:solidFill>
                <a:srgbClr val="4686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14313" y="857250"/>
            <a:ext cx="892968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r>
              <a:rPr lang="uk-UA" sz="2000" b="1" dirty="0">
                <a:solidFill>
                  <a:srgbClr val="222268"/>
                </a:solidFill>
                <a:latin typeface="Verdana" pitchFamily="34" charset="0"/>
              </a:rPr>
              <a:t>	</a:t>
            </a:r>
            <a:endParaRPr lang="uk-UA" sz="2000" dirty="0">
              <a:solidFill>
                <a:srgbClr val="222268"/>
              </a:solidFill>
              <a:latin typeface="Verdana" pitchFamily="34" charset="0"/>
            </a:endParaRPr>
          </a:p>
          <a:p>
            <a:r>
              <a:rPr lang="ru-RU" sz="2400" dirty="0">
                <a:solidFill>
                  <a:srgbClr val="222268"/>
                </a:solidFill>
                <a:latin typeface="Verdana" pitchFamily="34" charset="0"/>
              </a:rPr>
              <a:t> 	</a:t>
            </a:r>
            <a:r>
              <a:rPr lang="ru-RU" sz="2800" b="1" dirty="0" smtClean="0">
                <a:solidFill>
                  <a:srgbClr val="222268"/>
                </a:solidFill>
                <a:latin typeface="Verdana" pitchFamily="34" charset="0"/>
              </a:rPr>
              <a:t>1. Вступ.</a:t>
            </a:r>
          </a:p>
          <a:p>
            <a:endParaRPr lang="ru-RU" sz="2800" b="1" dirty="0" smtClean="0">
              <a:solidFill>
                <a:srgbClr val="222268"/>
              </a:solidFill>
              <a:latin typeface="Verdana" pitchFamily="34" charset="0"/>
            </a:endParaRPr>
          </a:p>
          <a:p>
            <a:r>
              <a:rPr lang="ru-RU" sz="2800" b="1" dirty="0" smtClean="0">
                <a:solidFill>
                  <a:srgbClr val="222268"/>
                </a:solidFill>
                <a:latin typeface="Verdana" pitchFamily="34" charset="0"/>
              </a:rPr>
              <a:t>        2. Розвиток думки.</a:t>
            </a:r>
          </a:p>
          <a:p>
            <a:endParaRPr lang="ru-RU" sz="2800" b="1" dirty="0" smtClean="0">
              <a:solidFill>
                <a:srgbClr val="222268"/>
              </a:solidFill>
              <a:latin typeface="Verdana" pitchFamily="34" charset="0"/>
            </a:endParaRPr>
          </a:p>
          <a:p>
            <a:r>
              <a:rPr lang="ru-RU" sz="2800" b="1" dirty="0" smtClean="0">
                <a:solidFill>
                  <a:srgbClr val="222268"/>
                </a:solidFill>
                <a:latin typeface="Verdana" pitchFamily="34" charset="0"/>
              </a:rPr>
              <a:t>         3. </a:t>
            </a:r>
            <a:r>
              <a:rPr lang="ru-RU" sz="2800" b="1" dirty="0" err="1" smtClean="0">
                <a:solidFill>
                  <a:srgbClr val="222268"/>
                </a:solidFill>
                <a:latin typeface="Verdana" pitchFamily="34" charset="0"/>
              </a:rPr>
              <a:t>З</a:t>
            </a:r>
            <a:r>
              <a:rPr lang="ru-RU" sz="2800" b="1" dirty="0" err="1" smtClean="0">
                <a:solidFill>
                  <a:srgbClr val="222268"/>
                </a:solidFill>
                <a:latin typeface="Verdana" pitchFamily="34" charset="0"/>
              </a:rPr>
              <a:t>авершення</a:t>
            </a:r>
            <a:r>
              <a:rPr lang="ru-RU" sz="2800" b="1" dirty="0" smtClean="0">
                <a:solidFill>
                  <a:srgbClr val="222268"/>
                </a:solidFill>
                <a:latin typeface="Verdana" pitchFamily="34" charset="0"/>
              </a:rPr>
              <a:t>.  </a:t>
            </a:r>
            <a:endParaRPr lang="ru-RU" sz="2800" b="1" dirty="0">
              <a:solidFill>
                <a:srgbClr val="222268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8738" y="112713"/>
            <a:ext cx="8656637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i="1" dirty="0" smtClean="0"/>
              <a:t> </a:t>
            </a:r>
            <a:r>
              <a:rPr lang="ru-RU" sz="4400" b="1" i="1" dirty="0" smtClean="0">
                <a:solidFill>
                  <a:srgbClr val="0070C0"/>
                </a:solidFill>
              </a:rPr>
              <a:t>До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записної</a:t>
            </a:r>
            <a:r>
              <a:rPr lang="ru-RU" sz="4400" b="1" i="1" dirty="0" smtClean="0">
                <a:solidFill>
                  <a:srgbClr val="0070C0"/>
                </a:solidFill>
              </a:rPr>
              <a:t> книжки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лідера</a:t>
            </a:r>
            <a:endParaRPr lang="uk-UA" sz="4400" b="1" spc="3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fr-FR" sz="4400" spc="300" dirty="0">
              <a:solidFill>
                <a:srgbClr val="4686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14313" y="857250"/>
            <a:ext cx="892968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>
              <a:defRPr/>
            </a:pPr>
            <a:r>
              <a:rPr lang="uk-UA" sz="2000" b="1" dirty="0">
                <a:solidFill>
                  <a:srgbClr val="222268"/>
                </a:solidFill>
                <a:latin typeface="Verdana" pitchFamily="34" charset="0"/>
              </a:rPr>
              <a:t>	</a:t>
            </a:r>
            <a:endParaRPr lang="uk-UA" sz="2000" dirty="0">
              <a:solidFill>
                <a:srgbClr val="222268"/>
              </a:solidFill>
              <a:latin typeface="Verdana" pitchFamily="34" charset="0"/>
            </a:endParaRPr>
          </a:p>
          <a:p>
            <a:pPr>
              <a:defRPr/>
            </a:pPr>
            <a:r>
              <a:rPr lang="ru-RU" sz="2400" dirty="0">
                <a:solidFill>
                  <a:srgbClr val="222268"/>
                </a:solidFill>
                <a:latin typeface="Verdana" pitchFamily="34" charset="0"/>
              </a:rPr>
              <a:t> </a:t>
            </a:r>
            <a:endParaRPr lang="ru-RU" sz="2400" b="1" dirty="0">
              <a:solidFill>
                <a:srgbClr val="22226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pPr>
              <a:defRPr/>
            </a:pPr>
            <a:endParaRPr lang="uk-UA" sz="2800" dirty="0">
              <a:solidFill>
                <a:srgbClr val="222268"/>
              </a:solidFill>
              <a:latin typeface="Verdana" pitchFamily="34" charset="0"/>
            </a:endParaRPr>
          </a:p>
          <a:p>
            <a:pPr>
              <a:defRPr/>
            </a:pPr>
            <a:endParaRPr lang="uk-UA" sz="2400" dirty="0">
              <a:solidFill>
                <a:srgbClr val="222268"/>
              </a:solidFill>
              <a:latin typeface="Verdana" pitchFamily="34" charset="0"/>
            </a:endParaRPr>
          </a:p>
          <a:p>
            <a:pPr>
              <a:defRPr/>
            </a:pPr>
            <a:endParaRPr lang="fr-FR" sz="2000" b="1" dirty="0">
              <a:solidFill>
                <a:srgbClr val="222268"/>
              </a:solidFill>
              <a:latin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785794"/>
            <a:ext cx="78581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dirty="0" smtClean="0">
                <a:solidFill>
                  <a:srgbClr val="4686E2"/>
                </a:solidFill>
              </a:rPr>
              <a:t>10 </a:t>
            </a:r>
            <a:r>
              <a:rPr lang="ru-RU" sz="2400" b="1" dirty="0" err="1" smtClean="0">
                <a:solidFill>
                  <a:srgbClr val="4686E2"/>
                </a:solidFill>
              </a:rPr>
              <a:t>ідей</a:t>
            </a:r>
            <a:r>
              <a:rPr lang="ru-RU" sz="2400" b="1" dirty="0" smtClean="0">
                <a:solidFill>
                  <a:srgbClr val="4686E2"/>
                </a:solidFill>
              </a:rPr>
              <a:t> для </a:t>
            </a:r>
            <a:r>
              <a:rPr lang="ru-RU" sz="2400" b="1" dirty="0" err="1" smtClean="0">
                <a:solidFill>
                  <a:srgbClr val="4686E2"/>
                </a:solidFill>
              </a:rPr>
              <a:t>чудових</a:t>
            </a:r>
            <a:r>
              <a:rPr lang="ru-RU" sz="2400" b="1" dirty="0" smtClean="0">
                <a:solidFill>
                  <a:srgbClr val="4686E2"/>
                </a:solidFill>
              </a:rPr>
              <a:t> </a:t>
            </a:r>
            <a:r>
              <a:rPr lang="ru-RU" sz="2400" b="1" dirty="0" err="1" smtClean="0">
                <a:solidFill>
                  <a:srgbClr val="4686E2"/>
                </a:solidFill>
              </a:rPr>
              <a:t>стосунків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1. Будьте максимально </a:t>
            </a:r>
            <a:r>
              <a:rPr lang="ru-RU" sz="2400" b="1" dirty="0" err="1" smtClean="0"/>
              <a:t>позитивні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2. Будьте </a:t>
            </a:r>
            <a:r>
              <a:rPr lang="ru-RU" sz="2400" b="1" dirty="0" err="1" smtClean="0"/>
              <a:t>об’єктивні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говоріть</a:t>
            </a:r>
            <a:r>
              <a:rPr lang="ru-RU" sz="2400" b="1" dirty="0" smtClean="0"/>
              <a:t> правду.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3. Будьте </a:t>
            </a:r>
            <a:r>
              <a:rPr lang="ru-RU" sz="2400" b="1" dirty="0" err="1" smtClean="0"/>
              <a:t>пунктуальні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4. Не </a:t>
            </a:r>
            <a:r>
              <a:rPr lang="ru-RU" sz="2400" b="1" dirty="0" err="1" smtClean="0"/>
              <a:t>забувайте</a:t>
            </a:r>
            <a:r>
              <a:rPr lang="ru-RU" sz="2400" b="1" dirty="0" smtClean="0"/>
              <a:t> говорити «будь ласка»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дякую</a:t>
            </a:r>
            <a:r>
              <a:rPr lang="ru-RU" sz="2400" b="1" dirty="0" smtClean="0"/>
              <a:t>».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5. </a:t>
            </a:r>
            <a:r>
              <a:rPr lang="ru-RU" sz="2400" b="1" dirty="0" err="1" smtClean="0"/>
              <a:t>Менше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обіцяйте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більше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робіть</a:t>
            </a:r>
            <a:r>
              <a:rPr lang="ru-RU" sz="24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622</TotalTime>
  <Words>90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Modèle par défaut</vt:lpstr>
      <vt:lpstr>Слайд 1</vt:lpstr>
      <vt:lpstr>Слайд 2</vt:lpstr>
      <vt:lpstr>Слайд 3</vt:lpstr>
      <vt:lpstr>Слайд 4</vt:lpstr>
      <vt:lpstr>ВЕРБАЛЬНІ ЗАСОБИ СПІЛКУВАННЯ:</vt:lpstr>
      <vt:lpstr>НЕВЕРБАЛЬНІ ЗАСОБИ СПІЛКУВАННЯ:</vt:lpstr>
      <vt:lpstr>Слайд 7</vt:lpstr>
      <vt:lpstr>Слайд 8</vt:lpstr>
      <vt:lpstr>Слайд 9</vt:lpstr>
      <vt:lpstr>Слайд 10</vt:lpstr>
      <vt:lpstr>ДЯКУЮ ЗА УВАГУ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Water Flow</dc:title>
  <dc:creator>www.powerpointstyles.com</dc:creator>
  <dc:description>Image credit to Francesco Marino / FreeDigitalPhotos.net</dc:description>
  <cp:lastModifiedBy>User</cp:lastModifiedBy>
  <cp:revision>58</cp:revision>
  <dcterms:created xsi:type="dcterms:W3CDTF">2009-03-23T15:23:24Z</dcterms:created>
  <dcterms:modified xsi:type="dcterms:W3CDTF">2016-02-23T06:32:31Z</dcterms:modified>
</cp:coreProperties>
</file>