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5" r:id="rId3"/>
    <p:sldId id="287" r:id="rId4"/>
    <p:sldId id="276" r:id="rId5"/>
    <p:sldId id="285" r:id="rId6"/>
    <p:sldId id="260" r:id="rId7"/>
    <p:sldId id="286" r:id="rId8"/>
    <p:sldId id="262" r:id="rId9"/>
    <p:sldId id="293" r:id="rId10"/>
    <p:sldId id="289" r:id="rId11"/>
    <p:sldId id="290" r:id="rId12"/>
    <p:sldId id="294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20000"/>
      </a:spcBef>
      <a:spcAft>
        <a:spcPct val="0"/>
      </a:spcAft>
      <a:buChar char="•"/>
      <a:defRPr sz="3200" b="1" i="1" kern="1200">
        <a:solidFill>
          <a:schemeClr val="tx1"/>
        </a:solidFill>
        <a:latin typeface="Franklin Gothic Medium" pitchFamily="34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har char="•"/>
      <a:defRPr sz="3200" b="1" i="1" kern="1200">
        <a:solidFill>
          <a:schemeClr val="tx1"/>
        </a:solidFill>
        <a:latin typeface="Franklin Gothic Medium" pitchFamily="34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har char="•"/>
      <a:defRPr sz="3200" b="1" i="1" kern="1200">
        <a:solidFill>
          <a:schemeClr val="tx1"/>
        </a:solidFill>
        <a:latin typeface="Franklin Gothic Medium" pitchFamily="34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har char="•"/>
      <a:defRPr sz="3200" b="1" i="1" kern="1200">
        <a:solidFill>
          <a:schemeClr val="tx1"/>
        </a:solidFill>
        <a:latin typeface="Franklin Gothic Medium" pitchFamily="34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har char="•"/>
      <a:defRPr sz="3200" b="1" i="1" kern="1200">
        <a:solidFill>
          <a:schemeClr val="tx1"/>
        </a:solidFill>
        <a:latin typeface="Franklin Gothic Medium" pitchFamily="34" charset="0"/>
        <a:ea typeface="+mn-ea"/>
        <a:cs typeface="+mn-cs"/>
      </a:defRPr>
    </a:lvl5pPr>
    <a:lvl6pPr marL="2286000" algn="l" defTabSz="914400" rtl="0" eaLnBrk="1" latinLnBrk="0" hangingPunct="1">
      <a:defRPr sz="3200" b="1" i="1" kern="1200">
        <a:solidFill>
          <a:schemeClr val="tx1"/>
        </a:solidFill>
        <a:latin typeface="Franklin Gothic Medium" pitchFamily="34" charset="0"/>
        <a:ea typeface="+mn-ea"/>
        <a:cs typeface="+mn-cs"/>
      </a:defRPr>
    </a:lvl6pPr>
    <a:lvl7pPr marL="2743200" algn="l" defTabSz="914400" rtl="0" eaLnBrk="1" latinLnBrk="0" hangingPunct="1">
      <a:defRPr sz="3200" b="1" i="1" kern="1200">
        <a:solidFill>
          <a:schemeClr val="tx1"/>
        </a:solidFill>
        <a:latin typeface="Franklin Gothic Medium" pitchFamily="34" charset="0"/>
        <a:ea typeface="+mn-ea"/>
        <a:cs typeface="+mn-cs"/>
      </a:defRPr>
    </a:lvl7pPr>
    <a:lvl8pPr marL="3200400" algn="l" defTabSz="914400" rtl="0" eaLnBrk="1" latinLnBrk="0" hangingPunct="1">
      <a:defRPr sz="3200" b="1" i="1" kern="1200">
        <a:solidFill>
          <a:schemeClr val="tx1"/>
        </a:solidFill>
        <a:latin typeface="Franklin Gothic Medium" pitchFamily="34" charset="0"/>
        <a:ea typeface="+mn-ea"/>
        <a:cs typeface="+mn-cs"/>
      </a:defRPr>
    </a:lvl8pPr>
    <a:lvl9pPr marL="3657600" algn="l" defTabSz="914400" rtl="0" eaLnBrk="1" latinLnBrk="0" hangingPunct="1">
      <a:defRPr sz="3200" b="1" i="1" kern="1200">
        <a:solidFill>
          <a:schemeClr val="tx1"/>
        </a:solidFill>
        <a:latin typeface="Franklin Gothic Medium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F224"/>
    <a:srgbClr val="B6BDD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231" autoAdjust="0"/>
    <p:restoredTop sz="94660"/>
  </p:normalViewPr>
  <p:slideViewPr>
    <p:cSldViewPr>
      <p:cViewPr varScale="1">
        <p:scale>
          <a:sx n="69" d="100"/>
          <a:sy n="69" d="100"/>
        </p:scale>
        <p:origin x="-594" y="-90"/>
      </p:cViewPr>
      <p:guideLst>
        <p:guide orient="horz" pos="2160"/>
        <p:guide pos="2928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8.xml"/><Relationship Id="rId2" Type="http://schemas.openxmlformats.org/officeDocument/2006/relationships/slide" Target="slides/slide6.xml"/><Relationship Id="rId1" Type="http://schemas.openxmlformats.org/officeDocument/2006/relationships/slide" Target="slides/slide4.xml"/><Relationship Id="rId4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3314700"/>
          </a:xfrm>
        </p:spPr>
        <p:txBody>
          <a:bodyPr/>
          <a:lstStyle>
            <a:lvl1pPr algn="ctr">
              <a:defRPr sz="44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101013" y="6245225"/>
            <a:ext cx="585787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F6EEF8-AFF1-41E7-A7E0-0ADB4B283E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quarter" idx="11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2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110F8F-E5EC-44E1-989C-8413101498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975"/>
            <a:ext cx="2057400" cy="60721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3975"/>
            <a:ext cx="6019800" cy="60721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A28B5E-77DE-4F74-B3FF-2A532A44AA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E781DA-761F-4E02-9083-EFD0711A2A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495B0D-8D2E-44E7-8E93-FBD44F92C2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82B9BE-3691-4241-9580-704171AEE1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3E878C-4177-40A2-9DD8-BB76218074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5A418F-4334-4298-86CC-BAD060A986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33FDBD-3788-481D-93FE-3D191FC05D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1E60DF-FE8D-4594-B400-1625726867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uk-UA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CEE532-DE41-4F66-A00C-8D0F12C1F4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397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53188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 b="0" i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79725" y="6453188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 b="0" i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40763" y="6453188"/>
            <a:ext cx="5397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2000" b="0" i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3E2D24F3-7F73-4FA7-A8DE-E495975CE2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http://www.dytyna.info/img/gallery/4986_big.jpg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9" name="WordArt 11"/>
          <p:cNvSpPr>
            <a:spLocks noChangeArrowheads="1" noChangeShapeType="1" noTextEdit="1"/>
          </p:cNvSpPr>
          <p:nvPr/>
        </p:nvSpPr>
        <p:spPr bwMode="auto">
          <a:xfrm>
            <a:off x="2743200" y="3048000"/>
            <a:ext cx="5410200" cy="17526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/>
                  </a:outerShdw>
                </a:effectLst>
                <a:latin typeface="Times New Roman"/>
                <a:cs typeface="Times New Roman"/>
              </a:rPr>
              <a:t>Толерантність</a:t>
            </a:r>
          </a:p>
        </p:txBody>
      </p:sp>
      <p:sp>
        <p:nvSpPr>
          <p:cNvPr id="3075" name="Прямоугольник 2"/>
          <p:cNvSpPr>
            <a:spLocks noChangeArrowheads="1"/>
          </p:cNvSpPr>
          <p:nvPr/>
        </p:nvSpPr>
        <p:spPr bwMode="auto">
          <a:xfrm>
            <a:off x="3111500" y="617538"/>
            <a:ext cx="5849938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solidFill>
                  <a:srgbClr val="EDF224"/>
                </a:solidFill>
              </a:rPr>
              <a:t>16 листопада</a:t>
            </a:r>
            <a:endParaRPr lang="en-US">
              <a:solidFill>
                <a:srgbClr val="EDF224"/>
              </a:solidFill>
            </a:endParaRPr>
          </a:p>
          <a:p>
            <a:pPr algn="ctr"/>
            <a:r>
              <a:rPr lang="ru-RU">
                <a:solidFill>
                  <a:srgbClr val="EDF224"/>
                </a:solidFill>
              </a:rPr>
              <a:t>у всьому світі відзначається Міжнародний день толерантності</a:t>
            </a:r>
            <a:endParaRPr lang="uk-UA">
              <a:solidFill>
                <a:srgbClr val="EDF22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52369"/>
            <a:ext cx="8229600" cy="944606"/>
          </a:xfrm>
        </p:spPr>
        <p:txBody>
          <a:bodyPr/>
          <a:lstStyle/>
          <a:p>
            <a:pPr algn="ctr"/>
            <a:r>
              <a:rPr lang="uk-UA" sz="3200" b="1" dirty="0" smtClean="0">
                <a:solidFill>
                  <a:srgbClr val="FF0000"/>
                </a:solidFill>
                <a:latin typeface="Arial" charset="0"/>
              </a:rPr>
              <a:t>Толерантність </a:t>
            </a:r>
            <a:r>
              <a:rPr lang="uk-UA" sz="3200" b="1" dirty="0">
                <a:solidFill>
                  <a:srgbClr val="FF0000"/>
                </a:solidFill>
                <a:latin typeface="Arial" charset="0"/>
              </a:rPr>
              <a:t>– це мистецтво</a:t>
            </a:r>
            <a:r>
              <a:rPr lang="en-US" sz="32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uk-UA" sz="3200" b="1" dirty="0">
                <a:solidFill>
                  <a:srgbClr val="FF0000"/>
                </a:solidFill>
                <a:latin typeface="Arial" charset="0"/>
              </a:rPr>
              <a:t>співжиття</a:t>
            </a:r>
            <a:endParaRPr lang="ru-RU" sz="320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>
                <a:latin typeface="Arial" charset="0"/>
              </a:rPr>
              <a:t>Це взаємна повага </a:t>
            </a:r>
          </a:p>
          <a:p>
            <a:r>
              <a:rPr lang="uk-UA" dirty="0">
                <a:latin typeface="Arial" charset="0"/>
              </a:rPr>
              <a:t>Це свобода і рівність </a:t>
            </a:r>
          </a:p>
          <a:p>
            <a:r>
              <a:rPr lang="uk-UA" dirty="0">
                <a:latin typeface="Arial" charset="0"/>
              </a:rPr>
              <a:t>Визнання права інших на самовираження</a:t>
            </a:r>
          </a:p>
          <a:p>
            <a:r>
              <a:rPr lang="uk-UA" dirty="0">
                <a:latin typeface="Arial" charset="0"/>
              </a:rPr>
              <a:t>Так, це мистецтво жити у згоді із собою та іншими, відмінними від Вас людьми. Вони відмінні, але </a:t>
            </a:r>
            <a:r>
              <a:rPr lang="uk-UA" dirty="0" smtClean="0">
                <a:latin typeface="Arial" charset="0"/>
              </a:rPr>
              <a:t>абсолютно </a:t>
            </a:r>
            <a:r>
              <a:rPr lang="uk-UA" dirty="0">
                <a:latin typeface="Arial" charset="0"/>
              </a:rPr>
              <a:t>рівні з Вами.</a:t>
            </a:r>
            <a:endParaRPr lang="en-US" dirty="0">
              <a:latin typeface="Arial" charset="0"/>
            </a:endParaRPr>
          </a:p>
          <a:p>
            <a:endParaRPr lang="en-US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1524000" y="485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pic>
        <p:nvPicPr>
          <p:cNvPr id="44035" name="Picture 3" descr="http://www.dytyna.info/img/gallery/4986_big.jpg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0" y="381000"/>
            <a:ext cx="4976813" cy="4805363"/>
          </a:xfrm>
          <a:prstGeom prst="rect">
            <a:avLst/>
          </a:prstGeom>
          <a:noFill/>
        </p:spPr>
      </p:pic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3987792" y="228600"/>
            <a:ext cx="5156208" cy="6364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ru-RU" sz="3200" dirty="0" err="1">
                <a:solidFill>
                  <a:srgbClr val="FF0000"/>
                </a:solidFill>
                <a:latin typeface="Arial" charset="0"/>
              </a:rPr>
              <a:t>Толерантність</a:t>
            </a:r>
            <a:r>
              <a:rPr lang="ru-RU" sz="32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ru-RU" sz="3200" dirty="0" err="1">
                <a:solidFill>
                  <a:srgbClr val="FF0000"/>
                </a:solidFill>
                <a:latin typeface="Arial" charset="0"/>
              </a:rPr>
              <a:t>сприяє</a:t>
            </a:r>
            <a:r>
              <a:rPr lang="ru-RU" sz="3200" dirty="0">
                <a:solidFill>
                  <a:srgbClr val="FF0000"/>
                </a:solidFill>
                <a:latin typeface="Arial" charset="0"/>
              </a:rPr>
              <a:t> переходу </a:t>
            </a:r>
            <a:r>
              <a:rPr lang="ru-RU" sz="3200" dirty="0" err="1">
                <a:solidFill>
                  <a:srgbClr val="FF0000"/>
                </a:solidFill>
                <a:latin typeface="Arial" charset="0"/>
              </a:rPr>
              <a:t>від</a:t>
            </a:r>
            <a:r>
              <a:rPr lang="ru-RU" sz="32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ru-RU" sz="3200" dirty="0" err="1">
                <a:solidFill>
                  <a:srgbClr val="FF0000"/>
                </a:solidFill>
                <a:latin typeface="Arial" charset="0"/>
              </a:rPr>
              <a:t>війни</a:t>
            </a:r>
            <a:r>
              <a:rPr lang="ru-RU" sz="3200" dirty="0">
                <a:solidFill>
                  <a:srgbClr val="FF0000"/>
                </a:solidFill>
                <a:latin typeface="Arial" charset="0"/>
              </a:rPr>
              <a:t> </a:t>
            </a:r>
          </a:p>
          <a:p>
            <a:pPr algn="ctr">
              <a:lnSpc>
                <a:spcPct val="90000"/>
              </a:lnSpc>
              <a:spcBef>
                <a:spcPct val="50000"/>
              </a:spcBef>
              <a:buNone/>
            </a:pPr>
            <a:r>
              <a:rPr lang="ru-RU" sz="3200" dirty="0">
                <a:solidFill>
                  <a:srgbClr val="FF0000"/>
                </a:solidFill>
                <a:latin typeface="Arial" charset="0"/>
              </a:rPr>
              <a:t>до </a:t>
            </a:r>
            <a:r>
              <a:rPr lang="ru-RU" sz="3200" dirty="0" err="1">
                <a:solidFill>
                  <a:srgbClr val="FF0000"/>
                </a:solidFill>
                <a:latin typeface="Arial" charset="0"/>
              </a:rPr>
              <a:t>культури</a:t>
            </a:r>
            <a:r>
              <a:rPr lang="ru-RU" sz="3200" dirty="0">
                <a:solidFill>
                  <a:srgbClr val="FF0000"/>
                </a:solidFill>
                <a:latin typeface="Arial" charset="0"/>
              </a:rPr>
              <a:t> миру.</a:t>
            </a:r>
            <a:endParaRPr lang="uk-UA" sz="3200" dirty="0">
              <a:solidFill>
                <a:srgbClr val="FF0000"/>
              </a:solidFill>
              <a:latin typeface="Arial" charset="0"/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en-US" sz="2800" dirty="0">
                <a:solidFill>
                  <a:srgbClr val="990033"/>
                </a:solidFill>
                <a:latin typeface="Arial" charset="0"/>
                <a:cs typeface="Times New Roman" pitchFamily="18" charset="0"/>
              </a:rPr>
              <a:t>«…</a:t>
            </a:r>
            <a:r>
              <a:rPr lang="en-US" sz="2800" dirty="0" err="1">
                <a:solidFill>
                  <a:srgbClr val="990033"/>
                </a:solidFill>
                <a:latin typeface="Arial" charset="0"/>
                <a:cs typeface="Times New Roman" pitchFamily="18" charset="0"/>
              </a:rPr>
              <a:t>Наша</a:t>
            </a:r>
            <a:r>
              <a:rPr lang="en-US" sz="2800" dirty="0">
                <a:solidFill>
                  <a:srgbClr val="990033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990033"/>
                </a:solidFill>
                <a:latin typeface="Arial" charset="0"/>
                <a:cs typeface="Times New Roman" pitchFamily="18" charset="0"/>
              </a:rPr>
              <a:t>місія</a:t>
            </a:r>
            <a:r>
              <a:rPr lang="ru-RU" sz="2800" dirty="0">
                <a:solidFill>
                  <a:srgbClr val="990033"/>
                </a:solidFill>
                <a:latin typeface="Arial" charset="0"/>
                <a:cs typeface="Times New Roman" pitchFamily="18" charset="0"/>
              </a:rPr>
              <a:t> </a:t>
            </a:r>
            <a:r>
              <a:rPr lang="en-US" sz="2800" dirty="0">
                <a:solidFill>
                  <a:srgbClr val="990033"/>
                </a:solidFill>
                <a:latin typeface="Arial" charset="0"/>
                <a:cs typeface="Times New Roman" pitchFamily="18" charset="0"/>
              </a:rPr>
              <a:t>— </a:t>
            </a:r>
            <a:r>
              <a:rPr lang="en-US" sz="2800" dirty="0" err="1">
                <a:solidFill>
                  <a:srgbClr val="990033"/>
                </a:solidFill>
                <a:latin typeface="Arial" charset="0"/>
                <a:cs typeface="Times New Roman" pitchFamily="18" charset="0"/>
              </a:rPr>
              <a:t>сприяння</a:t>
            </a:r>
            <a:r>
              <a:rPr lang="en-US" sz="2800" dirty="0">
                <a:solidFill>
                  <a:srgbClr val="990033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990033"/>
                </a:solidFill>
                <a:latin typeface="Arial" charset="0"/>
                <a:cs typeface="Times New Roman" pitchFamily="18" charset="0"/>
              </a:rPr>
              <a:t>реформуванню</a:t>
            </a:r>
            <a:r>
              <a:rPr lang="en-US" sz="2800" dirty="0">
                <a:solidFill>
                  <a:srgbClr val="990033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990033"/>
                </a:solidFill>
                <a:latin typeface="Arial" charset="0"/>
                <a:cs typeface="Times New Roman" pitchFamily="18" charset="0"/>
              </a:rPr>
              <a:t>України</a:t>
            </a:r>
            <a:r>
              <a:rPr lang="en-US" sz="2800" dirty="0">
                <a:solidFill>
                  <a:srgbClr val="990033"/>
                </a:solidFill>
                <a:latin typeface="Arial" charset="0"/>
                <a:cs typeface="Times New Roman" pitchFamily="18" charset="0"/>
              </a:rPr>
              <a:t> у </a:t>
            </a:r>
            <a:r>
              <a:rPr lang="en-US" sz="2800" dirty="0" err="1">
                <a:solidFill>
                  <a:srgbClr val="990033"/>
                </a:solidFill>
                <a:latin typeface="Arial" charset="0"/>
                <a:cs typeface="Times New Roman" pitchFamily="18" charset="0"/>
              </a:rPr>
              <a:t>відповідності</a:t>
            </a:r>
            <a:r>
              <a:rPr lang="en-US" sz="2800" dirty="0">
                <a:solidFill>
                  <a:srgbClr val="990033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990033"/>
                </a:solidFill>
                <a:latin typeface="Arial" charset="0"/>
                <a:cs typeface="Times New Roman" pitchFamily="18" charset="0"/>
              </a:rPr>
              <a:t>до</a:t>
            </a:r>
            <a:r>
              <a:rPr lang="en-US" sz="2800" dirty="0">
                <a:solidFill>
                  <a:srgbClr val="990033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990033"/>
                </a:solidFill>
                <a:latin typeface="Arial" charset="0"/>
                <a:cs typeface="Times New Roman" pitchFamily="18" charset="0"/>
              </a:rPr>
              <a:t>європейських</a:t>
            </a:r>
            <a:r>
              <a:rPr lang="en-US" sz="2800" dirty="0">
                <a:solidFill>
                  <a:srgbClr val="990033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990033"/>
                </a:solidFill>
                <a:latin typeface="Arial" charset="0"/>
                <a:cs typeface="Times New Roman" pitchFamily="18" charset="0"/>
              </a:rPr>
              <a:t>стандартів</a:t>
            </a:r>
            <a:r>
              <a:rPr lang="en-US" sz="2800" dirty="0">
                <a:solidFill>
                  <a:srgbClr val="990033"/>
                </a:solidFill>
                <a:latin typeface="Arial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990033"/>
                </a:solidFill>
                <a:latin typeface="Arial" charset="0"/>
                <a:cs typeface="Times New Roman" pitchFamily="18" charset="0"/>
              </a:rPr>
              <a:t>впровадження</a:t>
            </a:r>
            <a:r>
              <a:rPr lang="en-US" sz="2800" dirty="0">
                <a:solidFill>
                  <a:srgbClr val="990033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990033"/>
                </a:solidFill>
                <a:latin typeface="Arial" charset="0"/>
                <a:cs typeface="Times New Roman" pitchFamily="18" charset="0"/>
              </a:rPr>
              <a:t>демократичних</a:t>
            </a:r>
            <a:r>
              <a:rPr lang="en-US" sz="2800" dirty="0">
                <a:solidFill>
                  <a:srgbClr val="990033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990033"/>
                </a:solidFill>
                <a:latin typeface="Arial" charset="0"/>
                <a:cs typeface="Times New Roman" pitchFamily="18" charset="0"/>
              </a:rPr>
              <a:t>цінностей</a:t>
            </a:r>
            <a:r>
              <a:rPr lang="en-US" sz="2800" dirty="0">
                <a:solidFill>
                  <a:srgbClr val="990033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990033"/>
                </a:solidFill>
                <a:latin typeface="Arial" charset="0"/>
                <a:cs typeface="Times New Roman" pitchFamily="18" charset="0"/>
              </a:rPr>
              <a:t>та</a:t>
            </a:r>
            <a:r>
              <a:rPr lang="en-US" sz="2800" dirty="0">
                <a:solidFill>
                  <a:srgbClr val="990033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990033"/>
                </a:solidFill>
                <a:latin typeface="Arial" charset="0"/>
                <a:cs typeface="Times New Roman" pitchFamily="18" charset="0"/>
              </a:rPr>
              <a:t>розвитку</a:t>
            </a:r>
            <a:r>
              <a:rPr lang="en-US" sz="2800" dirty="0">
                <a:solidFill>
                  <a:srgbClr val="990033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990033"/>
                </a:solidFill>
                <a:latin typeface="Arial" charset="0"/>
                <a:cs typeface="Times New Roman" pitchFamily="18" charset="0"/>
              </a:rPr>
              <a:t>громадянського</a:t>
            </a:r>
            <a:r>
              <a:rPr lang="en-US" sz="2800" dirty="0">
                <a:solidFill>
                  <a:srgbClr val="990033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990033"/>
                </a:solidFill>
                <a:latin typeface="Arial" charset="0"/>
                <a:cs typeface="Times New Roman" pitchFamily="18" charset="0"/>
              </a:rPr>
              <a:t>суспільства</a:t>
            </a:r>
            <a:r>
              <a:rPr lang="en-US" sz="2800" dirty="0">
                <a:solidFill>
                  <a:srgbClr val="990033"/>
                </a:solidFill>
                <a:latin typeface="Arial" charset="0"/>
                <a:cs typeface="Times New Roman" pitchFamily="18" charset="0"/>
              </a:rPr>
              <a:t> в </a:t>
            </a:r>
            <a:r>
              <a:rPr lang="en-US" sz="2800" dirty="0" err="1">
                <a:solidFill>
                  <a:srgbClr val="990033"/>
                </a:solidFill>
                <a:latin typeface="Arial" charset="0"/>
                <a:cs typeface="Times New Roman" pitchFamily="18" charset="0"/>
              </a:rPr>
              <a:t>Україні</a:t>
            </a:r>
            <a:r>
              <a:rPr lang="en-US" sz="2800" dirty="0">
                <a:solidFill>
                  <a:srgbClr val="990033"/>
                </a:solidFill>
                <a:latin typeface="Arial" charset="0"/>
                <a:cs typeface="Times New Roman" pitchFamily="18" charset="0"/>
              </a:rPr>
              <a:t>…»</a:t>
            </a:r>
          </a:p>
          <a:p>
            <a:pPr algn="ctr" ea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sz="2800" i="1" dirty="0" err="1">
                <a:solidFill>
                  <a:srgbClr val="990033"/>
                </a:solidFill>
                <a:latin typeface="Arial" charset="0"/>
                <a:cs typeface="Times New Roman" pitchFamily="18" charset="0"/>
              </a:rPr>
              <a:t>Зі</a:t>
            </a:r>
            <a:r>
              <a:rPr lang="en-US" sz="2800" i="1" dirty="0">
                <a:solidFill>
                  <a:srgbClr val="990033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990033"/>
                </a:solidFill>
                <a:latin typeface="Arial" charset="0"/>
                <a:cs typeface="Times New Roman" pitchFamily="18" charset="0"/>
              </a:rPr>
              <a:t>Статуту</a:t>
            </a:r>
            <a:r>
              <a:rPr lang="en-US" sz="2800" i="1" smtClean="0">
                <a:solidFill>
                  <a:srgbClr val="990033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n-US" sz="2800" smtClean="0">
                <a:solidFill>
                  <a:srgbClr val="990033"/>
                </a:solidFill>
                <a:latin typeface="Arial" charset="0"/>
                <a:cs typeface="Times New Roman" pitchFamily="18" charset="0"/>
              </a:rPr>
              <a:t>  </a:t>
            </a:r>
            <a:r>
              <a:rPr lang="en-US" sz="2800" b="1" i="1" dirty="0" smtClean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«</a:t>
            </a:r>
            <a:r>
              <a:rPr lang="en-US" sz="2800" b="1" i="1" dirty="0" err="1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Центр</a:t>
            </a:r>
            <a:r>
              <a:rPr lang="en-US" sz="2800" b="1" i="1" dirty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європейських</a:t>
            </a:r>
            <a:r>
              <a:rPr lang="en-US" sz="2800" b="1" i="1" dirty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ініціатив</a:t>
            </a:r>
            <a:r>
              <a:rPr lang="en-US" sz="2800" b="1" i="1" dirty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1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827088" y="2133600"/>
            <a:ext cx="7772400" cy="1143000"/>
          </a:xfrm>
        </p:spPr>
        <p:txBody>
          <a:bodyPr/>
          <a:lstStyle/>
          <a:p>
            <a:r>
              <a:rPr lang="ru-RU" sz="4000"/>
              <a:t/>
            </a:r>
            <a:br>
              <a:rPr lang="ru-RU" sz="4000"/>
            </a:br>
            <a:endParaRPr lang="ru-RU" sz="8000">
              <a:solidFill>
                <a:srgbClr val="FF0000"/>
              </a:solidFill>
            </a:endParaRP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11188" y="2565400"/>
            <a:ext cx="7772400" cy="2603500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8000">
                <a:solidFill>
                  <a:srgbClr val="FF0000"/>
                </a:solidFill>
              </a:rPr>
              <a:t>Дякуємо за увагу!</a:t>
            </a:r>
          </a:p>
        </p:txBody>
      </p:sp>
      <p:sp>
        <p:nvSpPr>
          <p:cNvPr id="45063" name="Rectangle 7"/>
          <p:cNvSpPr>
            <a:spLocks noChangeArrowheads="1"/>
          </p:cNvSpPr>
          <p:nvPr/>
        </p:nvSpPr>
        <p:spPr bwMode="auto">
          <a:xfrm>
            <a:off x="4595813" y="1052513"/>
            <a:ext cx="1841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 sz="6000">
              <a:solidFill>
                <a:srgbClr val="FF0000"/>
              </a:solidFill>
            </a:endParaRPr>
          </a:p>
        </p:txBody>
      </p:sp>
      <p:pic>
        <p:nvPicPr>
          <p:cNvPr id="45064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549275"/>
            <a:ext cx="2305050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5" name="Picture 9" descr="75076741_0_A_A_SOLNECHNOGO_TEBE_NASTROENIYAjpeg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7763" y="4005263"/>
            <a:ext cx="2232025" cy="2111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16 листопада - міжнародний день толерантності</a:t>
            </a:r>
            <a:endParaRPr lang="ru-RU" b="1" dirty="0">
              <a:solidFill>
                <a:srgbClr val="FF0000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ru-RU" sz="4400">
                <a:solidFill>
                  <a:srgbClr val="000099"/>
                </a:solidFill>
                <a:latin typeface="Arial" charset="0"/>
              </a:rPr>
              <a:t>„Декларацією принципів толерантності”, затвердженою у 1995 р. на 28 Генеральній конференції ЮНЕСКО</a:t>
            </a:r>
            <a:r>
              <a:rPr lang="ru-RU" sz="4400">
                <a:latin typeface="Arial" charset="0"/>
              </a:rPr>
              <a:t> </a:t>
            </a:r>
            <a:br>
              <a:rPr lang="ru-RU" sz="4400">
                <a:latin typeface="Arial" charset="0"/>
              </a:rPr>
            </a:br>
            <a:endParaRPr lang="ru-RU" sz="44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3975"/>
            <a:ext cx="9144000" cy="1512862"/>
          </a:xfrm>
        </p:spPr>
        <p:txBody>
          <a:bodyPr/>
          <a:lstStyle/>
          <a:p>
            <a:pPr algn="ctr"/>
            <a:r>
              <a:rPr lang="en-US" sz="4000" dirty="0" smtClean="0">
                <a:solidFill>
                  <a:schemeClr val="accent2"/>
                </a:solidFill>
                <a:latin typeface="Arial" charset="0"/>
              </a:rPr>
              <a:t/>
            </a:r>
            <a:br>
              <a:rPr lang="en-US" sz="4000" dirty="0" smtClean="0">
                <a:solidFill>
                  <a:schemeClr val="accent2"/>
                </a:solidFill>
                <a:latin typeface="Arial" charset="0"/>
              </a:rPr>
            </a:br>
            <a:r>
              <a:rPr lang="en-US" dirty="0" smtClean="0">
                <a:solidFill>
                  <a:schemeClr val="accent2"/>
                </a:solidFill>
                <a:latin typeface="Arial" charset="0"/>
              </a:rPr>
              <a:t/>
            </a:r>
            <a:br>
              <a:rPr lang="en-US" dirty="0" smtClean="0">
                <a:solidFill>
                  <a:schemeClr val="accent2"/>
                </a:solidFill>
                <a:latin typeface="Arial" charset="0"/>
              </a:rPr>
            </a:br>
            <a:r>
              <a:rPr lang="uk-UA" sz="3600" dirty="0" smtClean="0">
                <a:solidFill>
                  <a:srgbClr val="C00000"/>
                </a:solidFill>
                <a:latin typeface="Arial" charset="0"/>
              </a:rPr>
              <a:t>Пропонуємо </a:t>
            </a:r>
            <a:r>
              <a:rPr lang="uk-UA" sz="3600" dirty="0">
                <a:solidFill>
                  <a:srgbClr val="C00000"/>
                </a:solidFill>
                <a:latin typeface="Arial" charset="0"/>
              </a:rPr>
              <a:t>Вам невеликий лінгвістичний екскурс</a:t>
            </a:r>
            <a:r>
              <a:rPr lang="ru-RU" sz="4000" i="1" dirty="0">
                <a:solidFill>
                  <a:schemeClr val="accent2"/>
                </a:solidFill>
                <a:latin typeface="Arial" charset="0"/>
              </a:rPr>
              <a:t/>
            </a:r>
            <a:br>
              <a:rPr lang="ru-RU" sz="4000" i="1" dirty="0">
                <a:solidFill>
                  <a:schemeClr val="accent2"/>
                </a:solidFill>
                <a:latin typeface="Arial" charset="0"/>
              </a:rPr>
            </a:br>
            <a:endParaRPr lang="ru-RU" sz="4000" i="1" dirty="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3927" y="1566837"/>
            <a:ext cx="8799633" cy="4525963"/>
          </a:xfrm>
          <a:solidFill>
            <a:schemeClr val="accent2"/>
          </a:solidFill>
          <a:ln/>
        </p:spPr>
        <p:txBody>
          <a:bodyPr/>
          <a:lstStyle/>
          <a:p>
            <a:pPr>
              <a:buFontTx/>
              <a:buNone/>
            </a:pPr>
            <a:r>
              <a:rPr lang="uk-UA" sz="2400" dirty="0" smtClean="0">
                <a:solidFill>
                  <a:schemeClr val="bg1"/>
                </a:solidFill>
                <a:latin typeface="Arial" charset="0"/>
              </a:rPr>
              <a:t>Для </a:t>
            </a:r>
            <a:r>
              <a:rPr lang="uk-UA" sz="2400" dirty="0">
                <a:solidFill>
                  <a:schemeClr val="bg1"/>
                </a:solidFill>
                <a:latin typeface="Arial" charset="0"/>
              </a:rPr>
              <a:t>української мови “ТОЛЕРАНТНІСТЬ” поняття відносно </a:t>
            </a:r>
            <a:r>
              <a:rPr lang="uk-UA" sz="2400" dirty="0" smtClean="0">
                <a:solidFill>
                  <a:schemeClr val="bg1"/>
                </a:solidFill>
                <a:latin typeface="Arial" charset="0"/>
              </a:rPr>
              <a:t>нове.</a:t>
            </a:r>
            <a:endParaRPr lang="uk-UA" sz="2400" dirty="0">
              <a:solidFill>
                <a:schemeClr val="bg1"/>
              </a:solidFill>
              <a:latin typeface="Arial" charset="0"/>
            </a:endParaRPr>
          </a:p>
          <a:p>
            <a:pPr>
              <a:buFontTx/>
              <a:buNone/>
            </a:pPr>
            <a:r>
              <a:rPr lang="en-US" sz="2400" b="1" i="1" dirty="0">
                <a:solidFill>
                  <a:schemeClr val="bg1"/>
                </a:solidFill>
                <a:latin typeface="Arial" charset="0"/>
              </a:rPr>
              <a:t>Tolerance – </a:t>
            </a:r>
            <a:r>
              <a:rPr lang="uk-UA" sz="2400" i="1" dirty="0">
                <a:solidFill>
                  <a:schemeClr val="bg1"/>
                </a:solidFill>
                <a:latin typeface="Arial" charset="0"/>
              </a:rPr>
              <a:t>із </a:t>
            </a:r>
            <a:r>
              <a:rPr lang="uk-UA" sz="2400" i="1" dirty="0" err="1">
                <a:solidFill>
                  <a:schemeClr val="bg1"/>
                </a:solidFill>
                <a:latin typeface="Arial" charset="0"/>
              </a:rPr>
              <a:t>фр</a:t>
            </a:r>
            <a:r>
              <a:rPr lang="uk-UA" sz="2400" i="1" dirty="0">
                <a:solidFill>
                  <a:schemeClr val="bg1"/>
                </a:solidFill>
                <a:latin typeface="Arial" charset="0"/>
              </a:rPr>
              <a:t>.    </a:t>
            </a:r>
            <a:r>
              <a:rPr lang="uk-UA" sz="2400" dirty="0">
                <a:solidFill>
                  <a:schemeClr val="bg1"/>
                </a:solidFill>
                <a:latin typeface="Arial" charset="0"/>
              </a:rPr>
              <a:t>Визнання людиною  права за іншими думати і діяти інакше, ніж вона </a:t>
            </a:r>
            <a:r>
              <a:rPr lang="uk-UA" sz="2400" dirty="0" smtClean="0">
                <a:solidFill>
                  <a:schemeClr val="bg1"/>
                </a:solidFill>
                <a:latin typeface="Arial" charset="0"/>
              </a:rPr>
              <a:t>сама</a:t>
            </a:r>
            <a:endParaRPr lang="en-US" sz="2400" dirty="0" smtClean="0">
              <a:solidFill>
                <a:schemeClr val="bg1"/>
              </a:solidFill>
              <a:latin typeface="Arial" charset="0"/>
            </a:endParaRPr>
          </a:p>
          <a:p>
            <a:pPr>
              <a:buFontTx/>
              <a:buNone/>
            </a:pPr>
            <a:endParaRPr lang="uk-UA" sz="2400" dirty="0">
              <a:solidFill>
                <a:schemeClr val="bg1"/>
              </a:solidFill>
              <a:latin typeface="Arial" charset="0"/>
            </a:endParaRPr>
          </a:p>
          <a:p>
            <a:pPr>
              <a:buFontTx/>
              <a:buNone/>
            </a:pPr>
            <a:r>
              <a:rPr lang="en-US" sz="2400" b="1" i="1" dirty="0">
                <a:solidFill>
                  <a:schemeClr val="bg1"/>
                </a:solidFill>
                <a:latin typeface="Arial" charset="0"/>
              </a:rPr>
              <a:t>Tolerance</a:t>
            </a:r>
            <a:r>
              <a:rPr lang="uk-UA" sz="2400" b="1" i="1" dirty="0">
                <a:solidFill>
                  <a:schemeClr val="bg1"/>
                </a:solidFill>
                <a:latin typeface="Arial" charset="0"/>
              </a:rPr>
              <a:t> – </a:t>
            </a:r>
            <a:r>
              <a:rPr lang="uk-UA" sz="2400" i="1" dirty="0">
                <a:solidFill>
                  <a:schemeClr val="bg1"/>
                </a:solidFill>
                <a:latin typeface="Arial" charset="0"/>
              </a:rPr>
              <a:t>із англ.   </a:t>
            </a:r>
            <a:r>
              <a:rPr lang="uk-UA" sz="2400" dirty="0">
                <a:solidFill>
                  <a:schemeClr val="bg1"/>
                </a:solidFill>
                <a:latin typeface="Arial" charset="0"/>
              </a:rPr>
              <a:t>Готовність бути </a:t>
            </a:r>
            <a:r>
              <a:rPr lang="uk-UA" sz="2400" dirty="0" smtClean="0">
                <a:solidFill>
                  <a:schemeClr val="bg1"/>
                </a:solidFill>
                <a:latin typeface="Arial" charset="0"/>
              </a:rPr>
              <a:t>терплячим</a:t>
            </a:r>
            <a:endParaRPr lang="en-US" sz="2400" dirty="0" smtClean="0">
              <a:solidFill>
                <a:schemeClr val="bg1"/>
              </a:solidFill>
              <a:latin typeface="Arial" charset="0"/>
            </a:endParaRPr>
          </a:p>
          <a:p>
            <a:pPr>
              <a:buFontTx/>
              <a:buNone/>
            </a:pPr>
            <a:endParaRPr lang="en-US" sz="2400" dirty="0" smtClean="0">
              <a:solidFill>
                <a:schemeClr val="bg1"/>
              </a:solidFill>
              <a:latin typeface="Arial" charset="0"/>
            </a:endParaRPr>
          </a:p>
          <a:p>
            <a:pPr>
              <a:buFontTx/>
              <a:buNone/>
            </a:pPr>
            <a:r>
              <a:rPr lang="en-US" sz="2400" b="1" i="1" dirty="0" err="1" smtClean="0">
                <a:solidFill>
                  <a:schemeClr val="bg1"/>
                </a:solidFill>
                <a:latin typeface="Arial" charset="0"/>
              </a:rPr>
              <a:t>Tasamul</a:t>
            </a:r>
            <a:r>
              <a:rPr lang="en-US" sz="2400" b="1" i="1" dirty="0">
                <a:solidFill>
                  <a:schemeClr val="bg1"/>
                </a:solidFill>
                <a:latin typeface="Arial" charset="0"/>
              </a:rPr>
              <a:t>`</a:t>
            </a:r>
            <a:r>
              <a:rPr lang="uk-UA" sz="2400" b="1" i="1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2400" b="1" i="1" dirty="0">
                <a:solidFill>
                  <a:schemeClr val="bg1"/>
                </a:solidFill>
                <a:latin typeface="Arial" charset="0"/>
              </a:rPr>
              <a:t>- </a:t>
            </a:r>
            <a:r>
              <a:rPr lang="uk-UA" sz="2400" i="1" dirty="0">
                <a:solidFill>
                  <a:schemeClr val="bg1"/>
                </a:solidFill>
                <a:latin typeface="Arial" charset="0"/>
              </a:rPr>
              <a:t>із араб. Милосердя, терпіння, </a:t>
            </a:r>
            <a:r>
              <a:rPr lang="uk-UA" sz="2400" i="1" dirty="0" smtClean="0">
                <a:solidFill>
                  <a:schemeClr val="bg1"/>
                </a:solidFill>
                <a:latin typeface="Arial" charset="0"/>
              </a:rPr>
              <a:t>прощення</a:t>
            </a:r>
            <a:endParaRPr lang="en-US" sz="2400" i="1" dirty="0" smtClean="0">
              <a:solidFill>
                <a:schemeClr val="bg1"/>
              </a:solidFill>
              <a:latin typeface="Arial" charset="0"/>
            </a:endParaRPr>
          </a:p>
          <a:p>
            <a:pPr>
              <a:buFontTx/>
              <a:buNone/>
            </a:pPr>
            <a:endParaRPr lang="uk-UA" sz="2400" i="1" dirty="0">
              <a:solidFill>
                <a:schemeClr val="bg1"/>
              </a:solidFill>
              <a:latin typeface="Arial" charset="0"/>
            </a:endParaRPr>
          </a:p>
          <a:p>
            <a:pPr>
              <a:buFontTx/>
              <a:buNone/>
            </a:pPr>
            <a:r>
              <a:rPr lang="en-US" sz="2400" b="1" i="1" dirty="0" err="1">
                <a:solidFill>
                  <a:schemeClr val="bg1"/>
                </a:solidFill>
                <a:latin typeface="Arial" charset="0"/>
              </a:rPr>
              <a:t>Kuan</a:t>
            </a:r>
            <a:r>
              <a:rPr lang="en-US" sz="2400" b="1" i="1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Arial" charset="0"/>
              </a:rPr>
              <a:t>rong</a:t>
            </a:r>
            <a:r>
              <a:rPr lang="en-US" sz="2400" b="1" i="1" dirty="0">
                <a:solidFill>
                  <a:schemeClr val="bg1"/>
                </a:solidFill>
                <a:latin typeface="Arial" charset="0"/>
              </a:rPr>
              <a:t> – </a:t>
            </a:r>
            <a:r>
              <a:rPr lang="uk-UA" sz="2400" i="1" dirty="0">
                <a:solidFill>
                  <a:schemeClr val="bg1"/>
                </a:solidFill>
                <a:latin typeface="Arial" charset="0"/>
              </a:rPr>
              <a:t>із кит. Дозволяти, приймати</a:t>
            </a:r>
            <a:r>
              <a:rPr lang="en-US" sz="2400" i="1" dirty="0">
                <a:solidFill>
                  <a:schemeClr val="bg1"/>
                </a:solidFill>
                <a:latin typeface="Arial" charset="0"/>
              </a:rPr>
              <a:t> </a:t>
            </a:r>
            <a:endParaRPr lang="uk-UA" sz="2400" i="1" dirty="0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7013" y="1311275"/>
            <a:ext cx="8689975" cy="259238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b="1" u="sng" smtClean="0">
                <a:solidFill>
                  <a:srgbClr val="FF0000"/>
                </a:solidFill>
                <a:latin typeface="Bookman Old Style" pitchFamily="18" charset="0"/>
              </a:rPr>
              <a:t>Толерантність</a:t>
            </a:r>
            <a:r>
              <a:rPr lang="ru-RU" smtClean="0">
                <a:latin typeface="Bookman Old Style" pitchFamily="18" charset="0"/>
              </a:rPr>
              <a:t> - це здатність без агресії сприймати думки, поведінку, форми самовираження та спосіб життя іншої людини, які відрізняються від власних.</a:t>
            </a:r>
          </a:p>
        </p:txBody>
      </p:sp>
      <p:pic>
        <p:nvPicPr>
          <p:cNvPr id="4099" name="Picture 5" descr="C:\Documents and Settings\Lisa\Избранное\Рабочий стол\images\1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16475" y="3470275"/>
            <a:ext cx="3187700" cy="282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549275"/>
            <a:ext cx="7772400" cy="1143000"/>
          </a:xfrm>
        </p:spPr>
        <p:txBody>
          <a:bodyPr/>
          <a:lstStyle/>
          <a:p>
            <a:r>
              <a:rPr lang="en-US" sz="4000" b="1">
                <a:solidFill>
                  <a:schemeClr val="accent2"/>
                </a:solidFill>
              </a:rPr>
              <a:t>                        </a:t>
            </a:r>
            <a:endParaRPr lang="ru-RU" sz="360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3357563"/>
            <a:ext cx="7772400" cy="3027362"/>
          </a:xfrm>
        </p:spPr>
        <p:txBody>
          <a:bodyPr/>
          <a:lstStyle/>
          <a:p>
            <a:pPr>
              <a:buFontTx/>
              <a:buNone/>
            </a:pPr>
            <a:r>
              <a:rPr lang="en-US" sz="2400" dirty="0">
                <a:solidFill>
                  <a:srgbClr val="FF0000"/>
                </a:solidFill>
                <a:latin typeface="Arial" charset="0"/>
              </a:rPr>
              <a:t>   </a:t>
            </a:r>
            <a:endParaRPr lang="uk-UA" sz="2400" dirty="0">
              <a:solidFill>
                <a:srgbClr val="FF0000"/>
              </a:solidFill>
              <a:latin typeface="Arial" charset="0"/>
            </a:endParaRPr>
          </a:p>
          <a:p>
            <a:pPr algn="ctr">
              <a:buFontTx/>
              <a:buNone/>
            </a:pPr>
            <a:r>
              <a:rPr lang="uk-UA" sz="2400" dirty="0">
                <a:solidFill>
                  <a:srgbClr val="FF0000"/>
                </a:solidFill>
                <a:latin typeface="Arial" charset="0"/>
              </a:rPr>
              <a:t>           </a:t>
            </a:r>
            <a:r>
              <a:rPr lang="ru-RU" dirty="0" err="1">
                <a:solidFill>
                  <a:srgbClr val="FF0000"/>
                </a:solidFill>
                <a:latin typeface="Arial" charset="0"/>
              </a:rPr>
              <a:t>Толерантність</a:t>
            </a:r>
            <a:r>
              <a:rPr lang="ru-RU" sz="24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ru-RU" sz="2400" dirty="0">
                <a:latin typeface="Arial" charset="0"/>
              </a:rPr>
              <a:t>– </a:t>
            </a:r>
            <a:r>
              <a:rPr lang="ru-RU" dirty="0" err="1">
                <a:latin typeface="Arial" charset="0"/>
              </a:rPr>
              <a:t>це</a:t>
            </a:r>
            <a:r>
              <a:rPr lang="ru-RU" dirty="0">
                <a:latin typeface="Arial" charset="0"/>
              </a:rPr>
              <a:t> </a:t>
            </a:r>
            <a:r>
              <a:rPr lang="ru-RU" dirty="0" err="1">
                <a:latin typeface="Arial" charset="0"/>
              </a:rPr>
              <a:t>якість</a:t>
            </a:r>
            <a:r>
              <a:rPr lang="ru-RU" dirty="0">
                <a:latin typeface="Arial" charset="0"/>
              </a:rPr>
              <a:t> </a:t>
            </a:r>
            <a:r>
              <a:rPr lang="ru-RU" dirty="0" err="1">
                <a:latin typeface="Arial" charset="0"/>
              </a:rPr>
              <a:t>людського</a:t>
            </a:r>
            <a:r>
              <a:rPr lang="ru-RU" dirty="0">
                <a:latin typeface="Arial" charset="0"/>
              </a:rPr>
              <a:t> характеру, яка </a:t>
            </a:r>
            <a:r>
              <a:rPr lang="ru-RU" dirty="0" err="1">
                <a:latin typeface="Arial" charset="0"/>
              </a:rPr>
              <a:t>допомагає</a:t>
            </a:r>
            <a:r>
              <a:rPr lang="ru-RU" dirty="0">
                <a:latin typeface="Arial" charset="0"/>
              </a:rPr>
              <a:t> без </a:t>
            </a:r>
            <a:r>
              <a:rPr lang="ru-RU" dirty="0" err="1">
                <a:latin typeface="Arial" charset="0"/>
              </a:rPr>
              <a:t>скарг</a:t>
            </a:r>
            <a:r>
              <a:rPr lang="ru-RU" dirty="0">
                <a:latin typeface="Arial" charset="0"/>
              </a:rPr>
              <a:t> </a:t>
            </a:r>
            <a:r>
              <a:rPr lang="ru-RU" dirty="0" err="1">
                <a:latin typeface="Arial" charset="0"/>
              </a:rPr>
              <a:t>ладити</a:t>
            </a:r>
            <a:r>
              <a:rPr lang="ru-RU" dirty="0">
                <a:latin typeface="Arial" charset="0"/>
              </a:rPr>
              <a:t> </a:t>
            </a:r>
            <a:r>
              <a:rPr lang="ru-RU" dirty="0" err="1" smtClean="0">
                <a:latin typeface="Arial" charset="0"/>
              </a:rPr>
              <a:t>з</a:t>
            </a:r>
            <a:r>
              <a:rPr lang="ru-RU" dirty="0" smtClean="0">
                <a:latin typeface="Arial" charset="0"/>
              </a:rPr>
              <a:t> </a:t>
            </a:r>
            <a:r>
              <a:rPr lang="ru-RU" dirty="0" err="1">
                <a:latin typeface="Arial" charset="0"/>
              </a:rPr>
              <a:t>усім</a:t>
            </a:r>
            <a:r>
              <a:rPr lang="ru-RU" dirty="0">
                <a:latin typeface="Arial" charset="0"/>
              </a:rPr>
              <a:t> </a:t>
            </a:r>
            <a:r>
              <a:rPr lang="ru-RU" dirty="0" err="1">
                <a:latin typeface="Arial" charset="0"/>
              </a:rPr>
              <a:t>тим</a:t>
            </a:r>
            <a:r>
              <a:rPr lang="ru-RU" dirty="0">
                <a:latin typeface="Arial" charset="0"/>
              </a:rPr>
              <a:t>, </a:t>
            </a:r>
            <a:r>
              <a:rPr lang="ru-RU" dirty="0" err="1">
                <a:latin typeface="Arial" charset="0"/>
              </a:rPr>
              <a:t>що</a:t>
            </a:r>
            <a:r>
              <a:rPr lang="ru-RU" dirty="0">
                <a:latin typeface="Arial" charset="0"/>
              </a:rPr>
              <a:t> нам не </a:t>
            </a:r>
            <a:r>
              <a:rPr lang="ru-RU" dirty="0" err="1">
                <a:latin typeface="Arial" charset="0"/>
              </a:rPr>
              <a:t>подобається</a:t>
            </a:r>
            <a:r>
              <a:rPr lang="ru-RU" dirty="0">
                <a:latin typeface="Arial" charset="0"/>
              </a:rPr>
              <a:t>. </a:t>
            </a:r>
          </a:p>
        </p:txBody>
      </p:sp>
      <p:pic>
        <p:nvPicPr>
          <p:cNvPr id="71685" name="Picture 5" descr="3703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9400" y="228600"/>
            <a:ext cx="4332288" cy="3305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" y="1384300"/>
            <a:ext cx="6389688" cy="4741863"/>
          </a:xfrm>
        </p:spPr>
        <p:txBody>
          <a:bodyPr/>
          <a:lstStyle/>
          <a:p>
            <a:pPr eaLnBrk="1" hangingPunct="1"/>
            <a:r>
              <a:rPr lang="ru-RU" sz="2800" b="1" i="1" smtClean="0">
                <a:solidFill>
                  <a:schemeClr val="tx2"/>
                </a:solidFill>
                <a:latin typeface="Kartika" pitchFamily="18" charset="0"/>
              </a:rPr>
              <a:t>Передусім толерантність означає </a:t>
            </a:r>
            <a:r>
              <a:rPr lang="ru-RU" sz="2800" b="1" i="1" u="sng" smtClean="0">
                <a:solidFill>
                  <a:srgbClr val="FF0000"/>
                </a:solidFill>
                <a:latin typeface="Kartika" pitchFamily="18" charset="0"/>
              </a:rPr>
              <a:t>доброзичливе та терпиме ставлення </a:t>
            </a:r>
            <a:r>
              <a:rPr lang="ru-RU" sz="2800" b="1" i="1" smtClean="0">
                <a:solidFill>
                  <a:schemeClr val="tx2"/>
                </a:solidFill>
                <a:latin typeface="Kartika" pitchFamily="18" charset="0"/>
              </a:rPr>
              <a:t>до чогось. </a:t>
            </a:r>
          </a:p>
          <a:p>
            <a:pPr eaLnBrk="1" hangingPunct="1"/>
            <a:r>
              <a:rPr lang="ru-RU" sz="2800" b="1" i="1" smtClean="0">
                <a:solidFill>
                  <a:schemeClr val="tx2"/>
                </a:solidFill>
                <a:latin typeface="Kartika" pitchFamily="18" charset="0"/>
              </a:rPr>
              <a:t>Основою толерантності є </a:t>
            </a:r>
          </a:p>
          <a:p>
            <a:pPr eaLnBrk="1" hangingPunct="1"/>
            <a:r>
              <a:rPr lang="ru-RU" sz="2800" b="1" i="1" u="sng" smtClean="0">
                <a:solidFill>
                  <a:srgbClr val="FF0000"/>
                </a:solidFill>
                <a:latin typeface="Kartika" pitchFamily="18" charset="0"/>
              </a:rPr>
              <a:t>відкритість думки та спілкування,</a:t>
            </a:r>
          </a:p>
          <a:p>
            <a:pPr eaLnBrk="1" hangingPunct="1"/>
            <a:r>
              <a:rPr lang="ru-RU" sz="2800" b="1" i="1" u="sng" smtClean="0">
                <a:solidFill>
                  <a:srgbClr val="FF0000"/>
                </a:solidFill>
                <a:latin typeface="Kartika" pitchFamily="18" charset="0"/>
              </a:rPr>
              <a:t> особиста свобода індивіда </a:t>
            </a:r>
          </a:p>
          <a:p>
            <a:pPr eaLnBrk="1" hangingPunct="1"/>
            <a:r>
              <a:rPr lang="ru-RU" sz="2800" b="1" i="1" u="sng" smtClean="0">
                <a:solidFill>
                  <a:srgbClr val="FF0000"/>
                </a:solidFill>
                <a:latin typeface="Kartika" pitchFamily="18" charset="0"/>
              </a:rPr>
              <a:t>та цінування прав та свобод іншої людини.</a:t>
            </a:r>
            <a:r>
              <a:rPr lang="ru-RU" sz="2800" b="1" i="1" smtClean="0">
                <a:solidFill>
                  <a:schemeClr val="tx2"/>
                </a:solidFill>
                <a:latin typeface="Kartika" pitchFamily="18" charset="0"/>
              </a:rPr>
              <a:t> </a:t>
            </a:r>
          </a:p>
        </p:txBody>
      </p:sp>
      <p:pic>
        <p:nvPicPr>
          <p:cNvPr id="6147" name="Picture 4" descr="C:\Documents and Settings\Lisa\Избранное\Рабочий стол\images\3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8111" y="1639863"/>
            <a:ext cx="2592387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20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20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200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2000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 descr="KVITK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3988" y="1238250"/>
            <a:ext cx="8799512" cy="3870325"/>
          </a:xfrm>
        </p:spPr>
        <p:txBody>
          <a:bodyPr/>
          <a:lstStyle/>
          <a:p>
            <a:pPr eaLnBrk="1" hangingPunct="1"/>
            <a:r>
              <a:rPr lang="ru-RU" sz="3000" smtClean="0">
                <a:latin typeface="Century Gothic" pitchFamily="34" charset="0"/>
              </a:rPr>
              <a:t>Оскільки людина є істотою суспільною, то і її повноцінне життя поза життям громади просто неможливе.</a:t>
            </a:r>
          </a:p>
          <a:p>
            <a:pPr eaLnBrk="1" hangingPunct="1"/>
            <a:r>
              <a:rPr lang="ru-RU" sz="3000" smtClean="0">
                <a:latin typeface="Century Gothic" pitchFamily="34" charset="0"/>
              </a:rPr>
              <a:t>Людина повинна </a:t>
            </a:r>
            <a:r>
              <a:rPr lang="ru-RU" sz="3000" u="sng" smtClean="0">
                <a:latin typeface="Century Gothic" pitchFamily="34" charset="0"/>
              </a:rPr>
              <a:t>зважати та </a:t>
            </a:r>
            <a:r>
              <a:rPr lang="uk-UA" sz="3000" u="sng" smtClean="0">
                <a:latin typeface="Century Gothic" pitchFamily="34" charset="0"/>
              </a:rPr>
              <a:t>дотримуватися</a:t>
            </a:r>
            <a:r>
              <a:rPr lang="ru-RU" sz="3000" u="sng" smtClean="0">
                <a:latin typeface="Century Gothic" pitchFamily="34" charset="0"/>
              </a:rPr>
              <a:t> </a:t>
            </a:r>
            <a:r>
              <a:rPr lang="ru-RU" sz="3000" smtClean="0">
                <a:latin typeface="Century Gothic" pitchFamily="34" charset="0"/>
              </a:rPr>
              <a:t>норм та форм поведінки, які заведені у суспільстві  взагалі та в конкретних ситуаціях чи в тому чи іншому товаристві.</a:t>
            </a:r>
          </a:p>
        </p:txBody>
      </p:sp>
      <p:pic>
        <p:nvPicPr>
          <p:cNvPr id="9219" name="Picture 5" descr="C:\Documents and Settings\Lisa\Избранное\Рабочий стол\images\5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5947" y="4670442"/>
            <a:ext cx="2446371" cy="197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609600" indent="-609600" algn="ctr"/>
            <a:r>
              <a:rPr lang="uk-UA" dirty="0" smtClean="0"/>
              <a:t>Основні риси характеру толерантної особистості </a:t>
            </a:r>
            <a:endParaRPr lang="ru-RU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311275"/>
            <a:ext cx="6353175" cy="4854575"/>
          </a:xfrm>
        </p:spPr>
        <p:txBody>
          <a:bodyPr/>
          <a:lstStyle/>
          <a:p>
            <a:pPr marL="609600" indent="-609600">
              <a:buFontTx/>
              <a:buAutoNum type="arabicPeriod"/>
            </a:pPr>
            <a:r>
              <a:rPr lang="ru-RU" sz="2800" b="1" dirty="0" err="1" smtClean="0">
                <a:solidFill>
                  <a:schemeClr val="tx1">
                    <a:lumMod val="75000"/>
                  </a:schemeClr>
                </a:solidFill>
                <a:latin typeface="Franklin Gothic Medium" pitchFamily="34" charset="0"/>
              </a:rPr>
              <a:t>Орієнтація</a:t>
            </a:r>
            <a:r>
              <a:rPr lang="ru-RU" sz="2800" b="1" dirty="0" smtClean="0">
                <a:solidFill>
                  <a:schemeClr val="tx1">
                    <a:lumMod val="75000"/>
                  </a:schemeClr>
                </a:solidFill>
                <a:latin typeface="Franklin Gothic Medium" pitchFamily="34" charset="0"/>
              </a:rPr>
              <a:t> на </a:t>
            </a:r>
            <a:r>
              <a:rPr lang="ru-RU" sz="2800" b="1" dirty="0" err="1" smtClean="0">
                <a:solidFill>
                  <a:schemeClr val="tx1">
                    <a:lumMod val="75000"/>
                  </a:schemeClr>
                </a:solidFill>
                <a:latin typeface="Franklin Gothic Medium" pitchFamily="34" charset="0"/>
              </a:rPr>
              <a:t>особистісну</a:t>
            </a:r>
            <a:r>
              <a:rPr lang="ru-RU" sz="2800" b="1" dirty="0" smtClean="0">
                <a:solidFill>
                  <a:schemeClr val="tx1">
                    <a:lumMod val="75000"/>
                  </a:schemeClr>
                </a:solidFill>
                <a:latin typeface="Franklin Gothic Medium" pitchFamily="34" charset="0"/>
              </a:rPr>
              <a:t> </a:t>
            </a:r>
            <a:r>
              <a:rPr lang="ru-RU" sz="2800" b="1" dirty="0" err="1" smtClean="0">
                <a:solidFill>
                  <a:schemeClr val="tx1">
                    <a:lumMod val="75000"/>
                  </a:schemeClr>
                </a:solidFill>
                <a:latin typeface="Franklin Gothic Medium" pitchFamily="34" charset="0"/>
              </a:rPr>
              <a:t>незалежність</a:t>
            </a:r>
            <a:r>
              <a:rPr lang="ru-RU" sz="2800" b="1" dirty="0" smtClean="0">
                <a:solidFill>
                  <a:schemeClr val="tx1">
                    <a:lumMod val="75000"/>
                  </a:schemeClr>
                </a:solidFill>
                <a:latin typeface="Franklin Gothic Medium" pitchFamily="34" charset="0"/>
              </a:rPr>
              <a:t>, </a:t>
            </a:r>
            <a:r>
              <a:rPr lang="ru-RU" sz="2800" b="1" dirty="0" err="1" smtClean="0">
                <a:solidFill>
                  <a:schemeClr val="tx1">
                    <a:lumMod val="75000"/>
                  </a:schemeClr>
                </a:solidFill>
                <a:latin typeface="Franklin Gothic Medium" pitchFamily="34" charset="0"/>
              </a:rPr>
              <a:t>власні</a:t>
            </a:r>
            <a:r>
              <a:rPr lang="ru-RU" sz="2800" b="1" dirty="0" smtClean="0">
                <a:solidFill>
                  <a:schemeClr val="tx1">
                    <a:lumMod val="75000"/>
                  </a:schemeClr>
                </a:solidFill>
                <a:latin typeface="Franklin Gothic Medium" pitchFamily="34" charset="0"/>
              </a:rPr>
              <a:t> </a:t>
            </a:r>
            <a:r>
              <a:rPr lang="ru-RU" sz="2800" b="1" dirty="0" err="1" smtClean="0">
                <a:solidFill>
                  <a:schemeClr val="tx1">
                    <a:lumMod val="75000"/>
                  </a:schemeClr>
                </a:solidFill>
                <a:latin typeface="Franklin Gothic Medium" pitchFamily="34" charset="0"/>
              </a:rPr>
              <a:t>судження</a:t>
            </a:r>
            <a:r>
              <a:rPr lang="ru-RU" sz="2800" b="1" dirty="0" smtClean="0">
                <a:solidFill>
                  <a:schemeClr val="tx1">
                    <a:lumMod val="75000"/>
                  </a:schemeClr>
                </a:solidFill>
                <a:latin typeface="Franklin Gothic Medium" pitchFamily="34" charset="0"/>
              </a:rPr>
              <a:t> </a:t>
            </a:r>
          </a:p>
          <a:p>
            <a:pPr marL="609600" indent="-609600">
              <a:buFontTx/>
              <a:buAutoNum type="arabicPeriod"/>
            </a:pPr>
            <a:r>
              <a:rPr lang="ru-RU" sz="2800" b="1" dirty="0" err="1" smtClean="0">
                <a:solidFill>
                  <a:schemeClr val="tx1">
                    <a:lumMod val="75000"/>
                  </a:schemeClr>
                </a:solidFill>
                <a:latin typeface="Franklin Gothic Medium" pitchFamily="34" charset="0"/>
              </a:rPr>
              <a:t>Визнання</a:t>
            </a:r>
            <a:r>
              <a:rPr lang="ru-RU" sz="2800" b="1" dirty="0" smtClean="0">
                <a:solidFill>
                  <a:schemeClr val="tx1">
                    <a:lumMod val="75000"/>
                  </a:schemeClr>
                </a:solidFill>
                <a:latin typeface="Franklin Gothic Medium" pitchFamily="34" charset="0"/>
              </a:rPr>
              <a:t> </a:t>
            </a:r>
            <a:r>
              <a:rPr lang="ru-RU" sz="2800" b="1" dirty="0" err="1" smtClean="0">
                <a:solidFill>
                  <a:schemeClr val="tx1">
                    <a:lumMod val="75000"/>
                  </a:schemeClr>
                </a:solidFill>
                <a:latin typeface="Franklin Gothic Medium" pitchFamily="34" charset="0"/>
              </a:rPr>
              <a:t>різноманіття</a:t>
            </a:r>
            <a:r>
              <a:rPr lang="ru-RU" sz="2800" b="1" dirty="0" smtClean="0">
                <a:solidFill>
                  <a:schemeClr val="tx1">
                    <a:lumMod val="75000"/>
                  </a:schemeClr>
                </a:solidFill>
                <a:latin typeface="Franklin Gothic Medium" pitchFamily="34" charset="0"/>
              </a:rPr>
              <a:t> </a:t>
            </a:r>
            <a:r>
              <a:rPr lang="ru-RU" sz="2800" b="1" dirty="0" err="1" smtClean="0">
                <a:solidFill>
                  <a:schemeClr val="tx1">
                    <a:lumMod val="75000"/>
                  </a:schemeClr>
                </a:solidFill>
                <a:latin typeface="Franklin Gothic Medium" pitchFamily="34" charset="0"/>
              </a:rPr>
              <a:t>світу</a:t>
            </a:r>
            <a:r>
              <a:rPr lang="ru-RU" sz="2800" b="1" dirty="0" smtClean="0">
                <a:solidFill>
                  <a:schemeClr val="tx1">
                    <a:lumMod val="75000"/>
                  </a:schemeClr>
                </a:solidFill>
                <a:latin typeface="Franklin Gothic Medium" pitchFamily="34" charset="0"/>
              </a:rPr>
              <a:t>, </a:t>
            </a:r>
            <a:r>
              <a:rPr lang="ru-RU" sz="2800" b="1" dirty="0" err="1" smtClean="0">
                <a:solidFill>
                  <a:schemeClr val="tx1">
                    <a:lumMod val="75000"/>
                  </a:schemeClr>
                </a:solidFill>
                <a:latin typeface="Franklin Gothic Medium" pitchFamily="34" charset="0"/>
              </a:rPr>
              <a:t>поглядів</a:t>
            </a:r>
            <a:r>
              <a:rPr lang="ru-RU" sz="2800" b="1" dirty="0" smtClean="0">
                <a:solidFill>
                  <a:schemeClr val="tx1">
                    <a:lumMod val="75000"/>
                  </a:schemeClr>
                </a:solidFill>
                <a:latin typeface="Franklin Gothic Medium" pitchFamily="34" charset="0"/>
              </a:rPr>
              <a:t>, </a:t>
            </a:r>
            <a:r>
              <a:rPr lang="ru-RU" sz="2800" b="1" dirty="0" err="1" smtClean="0">
                <a:solidFill>
                  <a:schemeClr val="tx1">
                    <a:lumMod val="75000"/>
                  </a:schemeClr>
                </a:solidFill>
                <a:latin typeface="Franklin Gothic Medium" pitchFamily="34" charset="0"/>
              </a:rPr>
              <a:t>життєвих</a:t>
            </a:r>
            <a:r>
              <a:rPr lang="ru-RU" sz="2800" b="1" dirty="0" smtClean="0">
                <a:solidFill>
                  <a:schemeClr val="tx1">
                    <a:lumMod val="75000"/>
                  </a:schemeClr>
                </a:solidFill>
                <a:latin typeface="Franklin Gothic Medium" pitchFamily="34" charset="0"/>
              </a:rPr>
              <a:t> </a:t>
            </a:r>
            <a:r>
              <a:rPr lang="ru-RU" sz="2800" b="1" dirty="0" err="1" smtClean="0">
                <a:solidFill>
                  <a:schemeClr val="tx1">
                    <a:lumMod val="75000"/>
                  </a:schemeClr>
                </a:solidFill>
                <a:latin typeface="Franklin Gothic Medium" pitchFamily="34" charset="0"/>
              </a:rPr>
              <a:t>принципів</a:t>
            </a:r>
            <a:r>
              <a:rPr lang="ru-RU" sz="2800" b="1" dirty="0" smtClean="0">
                <a:solidFill>
                  <a:schemeClr val="tx1">
                    <a:lumMod val="75000"/>
                  </a:schemeClr>
                </a:solidFill>
                <a:latin typeface="Franklin Gothic Medium" pitchFamily="34" charset="0"/>
              </a:rPr>
              <a:t> </a:t>
            </a:r>
          </a:p>
          <a:p>
            <a:pPr marL="609600" indent="-609600">
              <a:buFontTx/>
              <a:buAutoNum type="arabicPeriod"/>
            </a:pPr>
            <a:r>
              <a:rPr lang="ru-RU" sz="2800" b="1" dirty="0" err="1" smtClean="0">
                <a:solidFill>
                  <a:schemeClr val="tx1">
                    <a:lumMod val="75000"/>
                  </a:schemeClr>
                </a:solidFill>
                <a:latin typeface="Franklin Gothic Medium" pitchFamily="34" charset="0"/>
              </a:rPr>
              <a:t>Здатність</a:t>
            </a:r>
            <a:r>
              <a:rPr lang="ru-RU" sz="2800" b="1" dirty="0" smtClean="0">
                <a:solidFill>
                  <a:schemeClr val="tx1">
                    <a:lumMod val="75000"/>
                  </a:schemeClr>
                </a:solidFill>
                <a:latin typeface="Franklin Gothic Medium" pitchFamily="34" charset="0"/>
              </a:rPr>
              <a:t> до </a:t>
            </a:r>
            <a:r>
              <a:rPr lang="ru-RU" sz="2800" b="1" dirty="0" err="1" smtClean="0">
                <a:solidFill>
                  <a:schemeClr val="tx1">
                    <a:lumMod val="75000"/>
                  </a:schemeClr>
                </a:solidFill>
                <a:latin typeface="Franklin Gothic Medium" pitchFamily="34" charset="0"/>
              </a:rPr>
              <a:t>емпатії</a:t>
            </a:r>
            <a:r>
              <a:rPr lang="ru-RU" sz="2800" b="1" dirty="0" smtClean="0">
                <a:solidFill>
                  <a:schemeClr val="tx1">
                    <a:lumMod val="75000"/>
                  </a:schemeClr>
                </a:solidFill>
                <a:latin typeface="Franklin Gothic Medium" pitchFamily="34" charset="0"/>
              </a:rPr>
              <a:t> </a:t>
            </a:r>
            <a:r>
              <a:rPr lang="en-US" sz="2800" b="1" dirty="0" smtClean="0">
                <a:solidFill>
                  <a:schemeClr val="tx1">
                    <a:lumMod val="75000"/>
                  </a:schemeClr>
                </a:solidFill>
                <a:latin typeface="Franklin Gothic Medium" pitchFamily="34" charset="0"/>
              </a:rPr>
              <a:t>(</a:t>
            </a:r>
            <a:r>
              <a:rPr lang="uk-UA" sz="2800" b="1" dirty="0" smtClean="0">
                <a:solidFill>
                  <a:schemeClr val="tx1">
                    <a:lumMod val="75000"/>
                  </a:schemeClr>
                </a:solidFill>
                <a:latin typeface="Franklin Gothic Medium" pitchFamily="34" charset="0"/>
              </a:rPr>
              <a:t>співпереживання</a:t>
            </a:r>
            <a:r>
              <a:rPr lang="en-US" sz="2800" b="1" dirty="0" smtClean="0">
                <a:solidFill>
                  <a:schemeClr val="tx1">
                    <a:lumMod val="75000"/>
                  </a:schemeClr>
                </a:solidFill>
                <a:latin typeface="Franklin Gothic Medium" pitchFamily="34" charset="0"/>
              </a:rPr>
              <a:t>)</a:t>
            </a:r>
            <a:endParaRPr lang="ru-RU" sz="2800" b="1" dirty="0" smtClean="0">
              <a:solidFill>
                <a:schemeClr val="tx1">
                  <a:lumMod val="75000"/>
                </a:schemeClr>
              </a:solidFill>
              <a:latin typeface="Franklin Gothic Medium" pitchFamily="34" charset="0"/>
            </a:endParaRPr>
          </a:p>
          <a:p>
            <a:pPr marL="609600" indent="-609600">
              <a:buFontTx/>
              <a:buAutoNum type="arabicPeriod"/>
            </a:pPr>
            <a:r>
              <a:rPr lang="ru-RU" sz="2800" b="1" dirty="0" err="1" smtClean="0">
                <a:solidFill>
                  <a:schemeClr val="tx1">
                    <a:lumMod val="75000"/>
                  </a:schemeClr>
                </a:solidFill>
                <a:latin typeface="Franklin Gothic Medium" pitchFamily="34" charset="0"/>
              </a:rPr>
              <a:t>Розвинене</a:t>
            </a:r>
            <a:r>
              <a:rPr lang="ru-RU" sz="2800" b="1" dirty="0" smtClean="0">
                <a:solidFill>
                  <a:schemeClr val="tx1">
                    <a:lumMod val="75000"/>
                  </a:schemeClr>
                </a:solidFill>
                <a:latin typeface="Franklin Gothic Medium" pitchFamily="34" charset="0"/>
              </a:rPr>
              <a:t> </a:t>
            </a:r>
            <a:r>
              <a:rPr lang="ru-RU" sz="2800" b="1" dirty="0" err="1" smtClean="0">
                <a:solidFill>
                  <a:schemeClr val="tx1">
                    <a:lumMod val="75000"/>
                  </a:schemeClr>
                </a:solidFill>
                <a:latin typeface="Franklin Gothic Medium" pitchFamily="34" charset="0"/>
              </a:rPr>
              <a:t>почуття</a:t>
            </a:r>
            <a:r>
              <a:rPr lang="ru-RU" sz="2800" b="1" dirty="0" smtClean="0">
                <a:solidFill>
                  <a:schemeClr val="tx1">
                    <a:lumMod val="75000"/>
                  </a:schemeClr>
                </a:solidFill>
                <a:latin typeface="Franklin Gothic Medium" pitchFamily="34" charset="0"/>
              </a:rPr>
              <a:t> </a:t>
            </a:r>
            <a:r>
              <a:rPr lang="ru-RU" sz="2800" b="1" dirty="0" err="1" smtClean="0">
                <a:solidFill>
                  <a:schemeClr val="tx1">
                    <a:lumMod val="75000"/>
                  </a:schemeClr>
                </a:solidFill>
                <a:latin typeface="Franklin Gothic Medium" pitchFamily="34" charset="0"/>
              </a:rPr>
              <a:t>відповідальності</a:t>
            </a:r>
            <a:r>
              <a:rPr lang="ru-RU" sz="2800" b="1" dirty="0" smtClean="0">
                <a:solidFill>
                  <a:schemeClr val="tx1">
                    <a:lumMod val="75000"/>
                  </a:schemeClr>
                </a:solidFill>
                <a:latin typeface="Franklin Gothic Medium" pitchFamily="34" charset="0"/>
              </a:rPr>
              <a:t> </a:t>
            </a:r>
          </a:p>
          <a:p>
            <a:pPr marL="609600" indent="-609600">
              <a:buFontTx/>
              <a:buNone/>
            </a:pPr>
            <a:r>
              <a:rPr lang="uk-UA" sz="2800" b="1" dirty="0" smtClean="0">
                <a:solidFill>
                  <a:schemeClr val="tx1">
                    <a:lumMod val="75000"/>
                  </a:schemeClr>
                </a:solidFill>
                <a:latin typeface="Franklin Gothic Medium" pitchFamily="34" charset="0"/>
              </a:rPr>
              <a:t>5.  Вільна людина</a:t>
            </a:r>
            <a:endParaRPr lang="ru-RU" sz="2800" b="1" dirty="0">
              <a:solidFill>
                <a:schemeClr val="tx1">
                  <a:lumMod val="75000"/>
                </a:schemeClr>
              </a:solidFill>
              <a:latin typeface="Franklin Gothic Medium" pitchFamily="34" charset="0"/>
            </a:endParaRPr>
          </a:p>
        </p:txBody>
      </p:sp>
      <p:pic>
        <p:nvPicPr>
          <p:cNvPr id="12291" name="Picture 4" descr="C:\Documents and Settings\Lisa\Избранное\Рабочий стол\images\8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69013" y="3417888"/>
            <a:ext cx="2916237" cy="322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3" presetClass="entr" presetSubtype="3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3" presetClass="entr" presetSubtype="3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23" presetClass="entr" presetSubtype="3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3" presetClass="entr" presetSubtype="3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 autoUpdateAnimBg="0"/>
    </p:bldLst>
  </p:timing>
</p:sld>
</file>

<file path=ppt/theme/theme1.xml><?xml version="1.0" encoding="utf-8"?>
<a:theme xmlns:a="http://schemas.openxmlformats.org/drawingml/2006/main" name="pl-Shablon2">
  <a:themeElements>
    <a:clrScheme name="pl-Shablon2 13">
      <a:dk1>
        <a:srgbClr val="205FF6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1A50D2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l-Shablon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ru-RU" sz="32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Franklin Gothic Medium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ru-RU" sz="32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Franklin Gothic Medium" pitchFamily="34" charset="0"/>
          </a:defRPr>
        </a:defPPr>
      </a:lstStyle>
    </a:lnDef>
  </a:objectDefaults>
  <a:extraClrSchemeLst>
    <a:extraClrScheme>
      <a:clrScheme name="pl-Shablon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-Shablon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-Shablon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-Shablon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-Shablon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-Shablon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-Shablon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-Shablon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-Shablon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-Shablon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-Shablon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-Shablon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-Shablon2 13">
        <a:dk1>
          <a:srgbClr val="205FF6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1A50D2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C:\DOCUME~1\Lisa\LOCALS~1\Temp\Временная папка 1 для pl-shablon21.zip\pl-Shablon2.pot</Template>
  <TotalTime>337</TotalTime>
  <Words>291</Words>
  <Application>Microsoft Office PowerPoint</Application>
  <PresentationFormat>Экран (4:3)</PresentationFormat>
  <Paragraphs>42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pl-Shablon2</vt:lpstr>
      <vt:lpstr>Слайд 1</vt:lpstr>
      <vt:lpstr>16 листопада - міжнародний день толерантності</vt:lpstr>
      <vt:lpstr>  Пропонуємо Вам невеликий лінгвістичний екскурс </vt:lpstr>
      <vt:lpstr>Слайд 4</vt:lpstr>
      <vt:lpstr>                        </vt:lpstr>
      <vt:lpstr>Слайд 6</vt:lpstr>
      <vt:lpstr>Слайд 7</vt:lpstr>
      <vt:lpstr>Слайд 8</vt:lpstr>
      <vt:lpstr>Основні риси характеру толерантної особистості </vt:lpstr>
      <vt:lpstr>Толерантність – це мистецтво співжиття</vt:lpstr>
      <vt:lpstr>Слайд 11</vt:lpstr>
      <vt:lpstr> </vt:lpstr>
    </vt:vector>
  </TitlesOfParts>
  <Company>Lisa's house</Company>
  <LinksUpToDate>false</LinksUpToDate>
  <SharedDoc>false</SharedDoc>
  <HyperlinkBase>http://www.powerlexis.ru</HyperlinkBase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Lisa</dc:creator>
  <cp:keywords>"PowerLexis" - Презентационное агентство</cp:keywords>
  <cp:lastModifiedBy>User</cp:lastModifiedBy>
  <cp:revision>31</cp:revision>
  <dcterms:created xsi:type="dcterms:W3CDTF">2010-09-24T11:03:27Z</dcterms:created>
  <dcterms:modified xsi:type="dcterms:W3CDTF">2016-04-09T07:14:32Z</dcterms:modified>
  <cp:category/>
</cp:coreProperties>
</file>