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58" r:id="rId5"/>
    <p:sldId id="267" r:id="rId6"/>
    <p:sldId id="259" r:id="rId7"/>
    <p:sldId id="260" r:id="rId8"/>
    <p:sldId id="268" r:id="rId9"/>
    <p:sldId id="261" r:id="rId10"/>
    <p:sldId id="269" r:id="rId11"/>
    <p:sldId id="262" r:id="rId12"/>
    <p:sldId id="263" r:id="rId13"/>
    <p:sldId id="270" r:id="rId14"/>
    <p:sldId id="264" r:id="rId15"/>
    <p:sldId id="271" r:id="rId16"/>
    <p:sldId id="265" r:id="rId17"/>
    <p:sldId id="272" r:id="rId18"/>
    <p:sldId id="266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60093"/>
    <a:srgbClr val="FF3399"/>
    <a:srgbClr val="FE22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14400"/>
            <a:ext cx="849130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1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Складні</a:t>
            </a:r>
            <a:endParaRPr lang="uk-UA" sz="1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5052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підлітки</a:t>
            </a:r>
            <a:endParaRPr lang="uk-UA" sz="16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685800"/>
            <a:ext cx="8382000" cy="46095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- бажання зайняти своє місце в колективі;</a:t>
            </a:r>
            <a:b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- бути лідером;</a:t>
            </a:r>
            <a:b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- активним або пасивним виконавцем.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2209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Особливого значення набувають дружба і товаришування</a:t>
            </a:r>
            <a:endParaRPr lang="uk-UA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895600"/>
            <a:ext cx="5563136" cy="2971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3399"/>
                </a:solidFill>
              </a:rPr>
              <a:t>Які набирають нових форм:</a:t>
            </a:r>
            <a:endParaRPr lang="uk-UA" dirty="0">
              <a:solidFill>
                <a:srgbClr val="FF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1524000"/>
            <a:ext cx="4066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3399"/>
                </a:solidFill>
              </a:rPr>
              <a:t>- просто  товариш;</a:t>
            </a:r>
            <a:endParaRPr lang="uk-UA" sz="3600" dirty="0">
              <a:solidFill>
                <a:srgbClr val="FF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2133600"/>
            <a:ext cx="4509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3399"/>
                </a:solidFill>
              </a:rPr>
              <a:t>- близький товариш;</a:t>
            </a:r>
            <a:endParaRPr lang="uk-UA" sz="3600" dirty="0">
              <a:solidFill>
                <a:srgbClr val="FF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9718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3399"/>
                </a:solidFill>
              </a:rPr>
              <a:t>- друг.</a:t>
            </a:r>
            <a:endParaRPr lang="uk-UA" sz="3600" dirty="0">
              <a:solidFill>
                <a:srgbClr val="FF33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9" y="3581400"/>
            <a:ext cx="3471819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743200"/>
            <a:ext cx="2537622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990600"/>
            <a:ext cx="8382000" cy="402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Дружба між батьками і дітьми – один із каналів виховного впливу на підлітка</a:t>
            </a:r>
            <a:endParaRPr lang="uk-UA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609600"/>
            <a:ext cx="6400800" cy="1219200"/>
          </a:xfrm>
        </p:spPr>
        <p:txBody>
          <a:bodyPr>
            <a:normAutofit fontScale="90000"/>
            <a:scene3d>
              <a:camera prst="perspectiveHeroicExtremeRightFacing"/>
              <a:lightRig rig="threePt" dir="t"/>
            </a:scene3d>
          </a:bodyPr>
          <a:lstStyle/>
          <a:p>
            <a:r>
              <a:rPr lang="uk-UA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Збагачується емоційна сфера</a:t>
            </a:r>
            <a:endParaRPr lang="uk-UA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wo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47800"/>
            <a:ext cx="5789078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3342235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457200"/>
            <a:ext cx="8229600" cy="5078313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uk-UA" sz="5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Виникають нові емоції. Пошук друзів, спілкування з ними – важливе джерело емоційних переживань старшокласників</a:t>
            </a:r>
            <a:endParaRPr lang="uk-UA" sz="5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145337" cy="53607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Вибір професії – центр психологічного розвитку підлітків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066800"/>
            <a:ext cx="8001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ru-RU" sz="4800" dirty="0" smtClean="0">
                <a:latin typeface="Arial" charset="0"/>
              </a:rPr>
              <a:t>Відбувається формування</a:t>
            </a:r>
            <a:endParaRPr lang="uk-UA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4114800"/>
            <a:ext cx="3505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  <a:latin typeface="Arial" charset="0"/>
              </a:rPr>
              <a:t>самонаказу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5486400"/>
            <a:ext cx="54102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  <a:latin typeface="Arial" charset="0"/>
              </a:rPr>
              <a:t>самозобов’язання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743200"/>
            <a:ext cx="4343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  <a:latin typeface="Arial" charset="0"/>
              </a:rPr>
              <a:t>самоконтролю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2590800" cy="191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838200" y="4572000"/>
            <a:ext cx="7388980" cy="128378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Які користуються</a:t>
            </a:r>
            <a:r>
              <a:rPr kumimoji="0" lang="uk-UA" sz="4800" b="1" i="0" strike="noStrike" kern="1200" spc="50" normalizeH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в них авторитетом</a:t>
            </a:r>
            <a:endParaRPr kumimoji="0" lang="uk-UA" sz="4800" b="1" i="0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762000"/>
            <a:ext cx="8001000" cy="1200329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Підлітки охоче вислуховують поради батьків і вчителів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600200"/>
            <a:ext cx="8534400" cy="2895600"/>
          </a:xfrm>
          <a:prstGeom prst="rect">
            <a:avLst/>
          </a:prstGeom>
        </p:spPr>
        <p:txBody>
          <a:bodyPr>
            <a:prstTxWarp prst="textWave1">
              <a:avLst>
                <a:gd name="adj1" fmla="val 12500"/>
                <a:gd name="adj2" fmla="val 582"/>
              </a:avLst>
            </a:prstTxWarp>
            <a:spAutoFit/>
          </a:bodyPr>
          <a:lstStyle/>
          <a:p>
            <a:pPr algn="just"/>
            <a:r>
              <a:rPr lang="uk-U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Основним стає принцип рівноправності, але можливість конфліктів з дорослими не </a:t>
            </a:r>
            <a:r>
              <a:rPr lang="uk-U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зникає.</a:t>
            </a:r>
            <a:endParaRPr lang="uk-UA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7848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ПІДЛІТКОВИЙ ВІК</a:t>
            </a:r>
            <a:endParaRPr lang="uk-UA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4419600"/>
            <a:ext cx="39624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u="sng" dirty="0" smtClean="0"/>
              <a:t>Розвиток психіки і пізнавальної діяльності:</a:t>
            </a:r>
          </a:p>
          <a:p>
            <a:pPr>
              <a:buFontTx/>
              <a:buChar char="-"/>
            </a:pPr>
            <a:r>
              <a:rPr lang="uk-UA" dirty="0" smtClean="0"/>
              <a:t> інтерес до навчальних предметів; </a:t>
            </a:r>
          </a:p>
          <a:p>
            <a:pPr>
              <a:buFontTx/>
              <a:buChar char="-"/>
            </a:pPr>
            <a:r>
              <a:rPr lang="uk-UA" dirty="0" smtClean="0"/>
              <a:t> вибір професії;</a:t>
            </a:r>
          </a:p>
          <a:p>
            <a:pPr>
              <a:buFontTx/>
              <a:buChar char="-"/>
            </a:pPr>
            <a:r>
              <a:rPr lang="uk-UA" dirty="0" smtClean="0"/>
              <a:t> авторитет батьків.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35814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u="sng" dirty="0" smtClean="0"/>
              <a:t>Анатомо-фізіологічні особливості:</a:t>
            </a:r>
          </a:p>
          <a:p>
            <a:pPr>
              <a:buFontTx/>
              <a:buChar char="-"/>
            </a:pPr>
            <a:r>
              <a:rPr lang="uk-UA" dirty="0" smtClean="0"/>
              <a:t> інтимно-особове спілкування з однолітками;</a:t>
            </a:r>
          </a:p>
          <a:p>
            <a:pPr>
              <a:buFontTx/>
              <a:buChar char="-"/>
            </a:pPr>
            <a:r>
              <a:rPr lang="uk-UA" dirty="0" smtClean="0"/>
              <a:t> інтерес до зовнішності;</a:t>
            </a:r>
          </a:p>
          <a:p>
            <a:pPr>
              <a:buFontTx/>
              <a:buChar char="-"/>
            </a:pPr>
            <a:r>
              <a:rPr lang="uk-UA" dirty="0" smtClean="0"/>
              <a:t> збагачення емоційної сфери.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133600"/>
            <a:ext cx="36576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u="sng" dirty="0" smtClean="0"/>
              <a:t>Формування особистості:</a:t>
            </a:r>
          </a:p>
          <a:p>
            <a:pPr>
              <a:buFontTx/>
              <a:buChar char="-"/>
            </a:pPr>
            <a:r>
              <a:rPr lang="uk-UA" dirty="0" smtClean="0"/>
              <a:t> прагнення до самоствердження;</a:t>
            </a:r>
          </a:p>
          <a:p>
            <a:pPr>
              <a:buFontTx/>
              <a:buChar char="-"/>
            </a:pPr>
            <a:r>
              <a:rPr lang="uk-UA" dirty="0" smtClean="0"/>
              <a:t> негативізм до вимог старших;</a:t>
            </a:r>
          </a:p>
          <a:p>
            <a:pPr>
              <a:buFontTx/>
              <a:buChar char="-"/>
            </a:pPr>
            <a:r>
              <a:rPr lang="uk-UA" dirty="0" smtClean="0"/>
              <a:t> особливе значення дружби і товаришування.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3657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4000" dirty="0" smtClean="0">
                <a:solidFill>
                  <a:srgbClr val="8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Отже, основними критеріями взаємовідносин дорослих із підлітками повинні бути: довіра, допомога, повага, співпраця, розуміння.</a:t>
            </a:r>
          </a:p>
          <a:p>
            <a:pPr algn="just">
              <a:buNone/>
            </a:pPr>
            <a:endParaRPr lang="uk-UA" sz="4000" dirty="0" smtClean="0">
              <a:solidFill>
                <a:srgbClr val="80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just">
              <a:buNone/>
            </a:pPr>
            <a:r>
              <a:rPr lang="uk-UA" sz="4000" dirty="0" smtClean="0">
                <a:solidFill>
                  <a:srgbClr val="8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Завдяки дотриманню таких взаємовідносин, дорослий зможе стати для підлітка взірцем і другом.</a:t>
            </a:r>
            <a:endParaRPr lang="uk-UA" sz="4000" dirty="0">
              <a:solidFill>
                <a:srgbClr val="80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610600" cy="10668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spc="0" dirty="0" smtClean="0">
                <a:ln w="50800"/>
                <a:solidFill>
                  <a:srgbClr val="C00000"/>
                </a:solidFill>
                <a:effectLst/>
              </a:rPr>
              <a:t>В підлітковому віці посилюється негативізм до вимог старших</a:t>
            </a:r>
            <a:endParaRPr lang="uk-UA" b="1" spc="0" dirty="0">
              <a:ln w="50800"/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1820" y="152400"/>
            <a:ext cx="3967508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343400"/>
            <a:ext cx="2448347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2672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3886200" cy="295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Різко підвищується інтерес до своєї зовнішності</a:t>
            </a:r>
            <a:endParaRPr lang="uk-UA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5105400" cy="49043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876800"/>
            <a:ext cx="8382000" cy="876300"/>
          </a:xfrm>
        </p:spPr>
        <p:txBody>
          <a:bodyPr>
            <a:noAutofit/>
          </a:bodyPr>
          <a:lstStyle/>
          <a:p>
            <a:r>
              <a:rPr lang="ru-RU" sz="4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/>
            </a:r>
            <a:br>
              <a:rPr lang="ru-RU" sz="4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</a:br>
            <a:r>
              <a:rPr lang="ru-RU" sz="4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/>
            </a:r>
            <a:br>
              <a:rPr lang="ru-RU" sz="4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</a:br>
            <a:r>
              <a:rPr lang="ru-RU" sz="4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/>
            </a:r>
            <a:br>
              <a:rPr lang="ru-RU" sz="4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</a:br>
            <a:r>
              <a:rPr lang="ru-RU" sz="4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Прагнення до емансипації.</a:t>
            </a:r>
            <a:endParaRPr lang="uk-UA" sz="40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334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j-ea"/>
                <a:cs typeface="+mj-cs"/>
              </a:rPr>
              <a:t>Формується новий образ фізичного “Я”;</a:t>
            </a:r>
            <a:endParaRPr lang="uk-UA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3622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j-ea"/>
                <a:cs typeface="+mj-cs"/>
              </a:rPr>
              <a:t>З’являється відчуття дорослості;</a:t>
            </a:r>
            <a:endParaRPr lang="uk-UA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7338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j-ea"/>
                <a:cs typeface="+mj-cs"/>
              </a:rPr>
              <a:t>Сильна потреба в спілкуванні;</a:t>
            </a:r>
            <a:endParaRPr lang="uk-UA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0" dirty="0" smtClean="0">
                <a:ln w="1905"/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Провідна діяльність – інтимно-особове спілкування з однолітками</a:t>
            </a:r>
            <a:endParaRPr lang="uk-UA" b="1" spc="0" dirty="0">
              <a:ln w="1905"/>
              <a:solidFill>
                <a:schemeClr val="tx2">
                  <a:lumMod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6172200" cy="451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1800" y="685800"/>
            <a:ext cx="5715000" cy="1371600"/>
          </a:xfrm>
        </p:spPr>
        <p:txBody>
          <a:bodyPr>
            <a:normAutofit fontScale="90000"/>
          </a:bodyPr>
          <a:lstStyle/>
          <a:p>
            <a:r>
              <a:rPr lang="uk-UA" b="1" spc="0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Інтерес до навчальних предметів носить вибірковий характер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2047875" cy="1528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133600"/>
            <a:ext cx="6623050" cy="441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144780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• зростанням активності й самостійності;</a:t>
            </a:r>
            <a:b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• зміною пізнавальних і соціальних мотивів навчання;</a:t>
            </a:r>
            <a:b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• удосконаленням сприйняття;</a:t>
            </a:r>
            <a:b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• елементами самоконтролю й саморегуляції.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533400"/>
            <a:ext cx="8096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Навчання характеризується: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33400"/>
            <a:ext cx="4195763" cy="5338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971800"/>
            <a:ext cx="5394165" cy="201741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З'являється прагнення до самоствердження</a:t>
            </a:r>
            <a:endParaRPr lang="uk-U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255</Words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Слайд 2</vt:lpstr>
      <vt:lpstr>В підлітковому віці посилюється негативізм до вимог старших</vt:lpstr>
      <vt:lpstr>Різко підвищується інтерес до своєї зовнішності</vt:lpstr>
      <vt:lpstr>   Прагнення до емансипації.</vt:lpstr>
      <vt:lpstr>Провідна діяльність – інтимно-особове спілкування з однолітками</vt:lpstr>
      <vt:lpstr>Інтерес до навчальних предметів носить вибірковий характер</vt:lpstr>
      <vt:lpstr>Слайд 8</vt:lpstr>
      <vt:lpstr>З'являється прагнення до самоствердження</vt:lpstr>
      <vt:lpstr>Слайд 10</vt:lpstr>
      <vt:lpstr>Особливого значення набувають дружба і товаришування</vt:lpstr>
      <vt:lpstr>Які набирають нових форм:</vt:lpstr>
      <vt:lpstr>Слайд 13</vt:lpstr>
      <vt:lpstr>Збагачується емоційна сфера</vt:lpstr>
      <vt:lpstr>Слайд 15</vt:lpstr>
      <vt:lpstr>Вибір професії – центр психологічного розвитку підлітків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41</cp:revision>
  <dcterms:created xsi:type="dcterms:W3CDTF">2010-09-26T13:42:05Z</dcterms:created>
  <dcterms:modified xsi:type="dcterms:W3CDTF">2010-09-29T17:57:03Z</dcterms:modified>
</cp:coreProperties>
</file>