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a:srgbClr val="66FF33"/>
    <a:srgbClr val="0FB12E"/>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5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74465754-3CD1-4D61-A01E-2D9D72C1D024}" type="datetimeFigureOut">
              <a:rPr lang="ru-RU"/>
              <a:pPr>
                <a:defRPr/>
              </a:pPr>
              <a:t>18.02.2017</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95ABE729-6297-49B9-9776-FEA760F3336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E97D2EE3-6442-4CCF-9584-B42608152E4A}" type="datetimeFigureOut">
              <a:rPr lang="ru-RU"/>
              <a:pPr>
                <a:defRPr/>
              </a:pPr>
              <a:t>18.02.2017</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F5395AE-2AE0-4BE5-8D5E-18437FEBC7A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AFACE76-86A5-4A03-A89E-8896FC52D12B}" type="datetimeFigureOut">
              <a:rPr lang="ru-RU"/>
              <a:pPr>
                <a:defRPr/>
              </a:pPr>
              <a:t>18.02.2017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DB21F-CB24-4B4F-B5D9-19C67CBA9DF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9EE5E4FA-B8AC-4F9C-B3B7-72E6DCDA5336}" type="datetimeFigureOut">
              <a:rPr lang="ru-RU"/>
              <a:pPr>
                <a:defRPr/>
              </a:pPr>
              <a:t>18.02.2017</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B33B6CC8-DD43-4690-AB1F-9DE7BB867A2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7C105B23-4957-4B4F-813A-519377F40EA7}" type="datetimeFigureOut">
              <a:rPr lang="ru-RU"/>
              <a:pPr>
                <a:defRPr/>
              </a:pPr>
              <a:t>18.02.2017</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E80EA1A1-7576-4D0A-A317-EE6D14E5167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C3FDC46F-431D-4246-AB52-10B26D537532}" type="datetimeFigureOut">
              <a:rPr lang="ru-RU"/>
              <a:pPr>
                <a:defRPr/>
              </a:pPr>
              <a:t>18.02.2017</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B00D468-8946-45BA-8768-DF5ACF6827E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49637EC9-E367-43A2-97FE-2EA29524F8C3}" type="datetimeFigureOut">
              <a:rPr lang="ru-RU"/>
              <a:pPr>
                <a:defRPr/>
              </a:pPr>
              <a:t>18.02.2017</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5AE80868-6214-4A43-A60B-785E377D6CE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B7F2F4D-C4DE-498E-8A95-691F16C8178E}" type="datetimeFigureOut">
              <a:rPr lang="ru-RU"/>
              <a:pPr>
                <a:defRPr/>
              </a:pPr>
              <a:t>18.02.2017</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F57A8C6-9F70-4D89-85EF-34D48E50AF5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1CBB7B82-2EE6-4F8A-9EB5-75DDCF5AFA68}" type="datetimeFigureOut">
              <a:rPr lang="ru-RU"/>
              <a:pPr>
                <a:defRPr/>
              </a:pPr>
              <a:t>18.02.2017</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AEA086AE-CC81-4911-B32B-616DB4DD3FB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DAB370F1-8AA5-4B2C-9AEB-4C1155949E17}" type="datetimeFigureOut">
              <a:rPr lang="ru-RU"/>
              <a:pPr>
                <a:defRPr/>
              </a:pPr>
              <a:t>18.02.2017</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3C02EFE-6DE2-4D90-BA95-0E56467D72C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786FE9E4-4FFC-4F20-8066-2F553255CB41}" type="datetimeFigureOut">
              <a:rPr lang="ru-RU"/>
              <a:pPr>
                <a:defRPr/>
              </a:pPr>
              <a:t>18.02.2017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9DCE5DC8-C55A-4A19-BC7F-FED055D5044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186A7BD-37AB-4401-9663-37225F012835}" type="datetimeFigureOut">
              <a:rPr lang="ru-RU"/>
              <a:pPr>
                <a:defRPr/>
              </a:pPr>
              <a:t>18.02.2017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6C1F5D3-1C85-4015-AD90-738DA44A7634}"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3" r:id="rId4"/>
    <p:sldLayoutId id="2147483807" r:id="rId5"/>
    <p:sldLayoutId id="2147483802" r:id="rId6"/>
    <p:sldLayoutId id="2147483808" r:id="rId7"/>
    <p:sldLayoutId id="2147483809" r:id="rId8"/>
    <p:sldLayoutId id="2147483810" r:id="rId9"/>
    <p:sldLayoutId id="2147483801" r:id="rId10"/>
    <p:sldLayoutId id="214748381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Constantia" pitchFamily="18" charset="0"/>
        </a:defRPr>
      </a:lvl2pPr>
      <a:lvl3pPr algn="l" rtl="0" eaLnBrk="0" fontAlgn="base" hangingPunct="0">
        <a:spcBef>
          <a:spcPct val="0"/>
        </a:spcBef>
        <a:spcAft>
          <a:spcPct val="0"/>
        </a:spcAft>
        <a:defRPr sz="3600">
          <a:solidFill>
            <a:schemeClr val="tx2"/>
          </a:solidFill>
          <a:latin typeface="Constantia" pitchFamily="18" charset="0"/>
        </a:defRPr>
      </a:lvl3pPr>
      <a:lvl4pPr algn="l" rtl="0" eaLnBrk="0" fontAlgn="base" hangingPunct="0">
        <a:spcBef>
          <a:spcPct val="0"/>
        </a:spcBef>
        <a:spcAft>
          <a:spcPct val="0"/>
        </a:spcAft>
        <a:defRPr sz="3600">
          <a:solidFill>
            <a:schemeClr val="tx2"/>
          </a:solidFill>
          <a:latin typeface="Constantia" pitchFamily="18" charset="0"/>
        </a:defRPr>
      </a:lvl4pPr>
      <a:lvl5pPr algn="l" rtl="0" eaLnBrk="0" fontAlgn="base" hangingPunct="0">
        <a:spcBef>
          <a:spcPct val="0"/>
        </a:spcBef>
        <a:spcAft>
          <a:spcPct val="0"/>
        </a:spcAft>
        <a:defRPr sz="3600">
          <a:solidFill>
            <a:schemeClr val="tx2"/>
          </a:solidFill>
          <a:latin typeface="Constantia" pitchFamily="18" charset="0"/>
        </a:defRPr>
      </a:lvl5pPr>
      <a:lvl6pPr marL="457200" algn="l" rtl="0" fontAlgn="base">
        <a:spcBef>
          <a:spcPct val="0"/>
        </a:spcBef>
        <a:spcAft>
          <a:spcPct val="0"/>
        </a:spcAft>
        <a:defRPr sz="3600">
          <a:solidFill>
            <a:schemeClr val="tx2"/>
          </a:solidFill>
          <a:latin typeface="Constantia" pitchFamily="18" charset="0"/>
        </a:defRPr>
      </a:lvl6pPr>
      <a:lvl7pPr marL="914400" algn="l" rtl="0" fontAlgn="base">
        <a:spcBef>
          <a:spcPct val="0"/>
        </a:spcBef>
        <a:spcAft>
          <a:spcPct val="0"/>
        </a:spcAft>
        <a:defRPr sz="3600">
          <a:solidFill>
            <a:schemeClr val="tx2"/>
          </a:solidFill>
          <a:latin typeface="Constantia" pitchFamily="18" charset="0"/>
        </a:defRPr>
      </a:lvl7pPr>
      <a:lvl8pPr marL="1371600" algn="l" rtl="0" fontAlgn="base">
        <a:spcBef>
          <a:spcPct val="0"/>
        </a:spcBef>
        <a:spcAft>
          <a:spcPct val="0"/>
        </a:spcAft>
        <a:defRPr sz="3600">
          <a:solidFill>
            <a:schemeClr val="tx2"/>
          </a:solidFill>
          <a:latin typeface="Constantia" pitchFamily="18" charset="0"/>
        </a:defRPr>
      </a:lvl8pPr>
      <a:lvl9pPr marL="1828800" algn="l" rtl="0" fontAlgn="base">
        <a:spcBef>
          <a:spcPct val="0"/>
        </a:spcBef>
        <a:spcAft>
          <a:spcPct val="0"/>
        </a:spcAft>
        <a:defRPr sz="3600">
          <a:solidFill>
            <a:schemeClr val="tx2"/>
          </a:solidFill>
          <a:latin typeface="Constantia" pitchFamily="18"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berlin.unlike.net/categories/126-Art" TargetMode="Externa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692696"/>
            <a:ext cx="8458200" cy="1011560"/>
          </a:xfrm>
        </p:spPr>
        <p:txBody>
          <a:bodyPr>
            <a:noAutofit/>
          </a:bodyPr>
          <a:lstStyle/>
          <a:p>
            <a:pPr eaLnBrk="1" fontAlgn="auto" hangingPunct="1">
              <a:spcAft>
                <a:spcPts val="0"/>
              </a:spcAft>
              <a:buFont typeface="Wingdings 2"/>
              <a:buNone/>
              <a:defRPr/>
            </a:pPr>
            <a:r>
              <a:rPr lang="de-DE"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de-DE" sz="5400" b="1" spc="100" dirty="0" smtClean="0">
                <a:ln w="18000">
                  <a:solidFill>
                    <a:srgbClr val="FF0000"/>
                  </a:solidFill>
                  <a:prstDash val="solid"/>
                </a:ln>
                <a:solidFill>
                  <a:srgbClr val="FFC000"/>
                </a:solidFill>
                <a:effectLst>
                  <a:outerShdw blurRad="25000" dist="20000" dir="16020000" algn="tl">
                    <a:schemeClr val="accent1">
                      <a:satMod val="200000"/>
                      <a:shade val="1000"/>
                      <a:alpha val="60000"/>
                    </a:schemeClr>
                  </a:outerShdw>
                </a:effectLst>
              </a:rPr>
              <a:t>Herzlich willkommen</a:t>
            </a:r>
          </a:p>
          <a:p>
            <a:pPr eaLnBrk="1" fontAlgn="auto" hangingPunct="1">
              <a:spcAft>
                <a:spcPts val="0"/>
              </a:spcAft>
              <a:buFont typeface="Wingdings 2"/>
              <a:buNone/>
              <a:defRPr/>
            </a:pPr>
            <a:r>
              <a:rPr lang="de-DE" sz="5400" b="1" spc="100" dirty="0" smtClean="0">
                <a:ln w="18000">
                  <a:solidFill>
                    <a:srgbClr val="FF0000"/>
                  </a:solidFill>
                  <a:prstDash val="solid"/>
                </a:ln>
                <a:solidFill>
                  <a:srgbClr val="FFC000"/>
                </a:solidFill>
                <a:effectLst>
                  <a:outerShdw blurRad="25000" dist="20000" dir="16020000" algn="tl">
                    <a:schemeClr val="accent1">
                      <a:satMod val="200000"/>
                      <a:shade val="1000"/>
                      <a:alpha val="60000"/>
                    </a:schemeClr>
                  </a:outerShdw>
                </a:effectLst>
              </a:rPr>
              <a:t>             in</a:t>
            </a:r>
            <a:endParaRPr lang="ru-RU" sz="5400" b="1" spc="100" dirty="0">
              <a:ln w="18000">
                <a:solidFill>
                  <a:srgbClr val="FF0000"/>
                </a:solidFill>
                <a:prstDash val="solid"/>
              </a:ln>
              <a:solidFill>
                <a:srgbClr val="FFC000"/>
              </a:solidFill>
              <a:effectLst>
                <a:outerShdw blurRad="25000" dist="20000" dir="16020000" algn="tl">
                  <a:schemeClr val="accent1">
                    <a:satMod val="200000"/>
                    <a:shade val="1000"/>
                    <a:alpha val="60000"/>
                  </a:schemeClr>
                </a:outerShdw>
              </a:effectLst>
            </a:endParaRPr>
          </a:p>
        </p:txBody>
      </p:sp>
      <p:sp>
        <p:nvSpPr>
          <p:cNvPr id="4" name="Rectangle 3"/>
          <p:cNvSpPr txBox="1">
            <a:spLocks noChangeArrowheads="1"/>
          </p:cNvSpPr>
          <p:nvPr/>
        </p:nvSpPr>
        <p:spPr>
          <a:xfrm>
            <a:off x="3436938" y="836613"/>
            <a:ext cx="3656012" cy="1152525"/>
          </a:xfrm>
          <a:prstGeom prst="rect">
            <a:avLst/>
          </a:prstGeom>
        </p:spPr>
        <p:txBody>
          <a:bodyPr anchor="b">
            <a:normAutofit fontScale="85000" lnSpcReduction="20000"/>
          </a:bodyPr>
          <a:lstStyle/>
          <a:p>
            <a:pPr algn="ctr" fontAlgn="auto">
              <a:spcBef>
                <a:spcPct val="20000"/>
              </a:spcBef>
              <a:spcAft>
                <a:spcPts val="0"/>
              </a:spcAft>
              <a:buClr>
                <a:schemeClr val="accent1"/>
              </a:buClr>
              <a:buSzPct val="70000"/>
              <a:defRPr/>
            </a:pPr>
            <a:r>
              <a:rPr lang="de-DE" sz="9600" b="1" dirty="0">
                <a:solidFill>
                  <a:srgbClr val="000099"/>
                </a:solidFill>
                <a:latin typeface="Modern No. 20" pitchFamily="18" charset="0"/>
                <a:cs typeface="+mn-cs"/>
              </a:rPr>
              <a:t>Berlin! </a:t>
            </a:r>
            <a:endParaRPr lang="ru-RU" sz="9600" b="1" dirty="0">
              <a:solidFill>
                <a:srgbClr val="000099"/>
              </a:solidFill>
              <a:latin typeface="Rage Italic" pitchFamily="66" charset="0"/>
              <a:cs typeface="+mn-cs"/>
            </a:endParaRPr>
          </a:p>
        </p:txBody>
      </p:sp>
      <p:pic>
        <p:nvPicPr>
          <p:cNvPr id="13315" name="Picture 5" descr="oberbaumbr_fernsehturm_470"/>
          <p:cNvPicPr>
            <a:picLocks noChangeAspect="1" noChangeArrowheads="1"/>
          </p:cNvPicPr>
          <p:nvPr/>
        </p:nvPicPr>
        <p:blipFill>
          <a:blip r:embed="rId2"/>
          <a:srcRect/>
          <a:stretch>
            <a:fillRect/>
          </a:stretch>
        </p:blipFill>
        <p:spPr bwMode="auto">
          <a:xfrm>
            <a:off x="-1189038" y="3500438"/>
            <a:ext cx="4197351" cy="3024187"/>
          </a:xfrm>
          <a:prstGeom prst="rect">
            <a:avLst/>
          </a:prstGeom>
          <a:noFill/>
          <a:ln w="9525">
            <a:noFill/>
            <a:miter lim="800000"/>
            <a:headEnd/>
            <a:tailEnd/>
          </a:ln>
        </p:spPr>
      </p:pic>
      <p:pic>
        <p:nvPicPr>
          <p:cNvPr id="13316" name="Рисунок 6"/>
          <p:cNvPicPr>
            <a:picLocks noChangeAspect="1"/>
          </p:cNvPicPr>
          <p:nvPr/>
        </p:nvPicPr>
        <p:blipFill>
          <a:blip r:embed="rId3"/>
          <a:srcRect/>
          <a:stretch>
            <a:fillRect/>
          </a:stretch>
        </p:blipFill>
        <p:spPr bwMode="auto">
          <a:xfrm>
            <a:off x="4716463" y="3644900"/>
            <a:ext cx="421957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80728"/>
            <a:ext cx="8686800" cy="841248"/>
          </a:xfrm>
        </p:spPr>
        <p:txBody>
          <a:bodyPr>
            <a:normAutofit fontScale="90000"/>
          </a:bodyPr>
          <a:lstStyle/>
          <a:p>
            <a:pPr eaLnBrk="1" hangingPunct="1">
              <a:defRPr/>
            </a:pPr>
            <a:r>
              <a:rPr lang="de-DE"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Hier beginnt eine der schönsten Straßen Berlin </a:t>
            </a:r>
            <a:r>
              <a:rPr lang="de-DE" b="1" cap="none" dirty="0" smtClean="0">
                <a:ln w="1905"/>
                <a:solidFill>
                  <a:srgbClr val="00B0F0"/>
                </a:solidFill>
                <a:effectLst>
                  <a:innerShdw blurRad="69850" dist="43180" dir="5400000">
                    <a:srgbClr val="000000">
                      <a:alpha val="65000"/>
                    </a:srgbClr>
                  </a:innerShdw>
                </a:effectLst>
              </a:rPr>
              <a:t>„Unter den Linden“. </a:t>
            </a:r>
            <a:r>
              <a:rPr lang="de-DE"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Sie ist über 300 Jahre alt und gehört zu den berühmtesten Straßen der Welt.</a:t>
            </a:r>
            <a:r>
              <a:rPr lang="uk-UA"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uk-UA"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2530" name="Рисунок 5"/>
          <p:cNvPicPr>
            <a:picLocks noChangeAspect="1"/>
          </p:cNvPicPr>
          <p:nvPr/>
        </p:nvPicPr>
        <p:blipFill>
          <a:blip r:embed="rId2"/>
          <a:srcRect/>
          <a:stretch>
            <a:fillRect/>
          </a:stretch>
        </p:blipFill>
        <p:spPr bwMode="auto">
          <a:xfrm>
            <a:off x="250825" y="3429000"/>
            <a:ext cx="4678363" cy="3125788"/>
          </a:xfrm>
          <a:prstGeom prst="rect">
            <a:avLst/>
          </a:prstGeom>
          <a:noFill/>
          <a:ln w="9525">
            <a:noFill/>
            <a:miter lim="800000"/>
            <a:headEnd/>
            <a:tailEnd/>
          </a:ln>
        </p:spPr>
      </p:pic>
      <p:pic>
        <p:nvPicPr>
          <p:cNvPr id="22531" name="Picture 2"/>
          <p:cNvPicPr>
            <a:picLocks noChangeAspect="1" noChangeArrowheads="1"/>
          </p:cNvPicPr>
          <p:nvPr/>
        </p:nvPicPr>
        <p:blipFill>
          <a:blip r:embed="rId3"/>
          <a:srcRect/>
          <a:stretch>
            <a:fillRect/>
          </a:stretch>
        </p:blipFill>
        <p:spPr bwMode="auto">
          <a:xfrm>
            <a:off x="4356100" y="1916113"/>
            <a:ext cx="431958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24744"/>
            <a:ext cx="8686800" cy="8412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de-D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dieser Straße befinden sich die Staatsoper            und</a:t>
            </a:r>
            <a:br>
              <a:rPr lang="de-D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de-D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die Humboldt-Universität.</a:t>
            </a: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3554" name="Picture 2"/>
          <p:cNvPicPr>
            <a:picLocks noChangeAspect="1" noChangeArrowheads="1"/>
          </p:cNvPicPr>
          <p:nvPr/>
        </p:nvPicPr>
        <p:blipFill>
          <a:blip r:embed="rId2"/>
          <a:srcRect/>
          <a:stretch>
            <a:fillRect/>
          </a:stretch>
        </p:blipFill>
        <p:spPr bwMode="auto">
          <a:xfrm>
            <a:off x="4500563" y="2636838"/>
            <a:ext cx="4202112" cy="3455987"/>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107950" y="2636838"/>
            <a:ext cx="4176713"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789040"/>
            <a:ext cx="8686800" cy="841248"/>
          </a:xfrm>
        </p:spPr>
        <p:txBody>
          <a:bodyPr>
            <a:normAutofit fontScale="90000"/>
          </a:bodyPr>
          <a:lstStyle/>
          <a:p>
            <a:pPr eaLnBrk="1" hangingPunct="1">
              <a:defRPr/>
            </a:pPr>
            <a:r>
              <a:rPr lang="en-US" dirty="0" smtClean="0"/>
              <a:t>         </a:t>
            </a:r>
            <a:r>
              <a:rPr lang="en-US" sz="6600" dirty="0" err="1" smtClean="0">
                <a:ln w="38100">
                  <a:solidFill>
                    <a:schemeClr val="accent1">
                      <a:lumMod val="75000"/>
                    </a:schemeClr>
                  </a:solidFill>
                </a:ln>
              </a:rPr>
              <a:t>Der</a:t>
            </a:r>
            <a:r>
              <a:rPr lang="en-US" sz="6600" dirty="0" smtClean="0">
                <a:ln w="38100">
                  <a:solidFill>
                    <a:schemeClr val="accent1">
                      <a:lumMod val="75000"/>
                    </a:schemeClr>
                  </a:solidFill>
                </a:ln>
              </a:rPr>
              <a:t> Reichstag</a:t>
            </a:r>
            <a:endParaRPr lang="ru-RU" sz="6600" dirty="0">
              <a:ln w="38100">
                <a:solidFill>
                  <a:schemeClr val="accent1">
                    <a:lumMod val="75000"/>
                  </a:schemeClr>
                </a:solidFill>
              </a:ln>
            </a:endParaRPr>
          </a:p>
        </p:txBody>
      </p:sp>
      <p:pic>
        <p:nvPicPr>
          <p:cNvPr id="24578" name="Picture 2"/>
          <p:cNvPicPr>
            <a:picLocks noChangeAspect="1" noChangeArrowheads="1"/>
          </p:cNvPicPr>
          <p:nvPr/>
        </p:nvPicPr>
        <p:blipFill>
          <a:blip r:embed="rId2"/>
          <a:srcRect/>
          <a:stretch>
            <a:fillRect/>
          </a:stretch>
        </p:blipFill>
        <p:spPr bwMode="auto">
          <a:xfrm>
            <a:off x="1042988" y="115888"/>
            <a:ext cx="6481762" cy="3673475"/>
          </a:xfrm>
          <a:prstGeom prst="rect">
            <a:avLst/>
          </a:prstGeom>
          <a:noFill/>
          <a:ln w="9525">
            <a:noFill/>
            <a:miter lim="800000"/>
            <a:headEnd/>
            <a:tailEnd/>
          </a:ln>
        </p:spPr>
      </p:pic>
      <p:sp>
        <p:nvSpPr>
          <p:cNvPr id="24579" name="TextBox 3"/>
          <p:cNvSpPr txBox="1">
            <a:spLocks noChangeArrowheads="1"/>
          </p:cNvSpPr>
          <p:nvPr/>
        </p:nvSpPr>
        <p:spPr bwMode="auto">
          <a:xfrm>
            <a:off x="827088" y="4549775"/>
            <a:ext cx="7489825" cy="2308225"/>
          </a:xfrm>
          <a:prstGeom prst="rect">
            <a:avLst/>
          </a:prstGeom>
          <a:noFill/>
          <a:ln w="9525">
            <a:noFill/>
            <a:miter lim="800000"/>
            <a:headEnd/>
            <a:tailEnd/>
          </a:ln>
        </p:spPr>
        <p:txBody>
          <a:bodyPr>
            <a:spAutoFit/>
          </a:bodyPr>
          <a:lstStyle/>
          <a:p>
            <a:r>
              <a:rPr lang="en-US" sz="3600"/>
              <a:t>     </a:t>
            </a:r>
            <a:r>
              <a:rPr lang="en-US" sz="3600">
                <a:solidFill>
                  <a:srgbClr val="FF0000"/>
                </a:solidFill>
                <a:latin typeface="Arial Rounded MT Bold" pitchFamily="34" charset="0"/>
              </a:rPr>
              <a:t>Er ist nicht weit vom   Brandenburger Tor. Dort sitzt das deutsche Parlament-Bundestag.</a:t>
            </a:r>
            <a:endParaRPr lang="ru-RU" sz="360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8686800" cy="841248"/>
          </a:xfrm>
        </p:spPr>
        <p:txBody>
          <a:bodyPr>
            <a:noAutofit/>
          </a:bodyPr>
          <a:lstStyle/>
          <a:p>
            <a:pPr algn="ctr" eaLnBrk="1" hangingPunct="1">
              <a:defRPr/>
            </a:pPr>
            <a:r>
              <a:rPr lang="de-DE"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Museumsinsel</a:t>
            </a:r>
            <a:endParaRPr lang="ru-RU" sz="5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5602" name="Рисунок 6"/>
          <p:cNvPicPr>
            <a:picLocks noChangeAspect="1"/>
          </p:cNvPicPr>
          <p:nvPr/>
        </p:nvPicPr>
        <p:blipFill>
          <a:blip r:embed="rId2"/>
          <a:srcRect/>
          <a:stretch>
            <a:fillRect/>
          </a:stretch>
        </p:blipFill>
        <p:spPr bwMode="auto">
          <a:xfrm rot="651289">
            <a:off x="5045075" y="1874838"/>
            <a:ext cx="3671888" cy="3074987"/>
          </a:xfrm>
          <a:prstGeom prst="rect">
            <a:avLst/>
          </a:prstGeom>
          <a:noFill/>
          <a:ln w="9525">
            <a:noFill/>
            <a:miter lim="800000"/>
            <a:headEnd/>
            <a:tailEnd/>
          </a:ln>
        </p:spPr>
      </p:pic>
      <p:pic>
        <p:nvPicPr>
          <p:cNvPr id="25603" name="Picture 2"/>
          <p:cNvPicPr>
            <a:picLocks noChangeAspect="1" noChangeArrowheads="1"/>
          </p:cNvPicPr>
          <p:nvPr/>
        </p:nvPicPr>
        <p:blipFill>
          <a:blip r:embed="rId3"/>
          <a:srcRect/>
          <a:stretch>
            <a:fillRect/>
          </a:stretch>
        </p:blipFill>
        <p:spPr bwMode="auto">
          <a:xfrm rot="-423583">
            <a:off x="404813" y="3673475"/>
            <a:ext cx="4140200" cy="2759075"/>
          </a:xfrm>
          <a:prstGeom prst="rect">
            <a:avLst/>
          </a:prstGeom>
          <a:noFill/>
          <a:ln w="9525">
            <a:noFill/>
            <a:miter lim="800000"/>
            <a:headEnd/>
            <a:tailEnd/>
          </a:ln>
        </p:spPr>
      </p:pic>
      <p:sp>
        <p:nvSpPr>
          <p:cNvPr id="25604" name="TextBox 4"/>
          <p:cNvSpPr txBox="1">
            <a:spLocks noChangeArrowheads="1"/>
          </p:cNvSpPr>
          <p:nvPr/>
        </p:nvSpPr>
        <p:spPr bwMode="auto">
          <a:xfrm>
            <a:off x="179388" y="1412875"/>
            <a:ext cx="4968875" cy="2062163"/>
          </a:xfrm>
          <a:prstGeom prst="rect">
            <a:avLst/>
          </a:prstGeom>
          <a:noFill/>
          <a:ln w="9525">
            <a:noFill/>
            <a:miter lim="800000"/>
            <a:headEnd/>
            <a:tailEnd/>
          </a:ln>
        </p:spPr>
        <p:txBody>
          <a:bodyPr>
            <a:spAutoFit/>
          </a:bodyPr>
          <a:lstStyle/>
          <a:p>
            <a:r>
              <a:rPr lang="de-DE" sz="3200" b="1">
                <a:solidFill>
                  <a:srgbClr val="FF0000"/>
                </a:solidFill>
                <a:latin typeface="Constantia" pitchFamily="18" charset="0"/>
              </a:rPr>
              <a:t>Auf der Museumsinsel in Berlin sind 14 Museen und Sammlungen der Staatlichen Museen.</a:t>
            </a:r>
            <a:endParaRPr lang="ru-RU" sz="3200" b="1">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de-DE" sz="4900" b="1" u="sng" cap="none" dirty="0" smtClean="0">
                <a:ln w="11430"/>
                <a:solidFill>
                  <a:srgbClr val="FF0000"/>
                </a:solidFill>
                <a:effectLst>
                  <a:outerShdw blurRad="50800" dist="39000" dir="5460000" algn="tl">
                    <a:srgbClr val="000000">
                      <a:alpha val="38000"/>
                    </a:srgbClr>
                  </a:outerShdw>
                </a:effectLst>
                <a:latin typeface="Arial Rounded MT Bold" pitchFamily="34" charset="0"/>
              </a:rPr>
              <a:t>das Alte Museum</a:t>
            </a:r>
            <a:r>
              <a:rPr lang="de-DE" b="1" cap="none" dirty="0" smtClean="0">
                <a:ln w="11430"/>
                <a:solidFill>
                  <a:srgbClr val="FF0000"/>
                </a:solidFill>
                <a:effectLst>
                  <a:outerShdw blurRad="50800" dist="39000" dir="5460000" algn="tl">
                    <a:srgbClr val="000000">
                      <a:alpha val="38000"/>
                    </a:srgbClr>
                  </a:outerShdw>
                </a:effectLst>
              </a:rPr>
              <a:t/>
            </a:r>
            <a:br>
              <a:rPr lang="de-DE" b="1" cap="none" dirty="0" smtClean="0">
                <a:ln w="11430"/>
                <a:solidFill>
                  <a:srgbClr val="FF0000"/>
                </a:solidFill>
                <a:effectLst>
                  <a:outerShdw blurRad="50800" dist="39000" dir="5460000" algn="tl">
                    <a:srgbClr val="000000">
                      <a:alpha val="38000"/>
                    </a:srgbClr>
                  </a:outerShdw>
                </a:effectLst>
              </a:rPr>
            </a:br>
            <a:endParaRPr lang="ru-RU" b="1" cap="none" dirty="0">
              <a:ln w="11430"/>
              <a:solidFill>
                <a:srgbClr val="FF0000"/>
              </a:solidFill>
              <a:effectLst>
                <a:outerShdw blurRad="50800" dist="39000" dir="5460000" algn="tl">
                  <a:srgbClr val="000000">
                    <a:alpha val="38000"/>
                  </a:srgbClr>
                </a:outerShdw>
              </a:effectLst>
            </a:endParaRPr>
          </a:p>
        </p:txBody>
      </p:sp>
      <p:sp>
        <p:nvSpPr>
          <p:cNvPr id="3" name="TextBox 2"/>
          <p:cNvSpPr txBox="1"/>
          <p:nvPr/>
        </p:nvSpPr>
        <p:spPr>
          <a:xfrm>
            <a:off x="3203848" y="3356992"/>
            <a:ext cx="5688632" cy="769441"/>
          </a:xfrm>
          <a:prstGeom prst="rect">
            <a:avLst/>
          </a:prstGeom>
          <a:noFill/>
        </p:spPr>
        <p:txBody>
          <a:bodyPr>
            <a:spAutoFit/>
          </a:bodyPr>
          <a:lstStyle/>
          <a:p>
            <a:pPr>
              <a:defRPr/>
            </a:pPr>
            <a:r>
              <a:rPr lang="de-DE" sz="4400" b="1" u="sng" dirty="0">
                <a:ln w="1905"/>
                <a:solidFill>
                  <a:srgbClr val="FF0000"/>
                </a:solidFill>
                <a:effectLst>
                  <a:innerShdw blurRad="69850" dist="43180" dir="5400000">
                    <a:srgbClr val="000000">
                      <a:alpha val="65000"/>
                    </a:srgbClr>
                  </a:innerShdw>
                </a:effectLst>
                <a:latin typeface="Arial Rounded MT Bold" pitchFamily="34" charset="0"/>
                <a:cs typeface="+mn-cs"/>
              </a:rPr>
              <a:t>das Bode-Museum</a:t>
            </a:r>
            <a:endParaRPr lang="ru-RU" sz="4400" b="1" u="sng" dirty="0">
              <a:ln w="1905"/>
              <a:solidFill>
                <a:srgbClr val="FF0000"/>
              </a:solidFill>
              <a:effectLst>
                <a:innerShdw blurRad="69850" dist="43180" dir="5400000">
                  <a:srgbClr val="000000">
                    <a:alpha val="65000"/>
                  </a:srgbClr>
                </a:innerShdw>
              </a:effectLst>
              <a:cs typeface="+mn-cs"/>
            </a:endParaRPr>
          </a:p>
        </p:txBody>
      </p:sp>
      <p:pic>
        <p:nvPicPr>
          <p:cNvPr id="26627" name="Рисунок 3" descr="mim_mus_bodemuseum__164849b.jpg"/>
          <p:cNvPicPr>
            <a:picLocks noChangeAspect="1"/>
          </p:cNvPicPr>
          <p:nvPr/>
        </p:nvPicPr>
        <p:blipFill>
          <a:blip r:embed="rId2"/>
          <a:srcRect/>
          <a:stretch>
            <a:fillRect/>
          </a:stretch>
        </p:blipFill>
        <p:spPr bwMode="auto">
          <a:xfrm>
            <a:off x="4356100" y="4149725"/>
            <a:ext cx="3908425" cy="2605088"/>
          </a:xfrm>
          <a:prstGeom prst="rect">
            <a:avLst/>
          </a:prstGeom>
          <a:noFill/>
          <a:ln w="9525">
            <a:noFill/>
            <a:miter lim="800000"/>
            <a:headEnd/>
            <a:tailEnd/>
          </a:ln>
        </p:spPr>
      </p:pic>
      <p:pic>
        <p:nvPicPr>
          <p:cNvPr id="26628" name="Рисунок 4" descr="Bodemusem.jpg"/>
          <p:cNvPicPr>
            <a:picLocks noChangeAspect="1"/>
          </p:cNvPicPr>
          <p:nvPr/>
        </p:nvPicPr>
        <p:blipFill>
          <a:blip r:embed="rId3"/>
          <a:srcRect/>
          <a:stretch>
            <a:fillRect/>
          </a:stretch>
        </p:blipFill>
        <p:spPr bwMode="auto">
          <a:xfrm>
            <a:off x="250825" y="4149725"/>
            <a:ext cx="3529013" cy="2636838"/>
          </a:xfrm>
          <a:prstGeom prst="rect">
            <a:avLst/>
          </a:prstGeom>
          <a:noFill/>
          <a:ln w="9525">
            <a:noFill/>
            <a:miter lim="800000"/>
            <a:headEnd/>
            <a:tailEnd/>
          </a:ln>
        </p:spPr>
      </p:pic>
      <p:pic>
        <p:nvPicPr>
          <p:cNvPr id="26629" name="Рисунок 5" descr="41735291.jpg"/>
          <p:cNvPicPr>
            <a:picLocks noChangeAspect="1"/>
          </p:cNvPicPr>
          <p:nvPr/>
        </p:nvPicPr>
        <p:blipFill>
          <a:blip r:embed="rId4"/>
          <a:srcRect/>
          <a:stretch>
            <a:fillRect/>
          </a:stretch>
        </p:blipFill>
        <p:spPr bwMode="auto">
          <a:xfrm>
            <a:off x="250825" y="981075"/>
            <a:ext cx="3529013" cy="2519363"/>
          </a:xfrm>
          <a:prstGeom prst="rect">
            <a:avLst/>
          </a:prstGeom>
          <a:noFill/>
          <a:ln w="9525">
            <a:noFill/>
            <a:miter lim="800000"/>
            <a:headEnd/>
            <a:tailEnd/>
          </a:ln>
        </p:spPr>
      </p:pic>
      <p:pic>
        <p:nvPicPr>
          <p:cNvPr id="26630" name="Рисунок 6" descr="altes-museum-berlin-thumb3144057.jpg"/>
          <p:cNvPicPr>
            <a:picLocks noChangeAspect="1"/>
          </p:cNvPicPr>
          <p:nvPr/>
        </p:nvPicPr>
        <p:blipFill>
          <a:blip r:embed="rId5"/>
          <a:srcRect/>
          <a:stretch>
            <a:fillRect/>
          </a:stretch>
        </p:blipFill>
        <p:spPr bwMode="auto">
          <a:xfrm>
            <a:off x="4427538" y="908050"/>
            <a:ext cx="389572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de-DE" sz="4400" b="1" u="sng" cap="none" spc="5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        </a:t>
            </a:r>
            <a:r>
              <a:rPr lang="de-DE" sz="5400" b="1" u="sng" cap="none" spc="5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Das Neue Museum</a:t>
            </a:r>
            <a:endParaRPr lang="ru-RU" sz="5400" b="1" u="sng" cap="none" spc="50" dirty="0">
              <a:ln w="11430"/>
              <a:solidFill>
                <a:srgbClr val="FF0000"/>
              </a:solidFill>
              <a:effectLst>
                <a:outerShdw blurRad="76200" dist="50800" dir="5400000" algn="tl" rotWithShape="0">
                  <a:srgbClr val="000000">
                    <a:alpha val="65000"/>
                  </a:srgbClr>
                </a:outerShdw>
              </a:effectLst>
            </a:endParaRPr>
          </a:p>
        </p:txBody>
      </p:sp>
      <p:pic>
        <p:nvPicPr>
          <p:cNvPr id="27650" name="Рисунок 2" descr="2883.jpg"/>
          <p:cNvPicPr>
            <a:picLocks noChangeAspect="1"/>
          </p:cNvPicPr>
          <p:nvPr/>
        </p:nvPicPr>
        <p:blipFill>
          <a:blip r:embed="rId2"/>
          <a:srcRect/>
          <a:stretch>
            <a:fillRect/>
          </a:stretch>
        </p:blipFill>
        <p:spPr bwMode="auto">
          <a:xfrm>
            <a:off x="309563" y="1727200"/>
            <a:ext cx="4032250" cy="3368675"/>
          </a:xfrm>
          <a:prstGeom prst="rect">
            <a:avLst/>
          </a:prstGeom>
          <a:noFill/>
          <a:ln w="9525">
            <a:noFill/>
            <a:miter lim="800000"/>
            <a:headEnd/>
            <a:tailEnd/>
          </a:ln>
        </p:spPr>
      </p:pic>
      <p:pic>
        <p:nvPicPr>
          <p:cNvPr id="27651" name="Рисунок 3" descr="Germany_May_2010_435_sm.jpg"/>
          <p:cNvPicPr>
            <a:picLocks noChangeAspect="1"/>
          </p:cNvPicPr>
          <p:nvPr/>
        </p:nvPicPr>
        <p:blipFill>
          <a:blip r:embed="rId3"/>
          <a:srcRect/>
          <a:stretch>
            <a:fillRect/>
          </a:stretch>
        </p:blipFill>
        <p:spPr bwMode="auto">
          <a:xfrm>
            <a:off x="4684713" y="1773238"/>
            <a:ext cx="4146550" cy="3351212"/>
          </a:xfrm>
          <a:prstGeom prst="rect">
            <a:avLst/>
          </a:prstGeom>
          <a:noFill/>
          <a:ln w="9525">
            <a:noFill/>
            <a:miter lim="800000"/>
            <a:headEnd/>
            <a:tailEnd/>
          </a:ln>
        </p:spPr>
      </p:pic>
      <p:sp>
        <p:nvSpPr>
          <p:cNvPr id="27652" name="TextBox 4"/>
          <p:cNvSpPr txBox="1">
            <a:spLocks noChangeArrowheads="1"/>
          </p:cNvSpPr>
          <p:nvPr/>
        </p:nvSpPr>
        <p:spPr bwMode="auto">
          <a:xfrm>
            <a:off x="250825" y="5041900"/>
            <a:ext cx="8569325" cy="1816100"/>
          </a:xfrm>
          <a:prstGeom prst="rect">
            <a:avLst/>
          </a:prstGeom>
          <a:noFill/>
          <a:ln w="9525">
            <a:noFill/>
            <a:miter lim="800000"/>
            <a:headEnd/>
            <a:tailEnd/>
          </a:ln>
        </p:spPr>
        <p:txBody>
          <a:bodyPr>
            <a:spAutoFit/>
          </a:bodyPr>
          <a:lstStyle/>
          <a:p>
            <a:r>
              <a:rPr lang="de-DE" sz="2800" b="1"/>
              <a:t>Das Museum heißt "Neu", da er von zweitem auf der Museumsinsel nach "dem Alten" Museum aufgebaut war, dass  ein Königliches Museum hieß.</a:t>
            </a:r>
            <a:endParaRPr lang="ru-RU" sz="28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flat" dir="tl">
              <a:rot lat="0" lon="0" rev="6600000"/>
            </a:lightRig>
          </a:scene3d>
          <a:sp3d>
            <a:bevelT prst="relaxedInset"/>
          </a:sp3d>
        </p:spPr>
        <p:txBody>
          <a:bodyPr>
            <a:normAutofit fontScale="90000"/>
            <a:sp3d extrusionH="25400" contourW="8890">
              <a:bevelT w="38100" h="31750"/>
              <a:contourClr>
                <a:schemeClr val="accent2">
                  <a:shade val="75000"/>
                </a:schemeClr>
              </a:contourClr>
            </a:sp3d>
          </a:bodyPr>
          <a:lstStyle/>
          <a:p>
            <a:pPr eaLnBrk="1" hangingPunct="1">
              <a:defRPr/>
            </a:pPr>
            <a:r>
              <a:rPr lang="de-DE"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a:t>
            </a:r>
            <a:r>
              <a:rPr lang="de-DE" sz="6000" b="1" u="sng" cap="none" dirty="0" smtClean="0">
                <a:ln w="11430"/>
                <a:solidFill>
                  <a:srgbClr val="FF0000"/>
                </a:solidFill>
                <a:effectLst>
                  <a:outerShdw blurRad="50800" dist="39000" dir="5460000" algn="tl">
                    <a:srgbClr val="000000">
                      <a:alpha val="38000"/>
                    </a:srgbClr>
                  </a:outerShdw>
                </a:effectLst>
                <a:latin typeface="Arial Rounded MT Bold" pitchFamily="34" charset="0"/>
              </a:rPr>
              <a:t>die Nationalgalerie</a:t>
            </a:r>
            <a:endParaRPr lang="ru-RU" sz="6000" b="1" u="sng" cap="none" dirty="0">
              <a:ln w="11430"/>
              <a:solidFill>
                <a:srgbClr val="FF0000"/>
              </a:solidFill>
              <a:effectLst>
                <a:outerShdw blurRad="50800" dist="39000" dir="5460000" algn="tl">
                  <a:srgbClr val="000000">
                    <a:alpha val="38000"/>
                  </a:srgbClr>
                </a:outerShdw>
              </a:effectLst>
            </a:endParaRPr>
          </a:p>
        </p:txBody>
      </p:sp>
      <p:sp>
        <p:nvSpPr>
          <p:cNvPr id="28674" name="TextBox 2"/>
          <p:cNvSpPr txBox="1">
            <a:spLocks noChangeArrowheads="1"/>
          </p:cNvSpPr>
          <p:nvPr/>
        </p:nvSpPr>
        <p:spPr bwMode="auto">
          <a:xfrm>
            <a:off x="250825" y="1268413"/>
            <a:ext cx="4392613" cy="5262562"/>
          </a:xfrm>
          <a:prstGeom prst="rect">
            <a:avLst/>
          </a:prstGeom>
          <a:noFill/>
          <a:ln w="9525">
            <a:noFill/>
            <a:miter lim="800000"/>
            <a:headEnd/>
            <a:tailEnd/>
          </a:ln>
        </p:spPr>
        <p:txBody>
          <a:bodyPr>
            <a:spAutoFit/>
          </a:bodyPr>
          <a:lstStyle/>
          <a:p>
            <a:r>
              <a:rPr lang="de-DE" sz="2400" b="1"/>
              <a:t>In der Alten Nationalgalerie in Berlin sind die bedeutendsten Kunstwerke des 19. Jahrhunderts zu sehen. </a:t>
            </a:r>
            <a:endParaRPr lang="de-DE" sz="2400"/>
          </a:p>
          <a:p>
            <a:r>
              <a:rPr lang="de-DE" sz="2400"/>
              <a:t>Heute ist die Sammlung in der Nationalgalerie eine der interessantesten </a:t>
            </a:r>
            <a:r>
              <a:rPr lang="de-DE" sz="2400">
                <a:hlinkClick r:id="rId2"/>
              </a:rPr>
              <a:t>Ausstellungen in Berlin</a:t>
            </a:r>
            <a:r>
              <a:rPr lang="de-DE" sz="2400"/>
              <a:t>. Es werden Werke aus des Klassizismus, der Romantik, des Impressionismus gezeigt und lockt nicht nur Touristen aus ganz Deutschland an.</a:t>
            </a:r>
          </a:p>
        </p:txBody>
      </p:sp>
      <p:pic>
        <p:nvPicPr>
          <p:cNvPr id="28675" name="Рисунок 3" descr="tn_534_385_berlin-alte-nationalgalerie-andres-kilger-1.jpg"/>
          <p:cNvPicPr>
            <a:picLocks noChangeAspect="1"/>
          </p:cNvPicPr>
          <p:nvPr/>
        </p:nvPicPr>
        <p:blipFill>
          <a:blip r:embed="rId3"/>
          <a:srcRect/>
          <a:stretch>
            <a:fillRect/>
          </a:stretch>
        </p:blipFill>
        <p:spPr bwMode="auto">
          <a:xfrm>
            <a:off x="4500563" y="3933825"/>
            <a:ext cx="4054475" cy="2924175"/>
          </a:xfrm>
          <a:prstGeom prst="rect">
            <a:avLst/>
          </a:prstGeom>
          <a:noFill/>
          <a:ln w="9525">
            <a:noFill/>
            <a:miter lim="800000"/>
            <a:headEnd/>
            <a:tailEnd/>
          </a:ln>
        </p:spPr>
      </p:pic>
      <p:pic>
        <p:nvPicPr>
          <p:cNvPr id="28676" name="Рисунок 4" descr="nationalgalerie-berlin-wikipedia.jpg"/>
          <p:cNvPicPr>
            <a:picLocks noChangeAspect="1"/>
          </p:cNvPicPr>
          <p:nvPr/>
        </p:nvPicPr>
        <p:blipFill>
          <a:blip r:embed="rId4"/>
          <a:srcRect/>
          <a:stretch>
            <a:fillRect/>
          </a:stretch>
        </p:blipFill>
        <p:spPr bwMode="auto">
          <a:xfrm>
            <a:off x="4500563" y="1196975"/>
            <a:ext cx="4032250" cy="268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de-DE" sz="5400" b="1"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Das Berliner Rathaus</a:t>
            </a:r>
            <a:endParaRPr lang="ru-RU" sz="5400" b="1"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9698" name="Picture 2"/>
          <p:cNvPicPr>
            <a:picLocks noChangeAspect="1" noChangeArrowheads="1"/>
          </p:cNvPicPr>
          <p:nvPr/>
        </p:nvPicPr>
        <p:blipFill>
          <a:blip r:embed="rId2"/>
          <a:srcRect/>
          <a:stretch>
            <a:fillRect/>
          </a:stretch>
        </p:blipFill>
        <p:spPr bwMode="auto">
          <a:xfrm>
            <a:off x="0" y="1341438"/>
            <a:ext cx="4303713" cy="3095625"/>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4067175" y="3582988"/>
            <a:ext cx="4921250" cy="3275012"/>
          </a:xfrm>
          <a:prstGeom prst="rect">
            <a:avLst/>
          </a:prstGeom>
          <a:noFill/>
          <a:ln w="9525">
            <a:noFill/>
            <a:miter lim="800000"/>
            <a:headEnd/>
            <a:tailEnd/>
          </a:ln>
        </p:spPr>
      </p:pic>
      <p:sp>
        <p:nvSpPr>
          <p:cNvPr id="29700" name="TextBox 4"/>
          <p:cNvSpPr txBox="1">
            <a:spLocks noChangeArrowheads="1"/>
          </p:cNvSpPr>
          <p:nvPr/>
        </p:nvSpPr>
        <p:spPr bwMode="auto">
          <a:xfrm>
            <a:off x="4356100" y="1557338"/>
            <a:ext cx="4787900" cy="2030412"/>
          </a:xfrm>
          <a:prstGeom prst="rect">
            <a:avLst/>
          </a:prstGeom>
          <a:noFill/>
          <a:ln w="9525">
            <a:noFill/>
            <a:miter lim="800000"/>
            <a:headEnd/>
            <a:tailEnd/>
          </a:ln>
        </p:spPr>
        <p:txBody>
          <a:bodyPr>
            <a:spAutoFit/>
          </a:bodyPr>
          <a:lstStyle/>
          <a:p>
            <a:r>
              <a:rPr lang="de-DE" sz="2800" b="1"/>
              <a:t>       </a:t>
            </a:r>
            <a:r>
              <a:rPr lang="de-DE" sz="3600" b="1">
                <a:latin typeface="Constantia" pitchFamily="18" charset="0"/>
              </a:rPr>
              <a:t>Es wurde im 19.Jahrhundert gebaut.</a:t>
            </a:r>
          </a:p>
          <a:p>
            <a:endParaRPr lang="ru-RU"/>
          </a:p>
        </p:txBody>
      </p:sp>
      <p:sp>
        <p:nvSpPr>
          <p:cNvPr id="29701" name="Rectangle 4"/>
          <p:cNvSpPr>
            <a:spLocks noChangeArrowheads="1"/>
          </p:cNvSpPr>
          <p:nvPr/>
        </p:nvSpPr>
        <p:spPr bwMode="auto">
          <a:xfrm>
            <a:off x="0" y="4662488"/>
            <a:ext cx="3779838" cy="1939925"/>
          </a:xfrm>
          <a:prstGeom prst="rect">
            <a:avLst/>
          </a:prstGeom>
          <a:noFill/>
          <a:ln w="9525">
            <a:noFill/>
            <a:miter lim="800000"/>
            <a:headEnd/>
            <a:tailEnd/>
          </a:ln>
        </p:spPr>
        <p:txBody>
          <a:bodyPr anchor="ctr">
            <a:spAutoFit/>
          </a:bodyPr>
          <a:lstStyle/>
          <a:p>
            <a:r>
              <a:rPr lang="ru-RU" sz="2000" b="1">
                <a:solidFill>
                  <a:srgbClr val="FF0000"/>
                </a:solidFill>
              </a:rPr>
              <a:t>liegt an der Rathausstrasse - bis 1951 Königstrasse -   </a:t>
            </a:r>
            <a:r>
              <a:rPr lang="de-DE" sz="2000" b="1">
                <a:solidFill>
                  <a:srgbClr val="FF0000"/>
                </a:solidFill>
              </a:rPr>
              <a:t>i</a:t>
            </a:r>
            <a:r>
              <a:rPr lang="ru-RU" sz="2000" b="1">
                <a:solidFill>
                  <a:srgbClr val="FF0000"/>
                </a:solidFill>
              </a:rPr>
              <a:t>n Alt-Berlin im Ortsteil Mitte von Berlin und ist Sitz des Berliner Senats und des regierenden Bürgermeisters.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24744"/>
            <a:ext cx="8686800" cy="841248"/>
          </a:xfrm>
        </p:spPr>
        <p:txBody>
          <a:bodyPr>
            <a:normAutofit fontScale="90000"/>
          </a:bodyPr>
          <a:lstStyle/>
          <a:p>
            <a:pPr eaLnBrk="1" hangingPunct="1">
              <a:defRPr/>
            </a:pPr>
            <a:r>
              <a:rPr lang="de-DE" b="1" cap="none"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latin typeface="Rockwell" pitchFamily="18" charset="0"/>
              </a:rPr>
              <a:t>Weltberühmt ist der Berliner </a:t>
            </a:r>
            <a:r>
              <a:rPr lang="de-DE" sz="5300" b="1" cap="none"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Rockwell" pitchFamily="18" charset="0"/>
              </a:rPr>
              <a:t>Tierpark</a:t>
            </a:r>
            <a:r>
              <a:rPr lang="de-DE" b="1" cap="none"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latin typeface="Rockwell" pitchFamily="18" charset="0"/>
              </a:rPr>
              <a:t>, wo sich groß und klein, jung und alt erholen können.</a:t>
            </a:r>
            <a:r>
              <a:rPr lang="uk-UA" b="1" cap="none"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latin typeface="Segoe Print" pitchFamily="2" charset="0"/>
              </a:rPr>
              <a:t/>
            </a:r>
            <a:br>
              <a:rPr lang="uk-UA" b="1" cap="none"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latin typeface="Segoe Print" pitchFamily="2" charset="0"/>
              </a:rPr>
            </a:br>
            <a:endParaRPr lang="ru-RU" b="1" cap="none" dirty="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endParaRPr>
          </a:p>
        </p:txBody>
      </p:sp>
      <p:pic>
        <p:nvPicPr>
          <p:cNvPr id="30722" name="Рисунок 7"/>
          <p:cNvPicPr>
            <a:picLocks noChangeAspect="1"/>
          </p:cNvPicPr>
          <p:nvPr/>
        </p:nvPicPr>
        <p:blipFill>
          <a:blip r:embed="rId2"/>
          <a:srcRect/>
          <a:stretch>
            <a:fillRect/>
          </a:stretch>
        </p:blipFill>
        <p:spPr bwMode="auto">
          <a:xfrm>
            <a:off x="4643438" y="2349500"/>
            <a:ext cx="4321175" cy="3382963"/>
          </a:xfrm>
          <a:prstGeom prst="rect">
            <a:avLst/>
          </a:prstGeom>
          <a:noFill/>
          <a:ln w="9525">
            <a:noFill/>
            <a:miter lim="800000"/>
            <a:headEnd/>
            <a:tailEnd/>
          </a:ln>
        </p:spPr>
      </p:pic>
      <p:pic>
        <p:nvPicPr>
          <p:cNvPr id="30723" name="Рисунок 4"/>
          <p:cNvPicPr>
            <a:picLocks noChangeAspect="1"/>
          </p:cNvPicPr>
          <p:nvPr/>
        </p:nvPicPr>
        <p:blipFill>
          <a:blip r:embed="rId3"/>
          <a:srcRect/>
          <a:stretch>
            <a:fillRect/>
          </a:stretch>
        </p:blipFill>
        <p:spPr bwMode="auto">
          <a:xfrm>
            <a:off x="323850" y="2349500"/>
            <a:ext cx="4103688" cy="338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hangingPunct="1">
              <a:defRPr/>
            </a:pPr>
            <a:r>
              <a:rPr lang="en-US" sz="7200" b="1" cap="none" dirty="0" err="1"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Danke</a:t>
            </a:r>
            <a:r>
              <a:rPr lang="en-US" sz="7200" b="1" cap="none"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 s</a:t>
            </a:r>
            <a:r>
              <a:rPr lang="de-DE" sz="7200" b="1" cap="none" dirty="0" err="1"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chön</a:t>
            </a:r>
            <a:r>
              <a:rPr lang="de-DE" sz="7200" b="1" cap="none"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a:t>
            </a:r>
            <a:endParaRPr lang="ru-RU" sz="7200" b="1" cap="none"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31746" name="TextBox 2"/>
          <p:cNvSpPr txBox="1">
            <a:spLocks noChangeArrowheads="1"/>
          </p:cNvSpPr>
          <p:nvPr/>
        </p:nvSpPr>
        <p:spPr bwMode="auto">
          <a:xfrm>
            <a:off x="2843213" y="2420938"/>
            <a:ext cx="3165475" cy="1016000"/>
          </a:xfrm>
          <a:prstGeom prst="rect">
            <a:avLst/>
          </a:prstGeom>
          <a:noFill/>
          <a:ln w="9525">
            <a:noFill/>
            <a:miter lim="800000"/>
            <a:headEnd/>
            <a:tailEnd/>
          </a:ln>
        </p:spPr>
        <p:txBody>
          <a:bodyPr wrap="none">
            <a:spAutoFit/>
          </a:bodyPr>
          <a:lstStyle/>
          <a:p>
            <a:r>
              <a:rPr lang="de-DE" sz="6000">
                <a:solidFill>
                  <a:srgbClr val="FF0066"/>
                </a:solidFill>
                <a:latin typeface="Elephant" pitchFamily="18" charset="0"/>
              </a:rPr>
              <a:t>Tschüs!</a:t>
            </a:r>
            <a:endParaRPr lang="ru-RU" sz="6000">
              <a:solidFill>
                <a:srgbClr val="FF0066"/>
              </a:solidFill>
            </a:endParaRPr>
          </a:p>
        </p:txBody>
      </p:sp>
      <p:pic>
        <p:nvPicPr>
          <p:cNvPr id="31747" name="Picture 3"/>
          <p:cNvPicPr>
            <a:picLocks noChangeAspect="1" noChangeArrowheads="1"/>
          </p:cNvPicPr>
          <p:nvPr/>
        </p:nvPicPr>
        <p:blipFill>
          <a:blip r:embed="rId2"/>
          <a:srcRect/>
          <a:stretch>
            <a:fillRect/>
          </a:stretch>
        </p:blipFill>
        <p:spPr bwMode="auto">
          <a:xfrm>
            <a:off x="1619250" y="3644900"/>
            <a:ext cx="5038725" cy="283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86800" cy="841248"/>
          </a:xfrm>
        </p:spPr>
        <p:txBody>
          <a:bodyPr/>
          <a:lstStyle/>
          <a:p>
            <a:pPr eaLnBrk="1" fontAlgn="auto" hangingPunct="1">
              <a:spcAft>
                <a:spcPts val="0"/>
              </a:spcAft>
              <a:defRPr/>
            </a:pPr>
            <a:r>
              <a:rPr lang="en-US" b="1" cap="none"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Berlin </a:t>
            </a:r>
            <a:r>
              <a:rPr lang="en-US" b="1" cap="none" dirty="0" err="1"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ist</a:t>
            </a:r>
            <a:r>
              <a:rPr lang="en-US" b="1" cap="none"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 die </a:t>
            </a:r>
            <a:r>
              <a:rPr lang="en-US" b="1" cap="none" dirty="0" err="1"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Hauptstadt</a:t>
            </a:r>
            <a:r>
              <a:rPr lang="en-US" b="1" cap="none"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 </a:t>
            </a:r>
            <a:r>
              <a:rPr lang="en-US" b="1" cap="none" dirty="0" err="1"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der</a:t>
            </a:r>
            <a:r>
              <a:rPr lang="en-US" b="1" cap="none"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rPr>
              <a:t> BRD</a:t>
            </a:r>
            <a:endParaRPr lang="ru-RU" b="1" cap="none"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Bookman Old Style" pitchFamily="18" charset="0"/>
              <a:ea typeface="Arial Unicode MS" pitchFamily="34" charset="-128"/>
              <a:cs typeface="Arial Unicode MS" pitchFamily="34" charset="-128"/>
            </a:endParaRPr>
          </a:p>
        </p:txBody>
      </p:sp>
      <p:pic>
        <p:nvPicPr>
          <p:cNvPr id="14338" name="Picture 11" descr="bild_3"/>
          <p:cNvPicPr>
            <a:picLocks noChangeAspect="1" noChangeArrowheads="1"/>
          </p:cNvPicPr>
          <p:nvPr/>
        </p:nvPicPr>
        <p:blipFill>
          <a:blip r:embed="rId2"/>
          <a:srcRect/>
          <a:stretch>
            <a:fillRect/>
          </a:stretch>
        </p:blipFill>
        <p:spPr bwMode="auto">
          <a:xfrm>
            <a:off x="4932363" y="4581525"/>
            <a:ext cx="4033837" cy="2179638"/>
          </a:xfrm>
          <a:prstGeom prst="rect">
            <a:avLst/>
          </a:prstGeom>
          <a:noFill/>
          <a:ln w="9525">
            <a:noFill/>
            <a:miter lim="800000"/>
            <a:headEnd/>
            <a:tailEnd/>
          </a:ln>
        </p:spPr>
      </p:pic>
      <p:pic>
        <p:nvPicPr>
          <p:cNvPr id="14339" name="Рисунок 4" descr="0004-004-Berlin-nem.png"/>
          <p:cNvPicPr>
            <a:picLocks noChangeAspect="1"/>
          </p:cNvPicPr>
          <p:nvPr/>
        </p:nvPicPr>
        <p:blipFill>
          <a:blip r:embed="rId3">
            <a:lum bright="-10000"/>
          </a:blip>
          <a:srcRect/>
          <a:stretch>
            <a:fillRect/>
          </a:stretch>
        </p:blipFill>
        <p:spPr bwMode="auto">
          <a:xfrm>
            <a:off x="0" y="1268413"/>
            <a:ext cx="3594100" cy="3024187"/>
          </a:xfrm>
          <a:prstGeom prst="rect">
            <a:avLst/>
          </a:prstGeom>
          <a:noFill/>
          <a:ln w="9525">
            <a:noFill/>
            <a:miter lim="800000"/>
            <a:headEnd/>
            <a:tailEnd/>
          </a:ln>
        </p:spPr>
      </p:pic>
      <p:sp>
        <p:nvSpPr>
          <p:cNvPr id="14340" name="Rectangle 2"/>
          <p:cNvSpPr>
            <a:spLocks noChangeArrowheads="1"/>
          </p:cNvSpPr>
          <p:nvPr/>
        </p:nvSpPr>
        <p:spPr bwMode="auto">
          <a:xfrm>
            <a:off x="3203575" y="960438"/>
            <a:ext cx="5761038" cy="3784600"/>
          </a:xfrm>
          <a:prstGeom prst="rect">
            <a:avLst/>
          </a:prstGeom>
          <a:noFill/>
          <a:ln w="9525">
            <a:noFill/>
            <a:miter lim="800000"/>
            <a:headEnd/>
            <a:tailEnd/>
          </a:ln>
        </p:spPr>
        <p:txBody>
          <a:bodyPr anchor="ctr">
            <a:spAutoFit/>
          </a:bodyPr>
          <a:lstStyle/>
          <a:p>
            <a:r>
              <a:rPr lang="de-DE" sz="2400" b="1">
                <a:solidFill>
                  <a:srgbClr val="002060"/>
                </a:solidFill>
                <a:latin typeface="Baskerville Old Face" pitchFamily="18" charset="0"/>
                <a:ea typeface="Calibri" pitchFamily="34" charset="0"/>
                <a:cs typeface="Times New Roman" pitchFamily="18" charset="0"/>
              </a:rPr>
              <a:t>Berlin ist die Hauptstadt Deutschlands. Diese Stadt wurde am 13 Jahrhundert gegründet. Berlin liegt an der Spree, im Osten Deutschlands. Das ist die größte Stadt der BRD. Ihre Fläche ist 892 km</a:t>
            </a:r>
            <a:r>
              <a:rPr lang="de-DE" sz="2400" b="1" baseline="30000">
                <a:solidFill>
                  <a:srgbClr val="002060"/>
                </a:solidFill>
                <a:latin typeface="Baskerville Old Face" pitchFamily="18" charset="0"/>
                <a:ea typeface="Calibri" pitchFamily="34" charset="0"/>
                <a:cs typeface="Times New Roman" pitchFamily="18" charset="0"/>
              </a:rPr>
              <a:t>2</a:t>
            </a:r>
            <a:r>
              <a:rPr lang="de-DE" sz="2400" b="1">
                <a:solidFill>
                  <a:srgbClr val="002060"/>
                </a:solidFill>
                <a:latin typeface="Baskerville Old Face" pitchFamily="18" charset="0"/>
                <a:ea typeface="Calibri" pitchFamily="34" charset="0"/>
                <a:cs typeface="Times New Roman" pitchFamily="18" charset="0"/>
              </a:rPr>
              <a:t>. Die Stadt hat 3,4 Millionen Einwohner. Die Hauptstadt Deutschlands besteht aus 23 Stadtvierteln. Berlin ist ein wichtiges ,wissenschaftliches und kulturelles Zentrum und hat viele Sehenswürdigkeiten.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86800" cy="1872208"/>
          </a:xfrm>
        </p:spPr>
        <p:txBody>
          <a:bodyPr>
            <a:normAutofit fontScale="90000"/>
          </a:bodyPr>
          <a:lstStyle/>
          <a:p>
            <a:pPr eaLnBrk="1" fontAlgn="auto" hangingPunct="1">
              <a:spcAft>
                <a:spcPts val="0"/>
              </a:spcAft>
              <a:defRPr/>
            </a:pPr>
            <a:r>
              <a:rPr lang="de-DE" dirty="0" smtClean="0">
                <a:latin typeface="Bell MT" pitchFamily="18" charset="0"/>
              </a:rPr>
              <a:t>         </a:t>
            </a:r>
            <a:r>
              <a:rPr lang="de-DE" sz="4400" b="1" cap="none" spc="50" dirty="0" smtClean="0">
                <a:ln w="12700" cmpd="sng">
                  <a:solidFill>
                    <a:schemeClr val="bg2">
                      <a:lumMod val="10000"/>
                    </a:schemeClr>
                  </a:solidFill>
                  <a:prstDash val="solid"/>
                </a:ln>
                <a:solidFill>
                  <a:srgbClr val="FF0000"/>
                </a:solidFill>
                <a:effectLst>
                  <a:glow rad="53100">
                    <a:schemeClr val="accent6">
                      <a:satMod val="180000"/>
                      <a:alpha val="30000"/>
                    </a:schemeClr>
                  </a:glow>
                </a:effectLst>
                <a:latin typeface="Bell MT" pitchFamily="18" charset="0"/>
              </a:rPr>
              <a:t>Das Brandenburger Tor</a:t>
            </a:r>
            <a:r>
              <a:rPr lang="de-DE"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MT" pitchFamily="18" charset="0"/>
              </a:rPr>
              <a:t/>
            </a:r>
            <a:br>
              <a:rPr lang="de-DE"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MT" pitchFamily="18" charset="0"/>
              </a:rPr>
            </a:br>
            <a:r>
              <a:rPr lang="de-DE"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MT" pitchFamily="18" charset="0"/>
              </a:rPr>
              <a:t> </a:t>
            </a:r>
            <a:r>
              <a:rPr lang="de-DE" sz="4400" b="1" cap="none" spc="50" dirty="0" smtClean="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latin typeface="Bell MT" pitchFamily="18" charset="0"/>
              </a:rPr>
              <a:t>das Wahrzeichen der Stadt,</a:t>
            </a:r>
            <a:r>
              <a:rPr lang="de-DE"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MT" pitchFamily="18" charset="0"/>
              </a:rPr>
              <a:t/>
            </a:r>
            <a:br>
              <a:rPr lang="de-DE"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MT" pitchFamily="18" charset="0"/>
              </a:rPr>
            </a:br>
            <a:r>
              <a:rPr lang="de-DE"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MT" pitchFamily="18" charset="0"/>
              </a:rPr>
              <a:t>         </a:t>
            </a:r>
            <a:r>
              <a:rPr lang="de-DE" sz="4400" b="1" cap="none" spc="50" dirty="0" smtClean="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latin typeface="Bell MT" pitchFamily="18" charset="0"/>
              </a:rPr>
              <a:t>Symbol der Deutschen Einheit</a:t>
            </a:r>
            <a:r>
              <a:rPr lang="de-DE" sz="4400" dirty="0" smtClean="0">
                <a:solidFill>
                  <a:srgbClr val="92D050"/>
                </a:solidFill>
                <a:latin typeface="Bell MT" pitchFamily="18" charset="0"/>
              </a:rPr>
              <a:t>.</a:t>
            </a:r>
            <a:r>
              <a:rPr lang="uk-UA" sz="4400" dirty="0" smtClean="0">
                <a:solidFill>
                  <a:srgbClr val="92D050"/>
                </a:solidFill>
              </a:rPr>
              <a:t/>
            </a:r>
            <a:br>
              <a:rPr lang="uk-UA" sz="4400" dirty="0" smtClean="0">
                <a:solidFill>
                  <a:srgbClr val="92D050"/>
                </a:solidFill>
              </a:rPr>
            </a:br>
            <a:endParaRPr lang="ru-RU" sz="4400" dirty="0">
              <a:solidFill>
                <a:srgbClr val="92D050"/>
              </a:solidFill>
            </a:endParaRPr>
          </a:p>
        </p:txBody>
      </p:sp>
      <p:pic>
        <p:nvPicPr>
          <p:cNvPr id="15362" name="Рисунок 5"/>
          <p:cNvPicPr>
            <a:picLocks noChangeAspect="1"/>
          </p:cNvPicPr>
          <p:nvPr/>
        </p:nvPicPr>
        <p:blipFill>
          <a:blip r:embed="rId2"/>
          <a:srcRect/>
          <a:stretch>
            <a:fillRect/>
          </a:stretch>
        </p:blipFill>
        <p:spPr bwMode="auto">
          <a:xfrm>
            <a:off x="1547813" y="2420938"/>
            <a:ext cx="5761037"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686800" cy="841248"/>
          </a:xfrm>
        </p:spPr>
        <p:txBody>
          <a:bodyPr>
            <a:normAutofit fontScale="90000"/>
          </a:bodyPr>
          <a:lstStyle/>
          <a:p>
            <a:pPr eaLnBrk="1" fontAlgn="auto" hangingPunct="1">
              <a:spcAft>
                <a:spcPts val="0"/>
              </a:spcAft>
              <a:defRPr/>
            </a:pPr>
            <a:r>
              <a:rPr lang="de-DE" sz="4000" b="1" i="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Bell MT" pitchFamily="18" charset="0"/>
              </a:rPr>
              <a:t>Das Brandenburger Tor </a:t>
            </a:r>
            <a:r>
              <a:rPr lang="de-DE" sz="4000" b="1" cap="none"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Bell MT" pitchFamily="18" charset="0"/>
              </a:rPr>
              <a:t>wurde 1788 - 1791 unter Friedrich Wilhelm II gebaut. Die 5 m hohe Quadriga wurde 1795 aufgestellt</a:t>
            </a:r>
            <a:r>
              <a:rPr lang="de-DE" b="1" dirty="0" smtClean="0">
                <a:solidFill>
                  <a:srgbClr val="FFC000"/>
                </a:solidFill>
                <a:latin typeface="Bell MT" pitchFamily="18" charset="0"/>
              </a:rPr>
              <a:t>.</a:t>
            </a:r>
            <a:endParaRPr lang="ru-RU" dirty="0">
              <a:solidFill>
                <a:srgbClr val="FFC000"/>
              </a:solidFill>
            </a:endParaRPr>
          </a:p>
        </p:txBody>
      </p:sp>
      <p:pic>
        <p:nvPicPr>
          <p:cNvPr id="16386" name="Рисунок 6"/>
          <p:cNvPicPr>
            <a:picLocks noChangeAspect="1"/>
          </p:cNvPicPr>
          <p:nvPr/>
        </p:nvPicPr>
        <p:blipFill>
          <a:blip r:embed="rId2"/>
          <a:srcRect/>
          <a:stretch>
            <a:fillRect/>
          </a:stretch>
        </p:blipFill>
        <p:spPr bwMode="auto">
          <a:xfrm>
            <a:off x="611188" y="2852738"/>
            <a:ext cx="3529012" cy="2736850"/>
          </a:xfrm>
          <a:prstGeom prst="rect">
            <a:avLst/>
          </a:prstGeom>
          <a:noFill/>
          <a:ln w="9525">
            <a:noFill/>
            <a:miter lim="800000"/>
            <a:headEnd/>
            <a:tailEnd/>
          </a:ln>
        </p:spPr>
      </p:pic>
      <p:pic>
        <p:nvPicPr>
          <p:cNvPr id="16387" name="Рисунок 7"/>
          <p:cNvPicPr>
            <a:picLocks noChangeAspect="1"/>
          </p:cNvPicPr>
          <p:nvPr/>
        </p:nvPicPr>
        <p:blipFill>
          <a:blip r:embed="rId3"/>
          <a:srcRect/>
          <a:stretch>
            <a:fillRect/>
          </a:stretch>
        </p:blipFill>
        <p:spPr bwMode="auto">
          <a:xfrm>
            <a:off x="5292725" y="2924175"/>
            <a:ext cx="3240088"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686800" cy="841248"/>
          </a:xfrm>
        </p:spPr>
        <p:txBody>
          <a:bodyPr>
            <a:normAutofit fontScale="90000"/>
          </a:bodyPr>
          <a:lstStyle/>
          <a:p>
            <a:pPr eaLnBrk="1" fontAlgn="auto" hangingPunct="1">
              <a:spcAft>
                <a:spcPts val="0"/>
              </a:spcAft>
              <a:defRPr/>
            </a:pPr>
            <a:r>
              <a:rPr lang="de-DE"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Zu den Sehenswürdigkeiten Berlins gehört auch </a:t>
            </a:r>
            <a:r>
              <a:rPr lang="de-DE" sz="4400" b="1" cap="none" dirty="0" smtClean="0">
                <a:ln w="1905"/>
                <a:solidFill>
                  <a:srgbClr val="0000FF"/>
                </a:solidFill>
                <a:effectLst>
                  <a:innerShdw blurRad="69850" dist="43180" dir="5400000">
                    <a:srgbClr val="000000">
                      <a:alpha val="65000"/>
                    </a:srgbClr>
                  </a:innerShdw>
                </a:effectLst>
                <a:latin typeface="Times New Roman" pitchFamily="18" charset="0"/>
              </a:rPr>
              <a:t>der Alexanderplatz. </a:t>
            </a:r>
            <a:r>
              <a:rPr lang="de-DE"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Er hat seinen Namen dem russischen Zaren Alexander dem Ersten zu Ehren bekommen.</a:t>
            </a:r>
            <a:r>
              <a:rPr lang="ru-RU"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r>
            <a:br>
              <a:rPr lang="ru-RU"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br>
            <a:endParaRPr lang="ru-RU"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7410" name="Рисунок 8"/>
          <p:cNvPicPr>
            <a:picLocks noChangeAspect="1"/>
          </p:cNvPicPr>
          <p:nvPr/>
        </p:nvPicPr>
        <p:blipFill>
          <a:blip r:embed="rId2"/>
          <a:srcRect/>
          <a:stretch>
            <a:fillRect/>
          </a:stretch>
        </p:blipFill>
        <p:spPr bwMode="auto">
          <a:xfrm>
            <a:off x="468313" y="2708275"/>
            <a:ext cx="3419475" cy="2881313"/>
          </a:xfrm>
          <a:prstGeom prst="rect">
            <a:avLst/>
          </a:prstGeom>
          <a:noFill/>
          <a:ln w="9525">
            <a:noFill/>
            <a:miter lim="800000"/>
            <a:headEnd/>
            <a:tailEnd/>
          </a:ln>
        </p:spPr>
      </p:pic>
      <p:pic>
        <p:nvPicPr>
          <p:cNvPr id="17411" name="Рисунок 4"/>
          <p:cNvPicPr>
            <a:picLocks noChangeAspect="1"/>
          </p:cNvPicPr>
          <p:nvPr/>
        </p:nvPicPr>
        <p:blipFill>
          <a:blip r:embed="rId3"/>
          <a:srcRect/>
          <a:stretch>
            <a:fillRect/>
          </a:stretch>
        </p:blipFill>
        <p:spPr bwMode="auto">
          <a:xfrm>
            <a:off x="4211638" y="2492375"/>
            <a:ext cx="4638675" cy="392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de-DE"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Das ist der beliebteste Platz der Berliner. Sie nennen ihn “Alex „</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4" name="Рисунок 7"/>
          <p:cNvPicPr>
            <a:picLocks noChangeAspect="1"/>
          </p:cNvPicPr>
          <p:nvPr/>
        </p:nvPicPr>
        <p:blipFill>
          <a:blip r:embed="rId2"/>
          <a:srcRect/>
          <a:stretch>
            <a:fillRect/>
          </a:stretch>
        </p:blipFill>
        <p:spPr bwMode="auto">
          <a:xfrm>
            <a:off x="323850" y="1916113"/>
            <a:ext cx="3525838" cy="4033837"/>
          </a:xfrm>
          <a:prstGeom prst="rect">
            <a:avLst/>
          </a:prstGeom>
          <a:noFill/>
          <a:ln w="9525">
            <a:noFill/>
            <a:miter lim="800000"/>
            <a:headEnd/>
            <a:tailEnd/>
          </a:ln>
        </p:spPr>
      </p:pic>
      <p:pic>
        <p:nvPicPr>
          <p:cNvPr id="18435" name="Picture 2"/>
          <p:cNvPicPr>
            <a:picLocks noChangeAspect="1" noChangeArrowheads="1"/>
          </p:cNvPicPr>
          <p:nvPr/>
        </p:nvPicPr>
        <p:blipFill>
          <a:blip r:embed="rId3"/>
          <a:srcRect/>
          <a:stretch>
            <a:fillRect/>
          </a:stretch>
        </p:blipFill>
        <p:spPr bwMode="auto">
          <a:xfrm>
            <a:off x="4284663" y="1916113"/>
            <a:ext cx="4464050" cy="403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de-DE" dirty="0" smtClean="0"/>
              <a:t>             </a:t>
            </a:r>
            <a:r>
              <a:rPr lang="de-DE" sz="6700" b="1" cap="none" dirty="0" smtClean="0">
                <a:ln w="10541" cmpd="sng">
                  <a:solidFill>
                    <a:schemeClr val="tx1">
                      <a:lumMod val="95000"/>
                      <a:lumOff val="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Die Weltzeituhr</a:t>
            </a:r>
            <a:r>
              <a:rPr lang="ru-RU" sz="6700" b="1" cap="none" dirty="0" smtClean="0">
                <a:ln w="10541" cmpd="sng">
                  <a:solidFill>
                    <a:schemeClr val="tx1">
                      <a:lumMod val="95000"/>
                      <a:lumOff val="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r>
            <a:br>
              <a:rPr lang="ru-RU" sz="6700" b="1" cap="none" dirty="0" smtClean="0">
                <a:ln w="10541" cmpd="sng">
                  <a:solidFill>
                    <a:schemeClr val="tx1">
                      <a:lumMod val="95000"/>
                      <a:lumOff val="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endParaRPr lang="ru-RU" sz="6700" dirty="0">
              <a:ln w="10541" cmpd="sng">
                <a:solidFill>
                  <a:schemeClr val="tx1">
                    <a:lumMod val="95000"/>
                    <a:lumOff val="5000"/>
                  </a:schemeClr>
                </a:solidFill>
                <a:prstDash val="solid"/>
              </a:ln>
            </a:endParaRPr>
          </a:p>
        </p:txBody>
      </p:sp>
      <p:pic>
        <p:nvPicPr>
          <p:cNvPr id="19458" name="Picture 2"/>
          <p:cNvPicPr>
            <a:picLocks noChangeAspect="1" noChangeArrowheads="1"/>
          </p:cNvPicPr>
          <p:nvPr/>
        </p:nvPicPr>
        <p:blipFill>
          <a:blip r:embed="rId2"/>
          <a:srcRect/>
          <a:stretch>
            <a:fillRect/>
          </a:stretch>
        </p:blipFill>
        <p:spPr bwMode="auto">
          <a:xfrm>
            <a:off x="179388" y="1125538"/>
            <a:ext cx="4140200" cy="5518150"/>
          </a:xfrm>
          <a:prstGeom prst="rect">
            <a:avLst/>
          </a:prstGeom>
          <a:noFill/>
          <a:ln w="9525">
            <a:noFill/>
            <a:miter lim="800000"/>
            <a:headEnd/>
            <a:tailEnd/>
          </a:ln>
        </p:spPr>
      </p:pic>
      <p:sp>
        <p:nvSpPr>
          <p:cNvPr id="4" name="TextBox 3"/>
          <p:cNvSpPr txBox="1"/>
          <p:nvPr/>
        </p:nvSpPr>
        <p:spPr>
          <a:xfrm>
            <a:off x="4932040" y="1700808"/>
            <a:ext cx="3888432" cy="5016758"/>
          </a:xfrm>
          <a:prstGeom prst="rect">
            <a:avLst/>
          </a:prstGeom>
          <a:noFill/>
        </p:spPr>
        <p:txBody>
          <a:bodyPr>
            <a:spAutoFit/>
          </a:bodyPr>
          <a:lstStyle/>
          <a:p>
            <a:pPr fontAlgn="auto">
              <a:spcBef>
                <a:spcPts val="0"/>
              </a:spcBef>
              <a:spcAft>
                <a:spcPts val="0"/>
              </a:spcAft>
              <a:defRPr/>
            </a:pPr>
            <a:r>
              <a:rPr lang="de-DE" sz="3600" b="1" dirty="0">
                <a:latin typeface="+mn-lt"/>
                <a:cs typeface="+mn-cs"/>
              </a:rPr>
              <a:t>  </a:t>
            </a:r>
            <a:r>
              <a:rPr lang="de-DE" sz="4000" b="1" dirty="0">
                <a:ln w="17780" cmpd="sng">
                  <a:solidFill>
                    <a:srgbClr val="92D05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Auf dem Alexanderplatz steht die Weltzeituhr, dort kann man die Uhrzeiten in der ganzen Welt sehen.</a:t>
            </a:r>
            <a:endParaRPr lang="ru-RU" sz="4000" b="1" dirty="0">
              <a:ln w="17780" cmpd="sng">
                <a:solidFill>
                  <a:srgbClr val="92D050"/>
                </a:solidFill>
                <a:prstDash val="solid"/>
                <a:miter lim="800000"/>
              </a:ln>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686800" cy="841248"/>
          </a:xfrm>
          <a:effectLst>
            <a:reflection blurRad="6350" stA="50000" endA="300" endPos="38500" dist="50800" dir="5400000" sy="-100000" algn="bl" rotWithShape="0"/>
          </a:effectLst>
        </p:spPr>
        <p:txBody>
          <a:bodyPr>
            <a:noAutofit/>
          </a:bodyPr>
          <a:lstStyle/>
          <a:p>
            <a:pPr eaLnBrk="1" fontAlgn="auto" hangingPunct="1">
              <a:spcAft>
                <a:spcPts val="0"/>
              </a:spcAft>
              <a:defRPr/>
            </a:pPr>
            <a:r>
              <a:rPr lang="de-DE" sz="6000" cap="none" dirty="0" smtClean="0">
                <a:ln w="18415" cmpd="sng">
                  <a:solidFill>
                    <a:schemeClr val="accent2">
                      <a:lumMod val="50000"/>
                    </a:schemeClr>
                  </a:solidFill>
                  <a:prstDash val="solid"/>
                </a:ln>
                <a:solidFill>
                  <a:srgbClr val="FFFFFF"/>
                </a:solidFill>
                <a:effectLst>
                  <a:outerShdw blurRad="63500" dir="3600000" algn="tl" rotWithShape="0">
                    <a:srgbClr val="000000">
                      <a:alpha val="70000"/>
                    </a:srgbClr>
                  </a:outerShdw>
                </a:effectLst>
              </a:rPr>
              <a:t>       </a:t>
            </a:r>
            <a:r>
              <a:rPr lang="de-DE" sz="6000" b="1" i="1" cap="none"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Der</a:t>
            </a:r>
            <a:r>
              <a:rPr lang="de-DE" sz="6000" b="1" cap="none"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t>
            </a:r>
            <a:r>
              <a:rPr lang="de-DE" sz="6000" b="1" i="1" cap="none"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Fernsehturm</a:t>
            </a:r>
            <a:r>
              <a:rPr lang="ru-RU" sz="6000" b="1" i="1" cap="none"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r>
            <a:br>
              <a:rPr lang="ru-RU" sz="6000" b="1" i="1" cap="none"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br>
            <a:endParaRPr lang="ru-RU" sz="6000" i="1" cap="none" dirty="0">
              <a:ln w="18415" cmpd="sng">
                <a:solidFill>
                  <a:schemeClr val="accent2">
                    <a:lumMod val="50000"/>
                  </a:schemeClr>
                </a:solidFill>
                <a:prstDash val="solid"/>
              </a:ln>
              <a:solidFill>
                <a:srgbClr val="FF0000"/>
              </a:solidFill>
              <a:effectLst>
                <a:outerShdw blurRad="63500" dir="3600000" algn="tl" rotWithShape="0">
                  <a:srgbClr val="000000">
                    <a:alpha val="70000"/>
                  </a:srgbClr>
                </a:outerShdw>
              </a:effectLst>
            </a:endParaRPr>
          </a:p>
        </p:txBody>
      </p:sp>
      <p:pic>
        <p:nvPicPr>
          <p:cNvPr id="20482" name="Picture 2"/>
          <p:cNvPicPr>
            <a:picLocks noChangeAspect="1" noChangeArrowheads="1"/>
          </p:cNvPicPr>
          <p:nvPr/>
        </p:nvPicPr>
        <p:blipFill>
          <a:blip r:embed="rId2"/>
          <a:srcRect/>
          <a:stretch>
            <a:fillRect/>
          </a:stretch>
        </p:blipFill>
        <p:spPr bwMode="auto">
          <a:xfrm>
            <a:off x="755650" y="1844675"/>
            <a:ext cx="2232025" cy="3354388"/>
          </a:xfrm>
          <a:prstGeom prst="rect">
            <a:avLst/>
          </a:prstGeom>
          <a:noFill/>
          <a:ln w="9525">
            <a:noFill/>
            <a:miter lim="800000"/>
            <a:headEnd/>
            <a:tailEnd/>
          </a:ln>
        </p:spPr>
      </p:pic>
      <p:sp>
        <p:nvSpPr>
          <p:cNvPr id="20483" name="TextBox 3"/>
          <p:cNvSpPr txBox="1">
            <a:spLocks noChangeArrowheads="1"/>
          </p:cNvSpPr>
          <p:nvPr/>
        </p:nvSpPr>
        <p:spPr bwMode="auto">
          <a:xfrm>
            <a:off x="3057525" y="2349500"/>
            <a:ext cx="6086475" cy="2584450"/>
          </a:xfrm>
          <a:prstGeom prst="rect">
            <a:avLst/>
          </a:prstGeom>
          <a:noFill/>
          <a:ln w="9525">
            <a:noFill/>
            <a:miter lim="800000"/>
            <a:headEnd/>
            <a:tailEnd/>
          </a:ln>
        </p:spPr>
        <p:txBody>
          <a:bodyPr>
            <a:spAutoFit/>
          </a:bodyPr>
          <a:lstStyle/>
          <a:p>
            <a:pPr algn="ctr"/>
            <a:r>
              <a:rPr lang="de-DE" sz="5400">
                <a:latin typeface="Constantia" pitchFamily="18" charset="0"/>
              </a:rPr>
              <a:t>Das ist ein Fernsehturm. Er steht am Alex. </a:t>
            </a:r>
            <a:endParaRPr lang="ru-RU" sz="5400">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64905"/>
            <a:ext cx="5220072" cy="720080"/>
          </a:xfrm>
        </p:spPr>
        <p:txBody>
          <a:bodyPr>
            <a:normAutofit fontScale="90000"/>
          </a:bodyPr>
          <a:lstStyle/>
          <a:p>
            <a:pPr eaLnBrk="1" hangingPunct="1">
              <a:defRPr/>
            </a:pPr>
            <a:r>
              <a:rPr lang="de-DE"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a:t>
            </a:r>
            <a:r>
              <a:rPr lang="de-DE" sz="4400" b="1" cap="none" dirty="0" smtClean="0">
                <a:ln w="17780" cmpd="sng">
                  <a:solidFill>
                    <a:srgbClr val="FFFFFF"/>
                  </a:solidFill>
                  <a:prstDash val="solid"/>
                  <a:miter lim="800000"/>
                </a:ln>
                <a:solidFill>
                  <a:srgbClr val="0FB12E"/>
                </a:solidFill>
                <a:effectLst>
                  <a:outerShdw blurRad="50800" algn="tl" rotWithShape="0">
                    <a:srgbClr val="000000"/>
                  </a:outerShdw>
                </a:effectLst>
                <a:latin typeface="Comic Sans MS" pitchFamily="66" charset="0"/>
              </a:rPr>
              <a:t>Der Berliner   Fernsehturm</a:t>
            </a:r>
            <a:r>
              <a:rPr lang="de-DE"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a:r>
            <a:br>
              <a:rPr lang="de-DE"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br>
            <a:r>
              <a:rPr lang="de-DE"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a:t>
            </a:r>
            <a:br>
              <a:rPr lang="de-DE"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br>
            <a: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t>wurde 1965 - 1969 gebaut. </a:t>
            </a:r>
            <a:b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br>
            <a: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t>Er ist 365 m hoch. </a:t>
            </a:r>
            <a:b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br>
            <a: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t>Die Kugel hat einen Durchmesser </a:t>
            </a:r>
            <a:b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br>
            <a:r>
              <a:rPr lang="de-DE"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Comic Sans MS" pitchFamily="66" charset="0"/>
              </a:rPr>
              <a:t>von 32m und wiegt 4.800t.</a:t>
            </a:r>
            <a:endParaRPr lang="ru-RU"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endParaRPr>
          </a:p>
        </p:txBody>
      </p:sp>
      <p:pic>
        <p:nvPicPr>
          <p:cNvPr id="21506" name="Рисунок 4"/>
          <p:cNvPicPr>
            <a:picLocks noChangeAspect="1"/>
          </p:cNvPicPr>
          <p:nvPr/>
        </p:nvPicPr>
        <p:blipFill>
          <a:blip r:embed="rId2"/>
          <a:srcRect/>
          <a:stretch>
            <a:fillRect/>
          </a:stretch>
        </p:blipFill>
        <p:spPr bwMode="auto">
          <a:xfrm>
            <a:off x="3995738" y="4581525"/>
            <a:ext cx="4222750" cy="2132013"/>
          </a:xfrm>
          <a:prstGeom prst="rect">
            <a:avLst/>
          </a:prstGeom>
          <a:noFill/>
          <a:ln w="9525">
            <a:noFill/>
            <a:miter lim="800000"/>
            <a:headEnd/>
            <a:tailEnd/>
          </a:ln>
        </p:spPr>
      </p:pic>
      <p:pic>
        <p:nvPicPr>
          <p:cNvPr id="21507" name="Picture 3"/>
          <p:cNvPicPr>
            <a:picLocks noChangeAspect="1" noChangeArrowheads="1"/>
          </p:cNvPicPr>
          <p:nvPr/>
        </p:nvPicPr>
        <p:blipFill>
          <a:blip r:embed="rId3"/>
          <a:srcRect/>
          <a:stretch>
            <a:fillRect/>
          </a:stretch>
        </p:blipFill>
        <p:spPr bwMode="auto">
          <a:xfrm>
            <a:off x="4643438" y="188913"/>
            <a:ext cx="4176712"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164</TotalTime>
  <Words>192</Words>
  <Application>Microsoft Office PowerPoint</Application>
  <PresentationFormat>Экран (4:3)</PresentationFormat>
  <Paragraphs>11</Paragraphs>
  <Slides>19</Slides>
  <Notes>0</Notes>
  <HiddenSlides>0</HiddenSlides>
  <MMClips>0</MMClips>
  <ScaleCrop>false</ScaleCrop>
  <HeadingPairs>
    <vt:vector size="6" baseType="variant">
      <vt:variant>
        <vt:lpstr>Использованные шрифты</vt:lpstr>
      </vt:variant>
      <vt:variant>
        <vt:i4>10</vt:i4>
      </vt:variant>
      <vt:variant>
        <vt:lpstr>Шаблон оформления</vt:lpstr>
      </vt:variant>
      <vt:variant>
        <vt:i4>9</vt:i4>
      </vt:variant>
      <vt:variant>
        <vt:lpstr>Заголовки слайдов</vt:lpstr>
      </vt:variant>
      <vt:variant>
        <vt:i4>19</vt:i4>
      </vt:variant>
    </vt:vector>
  </HeadingPairs>
  <TitlesOfParts>
    <vt:vector size="38" baseType="lpstr">
      <vt:lpstr>Arial</vt:lpstr>
      <vt:lpstr>Constantia</vt:lpstr>
      <vt:lpstr>Wingdings 2</vt:lpstr>
      <vt:lpstr>Calibri</vt:lpstr>
      <vt:lpstr>Modern No. 20</vt:lpstr>
      <vt:lpstr>Rage Italic</vt:lpstr>
      <vt:lpstr>Baskerville Old Face</vt:lpstr>
      <vt:lpstr>Times New Roman</vt:lpstr>
      <vt:lpstr>Arial Rounded MT Bold</vt:lpstr>
      <vt:lpstr>Elephant</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dom</dc:creator>
  <cp:lastModifiedBy>User</cp:lastModifiedBy>
  <cp:revision>24</cp:revision>
  <dcterms:created xsi:type="dcterms:W3CDTF">2012-03-26T15:48:24Z</dcterms:created>
  <dcterms:modified xsi:type="dcterms:W3CDTF">2017-02-18T10:23:54Z</dcterms:modified>
</cp:coreProperties>
</file>