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302" r:id="rId2"/>
    <p:sldId id="332" r:id="rId3"/>
    <p:sldId id="341" r:id="rId4"/>
    <p:sldId id="325" r:id="rId5"/>
    <p:sldId id="344" r:id="rId6"/>
    <p:sldId id="350" r:id="rId7"/>
    <p:sldId id="328" r:id="rId8"/>
    <p:sldId id="333" r:id="rId9"/>
    <p:sldId id="335" r:id="rId10"/>
    <p:sldId id="309" r:id="rId11"/>
    <p:sldId id="358" r:id="rId12"/>
    <p:sldId id="337" r:id="rId13"/>
    <p:sldId id="351" r:id="rId14"/>
    <p:sldId id="339" r:id="rId15"/>
    <p:sldId id="348" r:id="rId16"/>
    <p:sldId id="353" r:id="rId17"/>
    <p:sldId id="356" r:id="rId18"/>
    <p:sldId id="354" r:id="rId19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arlow Solid Italic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FFFF"/>
    <a:srgbClr val="66CCFF"/>
    <a:srgbClr val="FF0066"/>
    <a:srgbClr val="CC0000"/>
    <a:srgbClr val="008000"/>
    <a:srgbClr val="006600"/>
    <a:srgbClr val="990033"/>
    <a:srgbClr val="3399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2749C-B50C-4D77-A6D4-07148A9A254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097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40BB9-80DD-4603-BF51-1AB246173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0BB9-80DD-4603-BF51-1AB24617374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CA2027-7F49-4AF2-B49D-4E5F11BB1F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7E118-996D-4C31-800D-A7D6791AA7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D5C95-C5CB-44BF-B81B-6B52F6070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ECF14-2E43-4638-8B81-E93C714F6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6BBFA10-40BC-452B-932F-3AAB24561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FBDA3-ECF8-4BFE-86C1-E4642B7355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B0A46-3105-45BD-8DF5-353ACE26D8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B85B9-E59D-4BCE-BDD0-25BFA80371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18597-ABB8-4F5A-92F7-D324F77546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9DFCB-CCC6-4EBF-943B-F1524C777D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C98ED-B34F-413B-998A-F1BF0FA11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E0EBF5C-F4EF-49C7-AC5C-6E1A9EDD13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8.jpeg"/><Relationship Id="rId7" Type="http://schemas.openxmlformats.org/officeDocument/2006/relationships/image" Target="../media/image4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9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8.jpe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jpe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463" y="115888"/>
            <a:ext cx="4427537" cy="2376487"/>
          </a:xfrm>
        </p:spPr>
        <p:txBody>
          <a:bodyPr/>
          <a:lstStyle/>
          <a:p>
            <a:pPr eaLnBrk="1" hangingPunct="1">
              <a:defRPr/>
            </a:pPr>
            <a:r>
              <a:rPr lang="de-DE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urlz MT" pitchFamily="82" charset="0"/>
              </a:rPr>
              <a:t>„WEIHNACHTEN IN DEUTSCHLAND"</a:t>
            </a:r>
            <a:endParaRPr lang="ru-RU" b="1" i="1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urlz MT" pitchFamily="82" charset="0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153988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ECF14-2E43-4638-8B81-E93C714F6D3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056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66"/>
            <a:ext cx="695325" cy="714375"/>
          </a:xfrm>
          <a:prstGeom prst="rect">
            <a:avLst/>
          </a:prstGeom>
          <a:noFill/>
        </p:spPr>
      </p:pic>
      <p:pic>
        <p:nvPicPr>
          <p:cNvPr id="2057" name="Picture 9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66"/>
            <a:ext cx="695325" cy="714375"/>
          </a:xfrm>
          <a:prstGeom prst="rect">
            <a:avLst/>
          </a:prstGeom>
          <a:noFill/>
        </p:spPr>
      </p:pic>
      <p:pic>
        <p:nvPicPr>
          <p:cNvPr id="12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7786710" y="2500306"/>
            <a:ext cx="695325" cy="642942"/>
          </a:xfrm>
          <a:prstGeom prst="rect">
            <a:avLst/>
          </a:prstGeom>
          <a:noFill/>
        </p:spPr>
      </p:pic>
      <p:pic>
        <p:nvPicPr>
          <p:cNvPr id="13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357158" y="2786058"/>
            <a:ext cx="695325" cy="623898"/>
          </a:xfrm>
          <a:prstGeom prst="rect">
            <a:avLst/>
          </a:prstGeom>
          <a:noFill/>
        </p:spPr>
      </p:pic>
      <p:pic>
        <p:nvPicPr>
          <p:cNvPr id="2060" name="Picture 12" descr="D:\Документы\немецкий язык\муниципальный конкурс  2012\рождество картинки\File023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3048000"/>
            <a:ext cx="2286000" cy="3810000"/>
          </a:xfrm>
          <a:prstGeom prst="rect">
            <a:avLst/>
          </a:prstGeom>
          <a:noFill/>
        </p:spPr>
      </p:pic>
      <p:pic>
        <p:nvPicPr>
          <p:cNvPr id="10" name="Picture 8" descr="D:\Документы\немецкий язык\муниципальный конкурс  2012\рождество картинки\24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0" y="4929198"/>
            <a:ext cx="695325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2786058"/>
            <a:ext cx="3571868" cy="499745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b="1" dirty="0" smtClean="0">
                <a:solidFill>
                  <a:srgbClr val="FFFF00"/>
                </a:solidFill>
              </a:rPr>
              <a:t>Für die Kinder gibt es einen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b="1" dirty="0" smtClean="0">
                <a:solidFill>
                  <a:srgbClr val="FFFF00"/>
                </a:solidFill>
              </a:rPr>
              <a:t>Adventskalender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b="1" dirty="0" smtClean="0">
                <a:solidFill>
                  <a:srgbClr val="FFFF00"/>
                </a:solidFill>
              </a:rPr>
              <a:t>mit 24 </a:t>
            </a:r>
            <a:r>
              <a:rPr lang="de-DE" b="1" dirty="0" err="1" smtClean="0">
                <a:solidFill>
                  <a:srgbClr val="FFFF00"/>
                </a:solidFill>
              </a:rPr>
              <a:t>kleinenTüren</a:t>
            </a:r>
            <a:r>
              <a:rPr lang="de-DE" b="1" dirty="0" smtClean="0">
                <a:solidFill>
                  <a:srgbClr val="FFFF00"/>
                </a:solidFill>
              </a:rPr>
              <a:t>.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pic>
        <p:nvPicPr>
          <p:cNvPr id="4100" name="Picture 4" descr="empty18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28992" y="1000108"/>
            <a:ext cx="54594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49" name="Picture 1" descr="D:\Документы\немецкий язык\муниципальный конкурс  2012\рождество картинки\Weihnachten-Bild-Smilies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-24"/>
            <a:ext cx="4505325" cy="1590675"/>
          </a:xfrm>
          <a:prstGeom prst="rect">
            <a:avLst/>
          </a:prstGeom>
          <a:noFill/>
        </p:spPr>
      </p:pic>
      <p:pic>
        <p:nvPicPr>
          <p:cNvPr id="6" name="Picture 1" descr="D:\Документы\немецкий язык\муниципальный конкурс  2012\рождество картинки\Weihnachten-Bild-Smilies16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-24"/>
            <a:ext cx="4505325" cy="1590675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Admin\Рабочий стол\winter_pictar.ru__16_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5429264"/>
            <a:ext cx="714380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3333FF"/>
                </a:solidFill>
              </a:rPr>
              <a:t>Sch</a:t>
            </a:r>
            <a:r>
              <a:rPr lang="de-DE" sz="3600" b="1" dirty="0" err="1" smtClean="0">
                <a:solidFill>
                  <a:srgbClr val="3333FF"/>
                </a:solidFill>
              </a:rPr>
              <a:t>ön</a:t>
            </a:r>
            <a:r>
              <a:rPr lang="de-DE" sz="3600" b="1" dirty="0" smtClean="0">
                <a:solidFill>
                  <a:srgbClr val="3333FF"/>
                </a:solidFill>
              </a:rPr>
              <a:t> ist es im Winterwald.</a:t>
            </a:r>
            <a:endParaRPr lang="ru-RU" sz="36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01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6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852738"/>
            <a:ext cx="3890960" cy="2374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de-DE" sz="3600" dirty="0">
                <a:solidFill>
                  <a:srgbClr val="66FF66"/>
                </a:solidFill>
                <a:latin typeface="Baskerville Old Face" pitchFamily="18" charset="0"/>
              </a:rPr>
              <a:t>  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Weihnachten feiert </a:t>
            </a:r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man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am  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25. </a:t>
            </a:r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und </a:t>
            </a:r>
            <a:r>
              <a:rPr lang="de-DE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26. Dezember.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3600" b="1" dirty="0">
              <a:solidFill>
                <a:srgbClr val="66FF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839750">
            <a:off x="3828146" y="3647537"/>
            <a:ext cx="3898647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DEZEMBER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ChristmasMarketJe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42852"/>
            <a:ext cx="728667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b="1" dirty="0" smtClean="0"/>
              <a:t>   </a:t>
            </a:r>
            <a:r>
              <a:rPr lang="de-DE" sz="4400" b="1" dirty="0" smtClean="0">
                <a:solidFill>
                  <a:srgbClr val="FFFF00"/>
                </a:solidFill>
              </a:rPr>
              <a:t>„Christkindlesmarkt“ </a:t>
            </a:r>
          </a:p>
          <a:p>
            <a:pPr algn="ctr"/>
            <a:r>
              <a:rPr lang="de-DE" sz="4400" b="1" dirty="0" smtClean="0">
                <a:solidFill>
                  <a:srgbClr val="FFFF00"/>
                </a:solidFill>
              </a:rPr>
              <a:t>in Nürnberg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01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357222" y="1142984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3333FF"/>
                </a:solidFill>
                <a:latin typeface="Baskerville Old Face" pitchFamily="18" charset="0"/>
              </a:rPr>
              <a:t>In jedem Haus steht ein</a:t>
            </a:r>
            <a:br>
              <a:rPr lang="de-DE" sz="3200" b="1" dirty="0" smtClean="0">
                <a:solidFill>
                  <a:srgbClr val="3333FF"/>
                </a:solidFill>
                <a:latin typeface="Baskerville Old Face" pitchFamily="18" charset="0"/>
              </a:rPr>
            </a:br>
            <a:r>
              <a:rPr lang="de-DE" sz="3200" b="1" dirty="0" smtClean="0">
                <a:solidFill>
                  <a:srgbClr val="3333FF"/>
                </a:solidFill>
                <a:latin typeface="Baskerville Old Face" pitchFamily="18" charset="0"/>
              </a:rPr>
              <a:t>Weihnachtsbaum. Unter dem Weihnachtsbaum liegen </a:t>
            </a:r>
          </a:p>
          <a:p>
            <a:pPr algn="ctr"/>
            <a:r>
              <a:rPr lang="de-DE" sz="3200" b="1" dirty="0" smtClean="0">
                <a:solidFill>
                  <a:srgbClr val="3333FF"/>
                </a:solidFill>
                <a:latin typeface="Baskerville Old Face" pitchFamily="18" charset="0"/>
              </a:rPr>
              <a:t>Geschenke.</a:t>
            </a:r>
            <a:endParaRPr lang="ru-RU" sz="3200" b="1" dirty="0" smtClean="0">
              <a:solidFill>
                <a:srgbClr val="3333FF"/>
              </a:solidFill>
              <a:latin typeface="Baskerville Old Face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3593666-797b49d5be0850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285728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ziele3_familie_es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1857364"/>
            <a:ext cx="7858180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28604"/>
            <a:ext cx="7929618" cy="1285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3333FF"/>
                </a:solidFill>
              </a:rPr>
              <a:t>Die Familie sitzt am Tisch und isst die Weihnachtsspezialitäten</a:t>
            </a:r>
            <a:r>
              <a:rPr lang="de-DE" sz="4000" dirty="0" smtClean="0">
                <a:solidFill>
                  <a:srgbClr val="3333FF"/>
                </a:solidFill>
              </a:rPr>
              <a:t>.</a:t>
            </a:r>
            <a:endParaRPr lang="ru-RU" sz="4000" dirty="0">
              <a:solidFill>
                <a:srgbClr val="3333FF"/>
              </a:solidFill>
            </a:endParaRPr>
          </a:p>
        </p:txBody>
      </p:sp>
      <p:pic>
        <p:nvPicPr>
          <p:cNvPr id="3076" name="Picture 4" descr="C:\Documents and Settings\Admin\Рабочий стол\243939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643602"/>
            <a:ext cx="1277060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Rosy_Wunschzettel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28604"/>
            <a:ext cx="2643206" cy="3643338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Rosy_Wunschzettel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071810"/>
            <a:ext cx="2786082" cy="3643338"/>
          </a:xfrm>
          <a:prstGeom prst="rect">
            <a:avLst/>
          </a:prstGeom>
          <a:noFill/>
        </p:spPr>
      </p:pic>
      <p:pic>
        <p:nvPicPr>
          <p:cNvPr id="5124" name="Picture 4" descr="C:\Documents and Settings\Admin\Рабочий стол\kalender_09_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1714488"/>
            <a:ext cx="3071834" cy="41434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868" y="285728"/>
            <a:ext cx="542928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Zu Weihnachten schreiben die Kinder den Wunschzettel</a:t>
            </a:r>
            <a:r>
              <a:rPr lang="de-DE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714744" y="2571744"/>
            <a:ext cx="264320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93670" y="3784579"/>
            <a:ext cx="357190" cy="357190"/>
          </a:xfrm>
          <a:prstGeom prst="rect">
            <a:avLst/>
          </a:prstGeom>
          <a:solidFill>
            <a:schemeClr val="tx1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2" name="Группа 10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50" name="Picture 2" descr="C:\Documents and Settings\Admin\Рабочий стол\3593716-efd960808e81a53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5" name="Picture 2" descr="C:\Documents and Settings\Admin\Рабочий стол\images (1)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439" y="1541919"/>
              <a:ext cx="1071537" cy="1387015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Admin\Рабочий стол\загруженное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414" y="1142984"/>
              <a:ext cx="1500197" cy="1357298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Admin\Рабочий стол\загруженное (1)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6050" y="1928802"/>
              <a:ext cx="1357322" cy="1357322"/>
            </a:xfrm>
            <a:prstGeom prst="rect">
              <a:avLst/>
            </a:prstGeom>
            <a:noFill/>
          </p:spPr>
        </p:pic>
        <p:pic>
          <p:nvPicPr>
            <p:cNvPr id="1029" name="Picture 5" descr="C:\Documents and Settings\Admin\Рабочий стол\загруженное (2)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14810" y="1142984"/>
              <a:ext cx="1900259" cy="1357298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Admin\Рабочий стол\images (2)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15272" y="1500174"/>
              <a:ext cx="1357323" cy="1375583"/>
            </a:xfrm>
            <a:prstGeom prst="rect">
              <a:avLst/>
            </a:prstGeom>
            <a:noFill/>
          </p:spPr>
        </p:pic>
        <p:pic>
          <p:nvPicPr>
            <p:cNvPr id="1033" name="Picture 9" descr="C:\Documents and Settings\Admin\Рабочий стол\12297576_adventskalender_haus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86512" y="1928802"/>
              <a:ext cx="1357298" cy="1357298"/>
            </a:xfrm>
            <a:prstGeom prst="rect">
              <a:avLst/>
            </a:prstGeom>
            <a:noFill/>
          </p:spPr>
        </p:pic>
        <p:sp>
          <p:nvSpPr>
            <p:cNvPr id="16" name="Овал 15"/>
            <p:cNvSpPr/>
            <p:nvPr/>
          </p:nvSpPr>
          <p:spPr>
            <a:xfrm>
              <a:off x="357158" y="3000372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714480" y="2571744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3357554" y="1500174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8286776" y="3000372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6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5000628" y="2571744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6858016" y="1500174"/>
              <a:ext cx="357190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464580" y="3427389"/>
              <a:ext cx="357190" cy="357190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82177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3615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9334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17896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5053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67929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32210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96491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60772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10805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75086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39367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036480" y="342738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25053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53615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10739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464580" y="3784579"/>
              <a:ext cx="357190" cy="357190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2177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17896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5020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89334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60772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3648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567929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32210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4964910" y="378457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64580" y="4141769"/>
              <a:ext cx="357190" cy="357190"/>
            </a:xfrm>
            <a:prstGeom prst="rect">
              <a:avLst/>
            </a:prstGeom>
            <a:solidFill>
              <a:srgbClr val="CCFFFF"/>
            </a:solidFill>
            <a:ln w="539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53615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5053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9334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17896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82177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75020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39301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10739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496491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460772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03582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567929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5322100" y="414176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67863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4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82177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103582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139301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75020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10739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464580" y="4498959"/>
              <a:ext cx="357190" cy="357190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425053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389334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353615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317896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210739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464580" y="4856149"/>
              <a:ext cx="357190" cy="357190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4607720" y="449895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17896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282177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353615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139301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5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175020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532210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6491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460772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425053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89334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39367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03648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679290" y="485614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3178960" y="521333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2821770" y="521333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1750200" y="521333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6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2107390" y="5213339"/>
              <a:ext cx="357190" cy="357190"/>
            </a:xfrm>
            <a:prstGeom prst="rect">
              <a:avLst/>
            </a:prstGeom>
            <a:solidFill>
              <a:schemeClr val="tx1"/>
            </a:solidFill>
            <a:ln w="349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2464580" y="5213339"/>
              <a:ext cx="357190" cy="357190"/>
            </a:xfrm>
            <a:prstGeom prst="rect">
              <a:avLst/>
            </a:prstGeom>
            <a:solidFill>
              <a:srgbClr val="CCFFFF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1" name="Соединительная линия уступом 100"/>
            <p:cNvCxnSpPr>
              <a:stCxn id="99" idx="2"/>
            </p:cNvCxnSpPr>
            <p:nvPr/>
          </p:nvCxnSpPr>
          <p:spPr>
            <a:xfrm rot="16200000" flipH="1">
              <a:off x="2928121" y="5285582"/>
              <a:ext cx="644555" cy="1214447"/>
            </a:xfrm>
            <a:prstGeom prst="bentConnector2">
              <a:avLst/>
            </a:prstGeom>
            <a:ln w="444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3929058" y="6215082"/>
              <a:ext cx="1357322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Прямоугольник 121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rgbClr val="FFFF00"/>
                </a:solidFill>
              </a:rPr>
              <a:t>Löse das Kreuzworträtsel. Schreibe das Lösungswort auf.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_wpf.im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8572560" cy="2714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solidFill>
                  <a:srgbClr val="FF0066"/>
                </a:solidFill>
                <a:latin typeface="Comic Sans MS" pitchFamily="66" charset="0"/>
              </a:rPr>
              <a:t>Ich wünsche euch frohe Weihnachten, Gesundheit und alles Gute im Neuen Jahr!</a:t>
            </a:r>
            <a:endParaRPr lang="ru-RU" sz="40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3593716-efd960808e81a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Der Winter kommt, es schneit und es wird kalt.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Mit Schnee bedeckt sind Wiese, Feld und Wald,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Flüsse, Teiche, Seen frieren zu,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ein kalter Wind weht öfter dazu.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Die Tage werden kurz, die Nächte lang,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 Garten hört  man keinen Vogelsang. </a:t>
            </a:r>
            <a:endParaRPr kumimoji="0" lang="de-DE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600" decel="100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600" decel="100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600" decel="100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600" decel="100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143108" y="0"/>
            <a:ext cx="4824208" cy="648072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0" rIns="18288">
            <a:normAutofit fontScale="85000" lnSpcReduction="10000"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Wintermonate sind:</a:t>
            </a:r>
            <a:endParaRPr lang="uk-UA" sz="4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85720" y="642918"/>
            <a:ext cx="2571768" cy="2948628"/>
            <a:chOff x="285720" y="642918"/>
            <a:chExt cx="2571768" cy="2948628"/>
          </a:xfrm>
        </p:grpSpPr>
        <p:pic>
          <p:nvPicPr>
            <p:cNvPr id="5" name="Рисунок 4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513"/>
            <a:stretch/>
          </p:blipFill>
          <p:spPr>
            <a:xfrm>
              <a:off x="285720" y="1071546"/>
              <a:ext cx="2520000" cy="252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  <p:sp>
          <p:nvSpPr>
            <p:cNvPr id="9" name="Прямоугольник 8"/>
            <p:cNvSpPr/>
            <p:nvPr/>
          </p:nvSpPr>
          <p:spPr>
            <a:xfrm>
              <a:off x="285720" y="642918"/>
              <a:ext cx="257176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rgbClr val="3333FF"/>
                  </a:solidFill>
                </a:rPr>
                <a:t>der</a:t>
              </a:r>
              <a:r>
                <a:rPr lang="en-US" sz="2400" b="1" dirty="0" smtClean="0">
                  <a:solidFill>
                    <a:srgbClr val="3333FF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3333FF"/>
                  </a:solidFill>
                </a:rPr>
                <a:t>Dezember</a:t>
              </a:r>
              <a:endParaRPr lang="ru-RU" sz="2400" b="1" dirty="0">
                <a:solidFill>
                  <a:srgbClr val="3333FF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929190" y="928670"/>
            <a:ext cx="2714644" cy="3071834"/>
            <a:chOff x="4929190" y="928670"/>
            <a:chExt cx="2714644" cy="3071834"/>
          </a:xfrm>
        </p:grpSpPr>
        <p:pic>
          <p:nvPicPr>
            <p:cNvPr id="7" name="Рисунок 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190" y="928670"/>
              <a:ext cx="2714644" cy="2643206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000628" y="3571876"/>
              <a:ext cx="257176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</a:rPr>
                <a:t>der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bg1"/>
                  </a:solidFill>
                </a:rPr>
                <a:t>Januar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2285984" y="4143380"/>
            <a:ext cx="2571768" cy="2520000"/>
            <a:chOff x="2285984" y="4143380"/>
            <a:chExt cx="2571768" cy="2520000"/>
          </a:xfrm>
        </p:grpSpPr>
        <p:pic>
          <p:nvPicPr>
            <p:cNvPr id="6" name="Рисунок 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85984" y="4143380"/>
              <a:ext cx="2520000" cy="2520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1" name="Прямоугольник 10"/>
            <p:cNvSpPr/>
            <p:nvPr/>
          </p:nvSpPr>
          <p:spPr>
            <a:xfrm>
              <a:off x="2285984" y="4143380"/>
              <a:ext cx="257176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der</a:t>
              </a:r>
              <a:r>
                <a:rPr lang="en-US" sz="2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</a:rPr>
                <a:t>Februar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rgbClr val="3333FF"/>
                </a:solidFill>
              </a:rPr>
              <a:t/>
            </a:r>
            <a:br>
              <a:rPr lang="de-DE" sz="5400" b="1" dirty="0" smtClean="0">
                <a:solidFill>
                  <a:srgbClr val="3333FF"/>
                </a:solidFill>
              </a:rPr>
            </a:br>
            <a:r>
              <a:rPr lang="de-DE" sz="5400" b="1" dirty="0" smtClean="0">
                <a:solidFill>
                  <a:srgbClr val="3333FF"/>
                </a:solidFill>
              </a:rPr>
              <a:t>Es schneit. Es ist kalt. </a:t>
            </a:r>
            <a:br>
              <a:rPr lang="de-DE" sz="5400" b="1" dirty="0" smtClean="0">
                <a:solidFill>
                  <a:srgbClr val="3333FF"/>
                </a:solidFill>
              </a:rPr>
            </a:br>
            <a:r>
              <a:rPr lang="de-DE" sz="5400" b="1" dirty="0" smtClean="0">
                <a:solidFill>
                  <a:srgbClr val="3333FF"/>
                </a:solidFill>
              </a:rPr>
              <a:t>Überall liegt der Schnee.</a:t>
            </a:r>
            <a:endParaRPr lang="ru-RU" sz="5400" b="1" dirty="0">
              <a:solidFill>
                <a:srgbClr val="3333F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3593716-efd960808e81a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8" descr="http://4.bp.blogspot.com/-MmtOSbz0sWQ/Tyb63snywPI/AAAAAAAAC9c/LubgeZ3Dgq8/s1600/IMG_7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9135">
            <a:off x="1461003" y="2918250"/>
            <a:ext cx="3443120" cy="3265826"/>
          </a:xfrm>
          <a:prstGeom prst="rect">
            <a:avLst/>
          </a:prstGeom>
          <a:noFill/>
        </p:spPr>
      </p:pic>
      <p:pic>
        <p:nvPicPr>
          <p:cNvPr id="8" name="Picture 6" descr="https://encrypted-tbn1.gstatic.com/images?q=tbn:ANd9GcRGo_3HYlAALsDqRLHHMtmGTIaW1MxegRPJYDvi4tJOp6ieBUgP3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50492">
            <a:off x="5754062" y="3610207"/>
            <a:ext cx="3124505" cy="3003352"/>
          </a:xfrm>
          <a:prstGeom prst="rect">
            <a:avLst/>
          </a:prstGeom>
          <a:noFill/>
        </p:spPr>
      </p:pic>
      <p:pic>
        <p:nvPicPr>
          <p:cNvPr id="32770" name="Picture 2" descr="C:\Documents and Settings\Admin\Рабочий стол\загруженное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197314">
            <a:off x="5614942" y="347409"/>
            <a:ext cx="3259833" cy="3056609"/>
          </a:xfrm>
          <a:prstGeom prst="rect">
            <a:avLst/>
          </a:prstGeom>
          <a:noFill/>
        </p:spPr>
      </p:pic>
      <p:pic>
        <p:nvPicPr>
          <p:cNvPr id="5" name="Рисунок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b="1" i="1" dirty="0" smtClean="0">
                <a:solidFill>
                  <a:srgbClr val="FF0000"/>
                </a:solidFill>
                <a:latin typeface="+mn-lt"/>
              </a:rPr>
              <a:t>Die Kinder fahren Schi, laufen Schlittschuh,</a:t>
            </a:r>
          </a:p>
          <a:p>
            <a:r>
              <a:rPr lang="de-DE" sz="3600" b="1" i="1" dirty="0" smtClean="0">
                <a:solidFill>
                  <a:srgbClr val="FF0000"/>
                </a:solidFill>
                <a:latin typeface="+mn-lt"/>
              </a:rPr>
              <a:t>                                rodeln.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allaklein.ucoz.ru/_ld/1/317036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3593716-efd960808e81a5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mikol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18707">
            <a:off x="663113" y="3876388"/>
            <a:ext cx="3190884" cy="257176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wallpapers_158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84653">
            <a:off x="5122488" y="712032"/>
            <a:ext cx="3506868" cy="2777588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podarok-new-yea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44890" y="9644106"/>
            <a:ext cx="12192000" cy="975360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podarok-new-yea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73223">
            <a:off x="4919617" y="3815527"/>
            <a:ext cx="3500462" cy="264509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7158" y="64291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3600" b="1" i="1" dirty="0" smtClean="0">
                <a:solidFill>
                  <a:srgbClr val="FFFF00"/>
                </a:solidFill>
                <a:latin typeface="+mn-lt"/>
              </a:rPr>
              <a:t>Im Winter feiert man</a:t>
            </a:r>
          </a:p>
          <a:p>
            <a:r>
              <a:rPr lang="de-DE" sz="3600" b="1" i="1" dirty="0" smtClean="0">
                <a:solidFill>
                  <a:srgbClr val="FFFF00"/>
                </a:solidFill>
                <a:latin typeface="+mn-lt"/>
              </a:rPr>
              <a:t> den Nikolaustag, </a:t>
            </a:r>
          </a:p>
          <a:p>
            <a:r>
              <a:rPr lang="de-DE" sz="3600" b="1" i="1" dirty="0" smtClean="0">
                <a:solidFill>
                  <a:srgbClr val="FFFF00"/>
                </a:solidFill>
                <a:latin typeface="+mn-lt"/>
              </a:rPr>
              <a:t>Weihnachten, </a:t>
            </a:r>
          </a:p>
          <a:p>
            <a:r>
              <a:rPr lang="de-DE" sz="3600" b="1" i="1" dirty="0" smtClean="0">
                <a:solidFill>
                  <a:srgbClr val="FFFF00"/>
                </a:solidFill>
                <a:latin typeface="+mn-lt"/>
              </a:rPr>
              <a:t>das Neujahr.</a:t>
            </a:r>
            <a:endParaRPr lang="ru-RU" sz="3600" b="1" dirty="0">
              <a:solidFill>
                <a:srgbClr val="FFFF00"/>
              </a:solidFill>
              <a:latin typeface="+mn-lt"/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0"/>
            <a:ext cx="2286016" cy="1143000"/>
          </a:xfrm>
        </p:spPr>
        <p:txBody>
          <a:bodyPr>
            <a:normAutofit fontScale="90000"/>
          </a:bodyPr>
          <a:lstStyle/>
          <a:p>
            <a:r>
              <a:rPr lang="de-DE" sz="4000" b="1" dirty="0" smtClean="0">
                <a:solidFill>
                  <a:srgbClr val="66CCFF"/>
                </a:solidFill>
                <a:latin typeface="Comic Sans MS" pitchFamily="66" charset="0"/>
              </a:rPr>
              <a:t>ADVENT</a:t>
            </a:r>
            <a:endParaRPr lang="ru-RU" sz="4000" b="1" dirty="0">
              <a:solidFill>
                <a:srgbClr val="66CCFF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929198"/>
            <a:ext cx="8229600" cy="161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de-DE" sz="2800" b="1" dirty="0" smtClean="0">
                <a:solidFill>
                  <a:srgbClr val="66CCFF"/>
                </a:solidFill>
                <a:latin typeface="Comic Sans MS" pitchFamily="66" charset="0"/>
              </a:rPr>
              <a:t>Die Adventszeit beginnt vier Sonntage vor Weihnachten. Diese Zeit dauert vom 1. bis 24. Dezember. </a:t>
            </a:r>
          </a:p>
          <a:p>
            <a:pPr>
              <a:buNone/>
            </a:pPr>
            <a:endParaRPr lang="ru-RU" sz="2800" i="1" dirty="0"/>
          </a:p>
        </p:txBody>
      </p:sp>
      <p:pic>
        <p:nvPicPr>
          <p:cNvPr id="54273" name="Picture 1" descr="D:\Документы\немецкий язык\муниципальный конкурс  2012\рождество картинки\1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1500" y="142852"/>
            <a:ext cx="4762500" cy="133350"/>
          </a:xfrm>
          <a:prstGeom prst="rect">
            <a:avLst/>
          </a:prstGeom>
          <a:noFill/>
        </p:spPr>
      </p:pic>
      <p:pic>
        <p:nvPicPr>
          <p:cNvPr id="54274" name="Picture 2" descr="D:\Документы\немецкий язык\муниципальный конкурс  2012\рождество картинки\10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52"/>
            <a:ext cx="4762500" cy="133350"/>
          </a:xfrm>
          <a:prstGeom prst="rect">
            <a:avLst/>
          </a:prstGeom>
          <a:noFill/>
        </p:spPr>
      </p:pic>
      <p:pic>
        <p:nvPicPr>
          <p:cNvPr id="1026" name="Picture 2" descr="D:\Документы\немецкий язык\муниципальный конкурс  2012\рождество картинки\zvezdia-440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00174"/>
            <a:ext cx="800100" cy="809625"/>
          </a:xfrm>
          <a:prstGeom prst="rect">
            <a:avLst/>
          </a:prstGeom>
          <a:noFill/>
        </p:spPr>
      </p:pic>
      <p:pic>
        <p:nvPicPr>
          <p:cNvPr id="1027" name="Picture 3" descr="D:\Документы\немецкий язык\муниципальный конкурс  2012\рождество картинки\zvezdia-53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58214" y="500042"/>
            <a:ext cx="676275" cy="704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100"/>
                            </p:stCondLst>
                            <p:childTnLst>
                              <p:par>
                                <p:cTn id="14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19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500042"/>
            <a:ext cx="8572560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 den Wohnungen hängt oder liegt ein Adventskranz aus Tannenzweigen mit vier roten Kerzen.</a:t>
            </a:r>
            <a:endParaRPr lang="ru-RU" sz="32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0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Admin\Рабочий стол\3627346-76a50b29b191865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sp>
        <p:nvSpPr>
          <p:cNvPr id="655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6314" y="285728"/>
            <a:ext cx="4038600" cy="6429420"/>
          </a:xfrm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de-DE" dirty="0">
                <a:latin typeface="Baskerville Old Face" pitchFamily="18" charset="0"/>
              </a:rPr>
              <a:t>     </a:t>
            </a:r>
            <a:r>
              <a:rPr lang="de-DE" dirty="0" smtClean="0">
                <a:latin typeface="Baskerville Old Face" pitchFamily="18" charset="0"/>
              </a:rPr>
              <a:t> </a:t>
            </a: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An </a:t>
            </a:r>
            <a:r>
              <a:rPr lang="de-DE" sz="4000" b="1" dirty="0">
                <a:solidFill>
                  <a:srgbClr val="FF0000"/>
                </a:solidFill>
                <a:latin typeface="Baskerville Old Face" pitchFamily="18" charset="0"/>
              </a:rPr>
              <a:t>jedem Adventssonntag </a:t>
            </a: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zündet  man </a:t>
            </a:r>
          </a:p>
          <a:p>
            <a:pPr algn="ctr">
              <a:buFontTx/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    eine Kerze an. </a:t>
            </a:r>
          </a:p>
          <a:p>
            <a:pPr algn="ctr">
              <a:buFontTx/>
              <a:buNone/>
            </a:pPr>
            <a:endParaRPr lang="de-DE" sz="4000" b="1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 algn="ctr">
              <a:buFontTx/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Am Heiligen Abend brennen </a:t>
            </a:r>
          </a:p>
          <a:p>
            <a:pPr algn="ctr">
              <a:buFontTx/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alle vier Kerzen.</a:t>
            </a:r>
          </a:p>
          <a:p>
            <a:pPr>
              <a:buFontTx/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>
              <a:buFontTx/>
              <a:buNone/>
            </a:pPr>
            <a:r>
              <a:rPr lang="de-DE" sz="4000" b="1" dirty="0" smtClean="0">
                <a:solidFill>
                  <a:srgbClr val="FF0000"/>
                </a:solidFill>
                <a:latin typeface="Baskerville Old Face" pitchFamily="18" charset="0"/>
              </a:rPr>
              <a:t>        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50"/>
                            </p:stCondLst>
                            <p:childTnLst>
                              <p:par>
                                <p:cTn id="11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2000" fill="hold"/>
                                        <p:tgtEl>
                                          <p:spTgt spid="655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99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50"/>
                            </p:stCondLst>
                            <p:childTnLst>
                              <p:par>
                                <p:cTn id="14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3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3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7" dur="2000" fill="hold"/>
                                        <p:tgtEl>
                                          <p:spTgt spid="655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799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1721</TotalTime>
  <Words>245</Words>
  <Application>Microsoft Office PowerPoint</Application>
  <PresentationFormat>Экран (4:3)</PresentationFormat>
  <Paragraphs>57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„WEIHNACHTEN IN DEUTSCHLAND"</vt:lpstr>
      <vt:lpstr>Слайд 2</vt:lpstr>
      <vt:lpstr>Слайд 3</vt:lpstr>
      <vt:lpstr> Es schneit. Es ist kalt.  Überall liegt der Schnee.</vt:lpstr>
      <vt:lpstr>Слайд 5</vt:lpstr>
      <vt:lpstr>Слайд 6</vt:lpstr>
      <vt:lpstr>ADVENT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„ADVENT UND WEIHNACHTEN"</dc:title>
  <dc:creator>Admin</dc:creator>
  <cp:lastModifiedBy>Admin</cp:lastModifiedBy>
  <cp:revision>191</cp:revision>
  <dcterms:created xsi:type="dcterms:W3CDTF">2010-12-11T19:27:44Z</dcterms:created>
  <dcterms:modified xsi:type="dcterms:W3CDTF">2013-11-26T19:40:30Z</dcterms:modified>
</cp:coreProperties>
</file>