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EE6D2-709E-44C9-9A3C-E040B7921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DC3C0-1A72-4A02-AC10-96504BC75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21AA9-CB9E-46E3-AE39-6EB5CED60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F7FDF-F923-4192-878D-3FE8644C1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321A6-29EE-4EF3-A273-42C092BA0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A7493-7992-4DCC-8BE7-23221B381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61D0-F0D5-4318-AAE8-4027DF294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A003C-0895-4755-AB2D-C7954A737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5085A-1AE5-4090-A5E5-79325E3E8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FF0FD-6782-464F-9B32-B300E17D4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FE461-53EF-4EED-88EE-28ECA81FC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258037-1192-459D-A732-FD869CB68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62913" cy="3459163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chemeClr val="bg1"/>
                </a:solidFill>
                <a:latin typeface="Calibri" pitchFamily="34" charset="0"/>
              </a:rPr>
              <a:t>Шевченко як перший український національний інтелігент: настанова на культурну емансипацію</a:t>
            </a:r>
            <a:r>
              <a:rPr lang="uk-UA" smtClean="0"/>
              <a:t> </a:t>
            </a:r>
            <a:endParaRPr lang="ru-RU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85725"/>
            <a:ext cx="9324975" cy="6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476250"/>
            <a:ext cx="7092951" cy="3644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b="1" smtClean="0">
                <a:solidFill>
                  <a:schemeClr val="bg1"/>
                </a:solidFill>
              </a:rPr>
              <a:t>   Інтелігентність - висока освіченість, рівень культури та інтелекту</a:t>
            </a:r>
          </a:p>
          <a:p>
            <a:pPr eaLnBrk="1" hangingPunct="1"/>
            <a:endParaRPr lang="uk-UA" smtClean="0">
              <a:solidFill>
                <a:schemeClr val="bg1"/>
              </a:solidFill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2987675" y="5516563"/>
            <a:ext cx="7056438" cy="1143000"/>
          </a:xfrm>
        </p:spPr>
        <p:txBody>
          <a:bodyPr/>
          <a:lstStyle/>
          <a:p>
            <a:pPr algn="l" eaLnBrk="1" hangingPunct="1"/>
            <a:r>
              <a:rPr lang="uk-UA" sz="3200" b="1" smtClean="0">
                <a:solidFill>
                  <a:schemeClr val="bg1"/>
                </a:solidFill>
              </a:rPr>
              <a:t>Емансипація - звільнення від    залежності, гніту, скасування  якихось обмежень</a:t>
            </a:r>
            <a:r>
              <a:rPr lang="ru-RU" sz="3200" b="1" smtClean="0">
                <a:solidFill>
                  <a:schemeClr val="bg1"/>
                </a:solidFill>
              </a:rPr>
              <a:t/>
            </a:r>
            <a:br>
              <a:rPr lang="ru-RU" sz="3200" b="1" smtClean="0">
                <a:solidFill>
                  <a:schemeClr val="bg1"/>
                </a:solidFill>
              </a:rPr>
            </a:br>
            <a:endParaRPr lang="ru-RU" sz="3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85725"/>
            <a:ext cx="9324975" cy="6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chemeClr val="bg1"/>
                </a:solidFill>
              </a:rPr>
              <a:t>Шевченко цілком скидає своє петербурзьке “Я” й перетворюється на “дніпровського Остапа, Максима чи Ярему”</a:t>
            </a:r>
            <a:endParaRPr lang="ru-RU" sz="3200" b="1" smtClean="0">
              <a:solidFill>
                <a:schemeClr val="bg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4525963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chemeClr val="bg1"/>
                </a:solidFill>
              </a:rPr>
              <a:t>Де в “Кобзарі” Брюллов, де Академія мистецтв?</a:t>
            </a:r>
          </a:p>
          <a:p>
            <a:pPr eaLnBrk="1" hangingPunct="1"/>
            <a:r>
              <a:rPr lang="uk-UA" b="1" smtClean="0">
                <a:solidFill>
                  <a:schemeClr val="bg1"/>
                </a:solidFill>
              </a:rPr>
              <a:t>Де ресторан Юргенса, Александрінський театр?</a:t>
            </a:r>
          </a:p>
          <a:p>
            <a:pPr eaLnBrk="1" hangingPunct="1"/>
            <a:r>
              <a:rPr lang="uk-UA" b="1" smtClean="0">
                <a:solidFill>
                  <a:schemeClr val="bg1"/>
                </a:solidFill>
              </a:rPr>
              <a:t>Де “цивілізовані, прогресивні цінності”, без яких годі уявити собі світ петербурзького інтелігента 40-х років </a:t>
            </a:r>
            <a:r>
              <a:rPr lang="ru-RU" b="1" smtClean="0">
                <a:solidFill>
                  <a:schemeClr val="bg1"/>
                </a:solidFill>
              </a:rPr>
              <a:t>ХІХ ст.?</a:t>
            </a:r>
          </a:p>
          <a:p>
            <a:pPr eaLnBrk="1" hangingPunct="1"/>
            <a:endParaRPr lang="ru-RU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P7164277-12170033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>
                <a:solidFill>
                  <a:schemeClr val="bg1"/>
                </a:solidFill>
              </a:rPr>
              <a:t>Петербург повсякчас присутній у “Кобзарі”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8229600" cy="4525962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chemeClr val="bg1"/>
                </a:solidFill>
              </a:rPr>
              <a:t>   …У долині, мов у ямі,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На багнищі город мріє;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Над ним хмарою чорніє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Туман тяжкий... Долітаю —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То город безкраїй.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Чи то турецький,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Чи то німецький,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А може, те, що й московський.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Церкви, та палати,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Та пани пузаті, 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І ні однісінької хати…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229600" cy="1143000"/>
          </a:xfrm>
        </p:spPr>
        <p:txBody>
          <a:bodyPr/>
          <a:lstStyle/>
          <a:p>
            <a:pPr eaLnBrk="1" hangingPunct="1"/>
            <a:r>
              <a:rPr lang="uk-UA" sz="4000" smtClean="0">
                <a:solidFill>
                  <a:schemeClr val="bg1"/>
                </a:solidFill>
              </a:rPr>
              <a:t>Шевченка викупили,</a:t>
            </a:r>
            <a:br>
              <a:rPr lang="uk-UA" sz="4000" smtClean="0">
                <a:solidFill>
                  <a:schemeClr val="bg1"/>
                </a:solidFill>
              </a:rPr>
            </a:b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964612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dirty="0" smtClean="0">
                <a:solidFill>
                  <a:schemeClr val="bg1"/>
                </a:solidFill>
              </a:rPr>
              <a:t>       Система його ціннісних орієнтацій 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chemeClr val="bg1"/>
                </a:solidFill>
              </a:rPr>
              <a:t>   </a:t>
            </a:r>
            <a:r>
              <a:rPr lang="uk-UA" dirty="0" err="1" smtClean="0">
                <a:solidFill>
                  <a:schemeClr val="bg1"/>
                </a:solidFill>
              </a:rPr>
              <a:t>“не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затемнялась”</a:t>
            </a:r>
            <a:r>
              <a:rPr lang="uk-UA" dirty="0" smtClean="0">
                <a:solidFill>
                  <a:schemeClr val="bg1"/>
                </a:solidFill>
              </a:rPr>
              <a:t> особистими злетами і падіннями</a:t>
            </a:r>
          </a:p>
          <a:p>
            <a:pPr eaLnBrk="1" hangingPunct="1">
              <a:buFontTx/>
              <a:buNone/>
            </a:pPr>
            <a:r>
              <a:rPr lang="uk-UA" dirty="0" smtClean="0">
                <a:solidFill>
                  <a:schemeClr val="bg1"/>
                </a:solidFill>
              </a:rPr>
              <a:t>         Поет ніколи не ставив свій викуп </a:t>
            </a:r>
            <a:r>
              <a:rPr lang="uk-UA" smtClean="0">
                <a:solidFill>
                  <a:schemeClr val="bg1"/>
                </a:solidFill>
              </a:rPr>
              <a:t>із </a:t>
            </a:r>
            <a:r>
              <a:rPr lang="uk-UA" smtClean="0">
                <a:solidFill>
                  <a:schemeClr val="bg1"/>
                </a:solidFill>
              </a:rPr>
              <a:t>кріпацтва </a:t>
            </a:r>
            <a:r>
              <a:rPr lang="uk-UA" dirty="0" smtClean="0">
                <a:solidFill>
                  <a:schemeClr val="bg1"/>
                </a:solidFill>
              </a:rPr>
              <a:t>в будь-яку морально-психологічну залежність від асигнованих царською родиною 2 500 руб.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 bwMode="auto">
          <a:xfrm>
            <a:off x="4071938" y="928688"/>
            <a:ext cx="5072062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uk-UA" sz="4000" kern="0" dirty="0">
                <a:solidFill>
                  <a:schemeClr val="bg1"/>
                </a:solidFill>
                <a:latin typeface="+mn-lt"/>
              </a:rPr>
              <a:t>але не купили:</a:t>
            </a:r>
            <a:endParaRPr lang="ru-RU" sz="4000" kern="0" dirty="0">
              <a:latin typeface="+mn-lt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>
                <a:solidFill>
                  <a:schemeClr val="bg1"/>
                </a:solidFill>
              </a:rPr>
              <a:t>У нашім раї на землі нічого кращого немає…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419850" cy="492442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Серце в’яне співаючи,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Коли знає, за що;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Люде серця не побачать,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А скажуть — ледащо!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Кохайтеся ж, чорнобриві,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Та не з москалями,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Бо москалі — чужі люде,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chemeClr val="bg1"/>
                </a:solidFill>
              </a:rPr>
              <a:t>Згнущаються вами…</a:t>
            </a:r>
            <a:endParaRPr lang="uk-UA" sz="2800" b="1" smtClean="0">
              <a:solidFill>
                <a:schemeClr val="bg1"/>
              </a:solidFill>
            </a:endParaRP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611188" y="1700213"/>
            <a:ext cx="43561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ru-RU" sz="2400" b="1">
                <a:solidFill>
                  <a:schemeClr val="bg1"/>
                </a:solidFill>
              </a:rPr>
              <a:t>    Сем'я вечеря коло хати, </a:t>
            </a:r>
            <a:br>
              <a:rPr lang="ru-RU" sz="2400" b="1">
                <a:solidFill>
                  <a:schemeClr val="bg1"/>
                </a:solidFill>
              </a:rPr>
            </a:br>
            <a:r>
              <a:rPr lang="ru-RU" sz="2400" b="1">
                <a:solidFill>
                  <a:schemeClr val="bg1"/>
                </a:solidFill>
              </a:rPr>
              <a:t>Вечрня зіронька встає. </a:t>
            </a:r>
            <a:br>
              <a:rPr lang="ru-RU" sz="2400" b="1">
                <a:solidFill>
                  <a:schemeClr val="bg1"/>
                </a:solidFill>
              </a:rPr>
            </a:br>
            <a:r>
              <a:rPr lang="ru-RU" sz="2400" b="1">
                <a:solidFill>
                  <a:schemeClr val="bg1"/>
                </a:solidFill>
              </a:rPr>
              <a:t>Дочка вечерять подає, </a:t>
            </a:r>
            <a:br>
              <a:rPr lang="ru-RU" sz="2400" b="1">
                <a:solidFill>
                  <a:schemeClr val="bg1"/>
                </a:solidFill>
              </a:rPr>
            </a:br>
            <a:r>
              <a:rPr lang="ru-RU" sz="2400" b="1">
                <a:solidFill>
                  <a:schemeClr val="bg1"/>
                </a:solidFill>
              </a:rPr>
              <a:t>А мати хоче научати, </a:t>
            </a:r>
            <a:br>
              <a:rPr lang="ru-RU" sz="2400" b="1">
                <a:solidFill>
                  <a:schemeClr val="bg1"/>
                </a:solidFill>
              </a:rPr>
            </a:br>
            <a:r>
              <a:rPr lang="ru-RU" sz="2400" b="1">
                <a:solidFill>
                  <a:schemeClr val="bg1"/>
                </a:solidFill>
              </a:rPr>
              <a:t>Так соловейко не дає…</a:t>
            </a:r>
            <a:r>
              <a:rPr lang="ru-RU" sz="2800" b="1"/>
              <a:t> </a:t>
            </a:r>
            <a:endParaRPr lang="uk-UA" sz="2800" b="1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1" grpId="0" build="p"/>
      <p:bldP spid="7171" grpId="1" build="p"/>
      <p:bldP spid="71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0a1900516830222c2dcaa9ce51062e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uk-UA" sz="4000" b="1" smtClean="0">
                <a:solidFill>
                  <a:schemeClr val="bg1"/>
                </a:solidFill>
              </a:rPr>
              <a:t>Сучасний український інтелігент про Шевченка:</a:t>
            </a:r>
            <a:endParaRPr lang="ru-RU" sz="4000" b="1" smtClean="0">
              <a:solidFill>
                <a:schemeClr val="bg1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57338"/>
            <a:ext cx="4105275" cy="2520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“Він актуальний для всіх: дітей, юнаків і дівчат, дорослих і старшого покоління”</a:t>
            </a:r>
          </a:p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  Іван Малкович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sp>
        <p:nvSpPr>
          <p:cNvPr id="819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557338"/>
            <a:ext cx="4284662" cy="2620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… Але я буду знати тайну твою, </a:t>
            </a:r>
          </a:p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 Воду твою пити єдину!</a:t>
            </a:r>
          </a:p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 Ти завжди зі мною!</a:t>
            </a:r>
          </a:p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 Ти - сила моя!..</a:t>
            </a:r>
          </a:p>
          <a:p>
            <a:pPr eaLnBrk="1" hangingPunct="1">
              <a:buFontTx/>
              <a:buNone/>
            </a:pPr>
            <a:r>
              <a:rPr lang="uk-UA" sz="2400" b="1" smtClean="0">
                <a:solidFill>
                  <a:schemeClr val="bg1"/>
                </a:solidFill>
              </a:rPr>
              <a:t>           Святослав Вакарчук </a:t>
            </a:r>
            <a:endParaRPr lang="ru-RU" sz="2400" b="1" smtClean="0">
              <a:solidFill>
                <a:schemeClr val="bg1"/>
              </a:solidFill>
            </a:endParaRPr>
          </a:p>
        </p:txBody>
      </p:sp>
      <p:pic>
        <p:nvPicPr>
          <p:cNvPr id="8198" name="Picture 6" descr="malkovy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3629025"/>
            <a:ext cx="222885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 descr="2014012252df9c01150f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4221163"/>
            <a:ext cx="3744912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build="p"/>
      <p:bldP spid="819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79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11085513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52513"/>
            <a:ext cx="8532812" cy="1143000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chemeClr val="bg1"/>
                </a:solidFill>
              </a:rPr>
              <a:t>І ви питаєте: у чому все-таки причина дотеперішньої загадкової абсолютности постаті Шевченка в українській духовній культурі?</a:t>
            </a:r>
            <a:r>
              <a:rPr lang="uk-UA" sz="3200" smtClean="0">
                <a:solidFill>
                  <a:schemeClr val="bg1"/>
                </a:solidFill>
              </a:rPr>
              <a:t>  </a:t>
            </a:r>
            <a:r>
              <a:rPr lang="uk-UA" sz="2000" b="1" i="1" smtClean="0">
                <a:solidFill>
                  <a:schemeClr val="bg1"/>
                </a:solidFill>
              </a:rPr>
              <a:t>Оксана Забужко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04938" y="3933825"/>
            <a:ext cx="8229601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smtClean="0">
                <a:solidFill>
                  <a:srgbClr val="FFFF00"/>
                </a:solidFill>
              </a:rPr>
              <a:t>О люди! Люди небораки!</a:t>
            </a:r>
          </a:p>
          <a:p>
            <a:pPr algn="ctr">
              <a:buFontTx/>
              <a:buNone/>
            </a:pPr>
            <a:r>
              <a:rPr lang="ru-RU" b="1" smtClean="0">
                <a:solidFill>
                  <a:srgbClr val="FFFF00"/>
                </a:solidFill>
              </a:rPr>
              <a:t>Нащо здалися вам царі?</a:t>
            </a:r>
          </a:p>
          <a:p>
            <a:pPr algn="ctr">
              <a:buFontTx/>
              <a:buNone/>
            </a:pPr>
            <a:r>
              <a:rPr lang="ru-RU" b="1" smtClean="0">
                <a:solidFill>
                  <a:srgbClr val="FFFF00"/>
                </a:solidFill>
              </a:rPr>
              <a:t>Нащо здалися вам псарі?</a:t>
            </a:r>
          </a:p>
          <a:p>
            <a:pPr algn="ctr">
              <a:buFontTx/>
              <a:buNone/>
            </a:pPr>
            <a:r>
              <a:rPr lang="ru-RU" b="1" smtClean="0">
                <a:solidFill>
                  <a:srgbClr val="FFFF00"/>
                </a:solidFill>
              </a:rPr>
              <a:t>Ви ж таки люди, не собаки!</a:t>
            </a:r>
          </a:p>
          <a:p>
            <a:pPr algn="ctr">
              <a:buFontTx/>
              <a:buNone/>
            </a:pPr>
            <a:r>
              <a:rPr lang="uk-UA" b="1" smtClean="0">
                <a:solidFill>
                  <a:srgbClr val="FFFF00"/>
                </a:solidFill>
              </a:rPr>
              <a:t>                              3 листопада 1860 року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Шевченко як перший український національний інтелігент: настанова на культурну емансипацію </vt:lpstr>
      <vt:lpstr>Емансипація - звільнення від    залежності, гніту, скасування  якихось обмежень </vt:lpstr>
      <vt:lpstr>Шевченко цілком скидає своє петербурзьке “Я” й перетворюється на “дніпровського Остапа, Максима чи Ярему”</vt:lpstr>
      <vt:lpstr>Петербург повсякчас присутній у “Кобзарі”</vt:lpstr>
      <vt:lpstr>Шевченка викупили, </vt:lpstr>
      <vt:lpstr>У нашім раї на землі нічого кращого немає…</vt:lpstr>
      <vt:lpstr>Сучасний український інтелігент про Шевченка:</vt:lpstr>
      <vt:lpstr>І ви питаєте: у чому все-таки причина дотеперішньої загадкової абсолютности постаті Шевченка в українській духовній культурі?  Оксана Забужко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Шевченко як перший український національний інтелігент: настанова на культурну емансипацію </dc:title>
  <dc:creator>XTreme</dc:creator>
  <cp:lastModifiedBy>Admin</cp:lastModifiedBy>
  <cp:revision>7</cp:revision>
  <dcterms:created xsi:type="dcterms:W3CDTF">2014-02-25T10:41:48Z</dcterms:created>
  <dcterms:modified xsi:type="dcterms:W3CDTF">2004-12-31T23:39:14Z</dcterms:modified>
</cp:coreProperties>
</file>