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32" r:id="rId3"/>
    <p:sldMasterId id="2147483744" r:id="rId4"/>
    <p:sldMasterId id="2147483756" r:id="rId5"/>
    <p:sldMasterId id="2147483768" r:id="rId6"/>
  </p:sldMasterIdLst>
  <p:notesMasterIdLst>
    <p:notesMasterId r:id="rId55"/>
  </p:notesMasterIdLst>
  <p:sldIdLst>
    <p:sldId id="382" r:id="rId7"/>
    <p:sldId id="260" r:id="rId8"/>
    <p:sldId id="280" r:id="rId9"/>
    <p:sldId id="276" r:id="rId10"/>
    <p:sldId id="282" r:id="rId11"/>
    <p:sldId id="318" r:id="rId12"/>
    <p:sldId id="383" r:id="rId13"/>
    <p:sldId id="385" r:id="rId14"/>
    <p:sldId id="355" r:id="rId15"/>
    <p:sldId id="386" r:id="rId16"/>
    <p:sldId id="324" r:id="rId17"/>
    <p:sldId id="329" r:id="rId18"/>
    <p:sldId id="259" r:id="rId19"/>
    <p:sldId id="389" r:id="rId20"/>
    <p:sldId id="390" r:id="rId21"/>
    <p:sldId id="340" r:id="rId22"/>
    <p:sldId id="323" r:id="rId23"/>
    <p:sldId id="321" r:id="rId24"/>
    <p:sldId id="258" r:id="rId25"/>
    <p:sldId id="337" r:id="rId26"/>
    <p:sldId id="322" r:id="rId27"/>
    <p:sldId id="387" r:id="rId28"/>
    <p:sldId id="341" r:id="rId29"/>
    <p:sldId id="358" r:id="rId30"/>
    <p:sldId id="391" r:id="rId31"/>
    <p:sldId id="343" r:id="rId32"/>
    <p:sldId id="339" r:id="rId33"/>
    <p:sldId id="327" r:id="rId34"/>
    <p:sldId id="344" r:id="rId35"/>
    <p:sldId id="392" r:id="rId36"/>
    <p:sldId id="287" r:id="rId37"/>
    <p:sldId id="346" r:id="rId38"/>
    <p:sldId id="393" r:id="rId39"/>
    <p:sldId id="348" r:id="rId40"/>
    <p:sldId id="349" r:id="rId41"/>
    <p:sldId id="352" r:id="rId42"/>
    <p:sldId id="263" r:id="rId43"/>
    <p:sldId id="359" r:id="rId44"/>
    <p:sldId id="366" r:id="rId45"/>
    <p:sldId id="394" r:id="rId46"/>
    <p:sldId id="380" r:id="rId47"/>
    <p:sldId id="375" r:id="rId48"/>
    <p:sldId id="374" r:id="rId49"/>
    <p:sldId id="308" r:id="rId50"/>
    <p:sldId id="351" r:id="rId51"/>
    <p:sldId id="310" r:id="rId52"/>
    <p:sldId id="293" r:id="rId53"/>
    <p:sldId id="289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ксана Михайлівна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CC0000"/>
    <a:srgbClr val="CC9900"/>
    <a:srgbClr val="FFCCCC"/>
    <a:srgbClr val="642F04"/>
    <a:srgbClr val="7D3B05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2897" autoAdjust="0"/>
  </p:normalViewPr>
  <p:slideViewPr>
    <p:cSldViewPr>
      <p:cViewPr>
        <p:scale>
          <a:sx n="64" d="100"/>
          <a:sy n="64" d="100"/>
        </p:scale>
        <p:origin x="-131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0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6C8B9-BF00-4D25-97E6-1253F7C3F856}" type="doc">
      <dgm:prSet loTypeId="urn:microsoft.com/office/officeart/2005/8/layout/list1" loCatId="list" qsTypeId="urn:microsoft.com/office/officeart/2005/8/quickstyle/simple1#1" qsCatId="simple" csTypeId="urn:microsoft.com/office/officeart/2005/8/colors/accent6_1" csCatId="accent6" phldr="1"/>
      <dgm:spPr/>
      <dgm:t>
        <a:bodyPr/>
        <a:lstStyle/>
        <a:p>
          <a:endParaRPr lang="uk-UA"/>
        </a:p>
      </dgm:t>
    </dgm:pt>
    <dgm:pt modelId="{A33356E3-1DE5-42A9-AA50-5BEFDD24C61A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642F04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Опрацювання методичних матеріалів (періодика)</a:t>
          </a:r>
          <a:endParaRPr lang="uk-UA" sz="1800" b="1" dirty="0">
            <a:solidFill>
              <a:srgbClr val="642F04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39797C4-4F95-4647-ABC8-6FC54090BDAC}" type="parTrans" cxnId="{13F67177-9DBB-4B13-8A7E-1FC7E0E2BA96}">
      <dgm:prSet/>
      <dgm:spPr/>
      <dgm:t>
        <a:bodyPr/>
        <a:lstStyle/>
        <a:p>
          <a:endParaRPr lang="uk-UA" sz="1800"/>
        </a:p>
      </dgm:t>
    </dgm:pt>
    <dgm:pt modelId="{C26C22AC-BDC5-43D0-A438-8D6469C0EF68}" type="sibTrans" cxnId="{13F67177-9DBB-4B13-8A7E-1FC7E0E2BA96}">
      <dgm:prSet/>
      <dgm:spPr/>
      <dgm:t>
        <a:bodyPr/>
        <a:lstStyle/>
        <a:p>
          <a:endParaRPr lang="uk-UA" sz="1800"/>
        </a:p>
      </dgm:t>
    </dgm:pt>
    <dgm:pt modelId="{45277D7A-D9EA-48EA-AD62-3932252ED31D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642F04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Використання новинок запозичених з </a:t>
          </a:r>
          <a:r>
            <a:rPr lang="uk-UA" sz="1800" b="1" dirty="0" err="1" smtClean="0">
              <a:solidFill>
                <a:srgbClr val="642F04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інтернет</a:t>
          </a:r>
          <a:r>
            <a:rPr lang="uk-UA" sz="1800" b="1" dirty="0" smtClean="0">
              <a:solidFill>
                <a:srgbClr val="642F04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ресурсів</a:t>
          </a:r>
          <a:endParaRPr lang="uk-UA" sz="1800" b="1" dirty="0">
            <a:solidFill>
              <a:srgbClr val="642F04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1432916-7E17-492C-95B1-41DE31D0B4CD}" type="parTrans" cxnId="{02777B60-602B-4528-9504-224EEC49181D}">
      <dgm:prSet/>
      <dgm:spPr/>
      <dgm:t>
        <a:bodyPr/>
        <a:lstStyle/>
        <a:p>
          <a:endParaRPr lang="uk-UA" sz="1800"/>
        </a:p>
      </dgm:t>
    </dgm:pt>
    <dgm:pt modelId="{47DE79E3-557A-4799-AD11-739A2D55C7FA}" type="sibTrans" cxnId="{02777B60-602B-4528-9504-224EEC49181D}">
      <dgm:prSet/>
      <dgm:spPr/>
      <dgm:t>
        <a:bodyPr/>
        <a:lstStyle/>
        <a:p>
          <a:endParaRPr lang="uk-UA" sz="1800"/>
        </a:p>
      </dgm:t>
    </dgm:pt>
    <dgm:pt modelId="{7404D09E-211E-4CD3-B6C0-477CDD650887}">
      <dgm:prSet phldrT="[Текст]" custT="1"/>
      <dgm:spPr/>
      <dgm:t>
        <a:bodyPr/>
        <a:lstStyle/>
        <a:p>
          <a:pPr algn="l"/>
          <a:r>
            <a:rPr lang="uk-UA" sz="1800" b="1" dirty="0" smtClean="0">
              <a:solidFill>
                <a:srgbClr val="7D3B05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Ознайомлення з передовими інноваційними технологіями</a:t>
          </a:r>
          <a:endParaRPr lang="uk-UA" sz="1800" b="1" dirty="0">
            <a:solidFill>
              <a:srgbClr val="7D3B05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4FBD1EE-8D34-4E47-906F-F6460A9DA943}" type="parTrans" cxnId="{2474423A-9078-4407-8CE4-326680964055}">
      <dgm:prSet/>
      <dgm:spPr/>
      <dgm:t>
        <a:bodyPr/>
        <a:lstStyle/>
        <a:p>
          <a:endParaRPr lang="uk-UA" sz="1800"/>
        </a:p>
      </dgm:t>
    </dgm:pt>
    <dgm:pt modelId="{8A28F161-A5AA-4845-BDC7-418EA2AB999C}" type="sibTrans" cxnId="{2474423A-9078-4407-8CE4-326680964055}">
      <dgm:prSet/>
      <dgm:spPr/>
      <dgm:t>
        <a:bodyPr/>
        <a:lstStyle/>
        <a:p>
          <a:endParaRPr lang="uk-UA" sz="1800"/>
        </a:p>
      </dgm:t>
    </dgm:pt>
    <dgm:pt modelId="{A4C17AB0-C1A5-4C3C-ADD3-6FE3A9C5B8CE}" type="pres">
      <dgm:prSet presAssocID="{1A06C8B9-BF00-4D25-97E6-1253F7C3F8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9E2A483-4707-4C9E-82AD-960D89918B70}" type="pres">
      <dgm:prSet presAssocID="{A33356E3-1DE5-42A9-AA50-5BEFDD24C61A}" presName="parentLin" presStyleCnt="0"/>
      <dgm:spPr/>
    </dgm:pt>
    <dgm:pt modelId="{DEE6839C-3DC2-494C-8019-51F51DE7DBE6}" type="pres">
      <dgm:prSet presAssocID="{A33356E3-1DE5-42A9-AA50-5BEFDD24C61A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F6470A8D-3667-4A76-B3A3-2824800E6DA4}" type="pres">
      <dgm:prSet presAssocID="{A33356E3-1DE5-42A9-AA50-5BEFDD24C61A}" presName="parentText" presStyleLbl="node1" presStyleIdx="0" presStyleCnt="3" custScaleX="12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365B76-507B-4F55-AA93-36D735455139}" type="pres">
      <dgm:prSet presAssocID="{A33356E3-1DE5-42A9-AA50-5BEFDD24C61A}" presName="negativeSpace" presStyleCnt="0"/>
      <dgm:spPr/>
    </dgm:pt>
    <dgm:pt modelId="{37F02F35-684A-4447-952F-716FF202FF8A}" type="pres">
      <dgm:prSet presAssocID="{A33356E3-1DE5-42A9-AA50-5BEFDD24C61A}" presName="childText" presStyleLbl="conFgAcc1" presStyleIdx="0" presStyleCnt="3">
        <dgm:presLayoutVars>
          <dgm:bulletEnabled val="1"/>
        </dgm:presLayoutVars>
      </dgm:prSet>
      <dgm:spPr/>
    </dgm:pt>
    <dgm:pt modelId="{2AFDAB3A-0C17-49CA-82E6-A0BD0E0C7B41}" type="pres">
      <dgm:prSet presAssocID="{C26C22AC-BDC5-43D0-A438-8D6469C0EF68}" presName="spaceBetweenRectangles" presStyleCnt="0"/>
      <dgm:spPr/>
    </dgm:pt>
    <dgm:pt modelId="{829B1E75-2C6C-4A74-B980-6DD46324DD47}" type="pres">
      <dgm:prSet presAssocID="{45277D7A-D9EA-48EA-AD62-3932252ED31D}" presName="parentLin" presStyleCnt="0"/>
      <dgm:spPr/>
    </dgm:pt>
    <dgm:pt modelId="{F06D910D-1BD5-48A1-BE86-207DA05E2303}" type="pres">
      <dgm:prSet presAssocID="{45277D7A-D9EA-48EA-AD62-3932252ED31D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1CA28741-75FD-42DD-AC2C-F92B5F0076CD}" type="pres">
      <dgm:prSet presAssocID="{45277D7A-D9EA-48EA-AD62-3932252ED31D}" presName="parentText" presStyleLbl="node1" presStyleIdx="1" presStyleCnt="3" custScaleX="12121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7A6CE1-F73D-40E5-AEC8-EF0B3150D2B8}" type="pres">
      <dgm:prSet presAssocID="{45277D7A-D9EA-48EA-AD62-3932252ED31D}" presName="negativeSpace" presStyleCnt="0"/>
      <dgm:spPr/>
    </dgm:pt>
    <dgm:pt modelId="{FD5D35C8-D041-445F-896A-914CEDAFC7FF}" type="pres">
      <dgm:prSet presAssocID="{45277D7A-D9EA-48EA-AD62-3932252ED31D}" presName="childText" presStyleLbl="conFgAcc1" presStyleIdx="1" presStyleCnt="3">
        <dgm:presLayoutVars>
          <dgm:bulletEnabled val="1"/>
        </dgm:presLayoutVars>
      </dgm:prSet>
      <dgm:spPr/>
    </dgm:pt>
    <dgm:pt modelId="{1E58E32F-06A2-4C29-A55A-630A1CFB5A0B}" type="pres">
      <dgm:prSet presAssocID="{47DE79E3-557A-4799-AD11-739A2D55C7FA}" presName="spaceBetweenRectangles" presStyleCnt="0"/>
      <dgm:spPr/>
    </dgm:pt>
    <dgm:pt modelId="{4701C775-76C9-4379-BB0F-5717B02CA87B}" type="pres">
      <dgm:prSet presAssocID="{7404D09E-211E-4CD3-B6C0-477CDD650887}" presName="parentLin" presStyleCnt="0"/>
      <dgm:spPr/>
    </dgm:pt>
    <dgm:pt modelId="{EAFE0265-58CB-41F0-8953-4A937A6C482B}" type="pres">
      <dgm:prSet presAssocID="{7404D09E-211E-4CD3-B6C0-477CDD650887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894DAE60-D19C-4771-B3B5-24527479ED79}" type="pres">
      <dgm:prSet presAssocID="{7404D09E-211E-4CD3-B6C0-477CDD650887}" presName="parentText" presStyleLbl="node1" presStyleIdx="2" presStyleCnt="3" custScaleX="154147" custLinFactNeighborX="-3225" custLinFactNeighborY="672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D15B9F-56C6-4574-AEC3-0EC49A415BA8}" type="pres">
      <dgm:prSet presAssocID="{7404D09E-211E-4CD3-B6C0-477CDD650887}" presName="negativeSpace" presStyleCnt="0"/>
      <dgm:spPr/>
    </dgm:pt>
    <dgm:pt modelId="{E07C5D6F-5737-43A8-B5BD-5B4101D339E4}" type="pres">
      <dgm:prSet presAssocID="{7404D09E-211E-4CD3-B6C0-477CDD65088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474423A-9078-4407-8CE4-326680964055}" srcId="{1A06C8B9-BF00-4D25-97E6-1253F7C3F856}" destId="{7404D09E-211E-4CD3-B6C0-477CDD650887}" srcOrd="2" destOrd="0" parTransId="{A4FBD1EE-8D34-4E47-906F-F6460A9DA943}" sibTransId="{8A28F161-A5AA-4845-BDC7-418EA2AB999C}"/>
    <dgm:cxn modelId="{91D62FBB-36B0-4DAA-B3F2-055733830ED8}" type="presOf" srcId="{7404D09E-211E-4CD3-B6C0-477CDD650887}" destId="{894DAE60-D19C-4771-B3B5-24527479ED79}" srcOrd="1" destOrd="0" presId="urn:microsoft.com/office/officeart/2005/8/layout/list1"/>
    <dgm:cxn modelId="{02777B60-602B-4528-9504-224EEC49181D}" srcId="{1A06C8B9-BF00-4D25-97E6-1253F7C3F856}" destId="{45277D7A-D9EA-48EA-AD62-3932252ED31D}" srcOrd="1" destOrd="0" parTransId="{A1432916-7E17-492C-95B1-41DE31D0B4CD}" sibTransId="{47DE79E3-557A-4799-AD11-739A2D55C7FA}"/>
    <dgm:cxn modelId="{1AAFE9D7-4462-4FEB-91FD-25806B273F8B}" type="presOf" srcId="{7404D09E-211E-4CD3-B6C0-477CDD650887}" destId="{EAFE0265-58CB-41F0-8953-4A937A6C482B}" srcOrd="0" destOrd="0" presId="urn:microsoft.com/office/officeart/2005/8/layout/list1"/>
    <dgm:cxn modelId="{9EA51FF9-0E0D-4751-8183-D13B82C74DB0}" type="presOf" srcId="{A33356E3-1DE5-42A9-AA50-5BEFDD24C61A}" destId="{F6470A8D-3667-4A76-B3A3-2824800E6DA4}" srcOrd="1" destOrd="0" presId="urn:microsoft.com/office/officeart/2005/8/layout/list1"/>
    <dgm:cxn modelId="{15736D33-BCF5-4072-9AE1-F35B427D29F5}" type="presOf" srcId="{1A06C8B9-BF00-4D25-97E6-1253F7C3F856}" destId="{A4C17AB0-C1A5-4C3C-ADD3-6FE3A9C5B8CE}" srcOrd="0" destOrd="0" presId="urn:microsoft.com/office/officeart/2005/8/layout/list1"/>
    <dgm:cxn modelId="{D549086B-3507-4B74-8B64-EAD3FB2AAB7D}" type="presOf" srcId="{45277D7A-D9EA-48EA-AD62-3932252ED31D}" destId="{F06D910D-1BD5-48A1-BE86-207DA05E2303}" srcOrd="0" destOrd="0" presId="urn:microsoft.com/office/officeart/2005/8/layout/list1"/>
    <dgm:cxn modelId="{B74D4D04-A1C8-44AB-BB78-CB6AB69FB98D}" type="presOf" srcId="{45277D7A-D9EA-48EA-AD62-3932252ED31D}" destId="{1CA28741-75FD-42DD-AC2C-F92B5F0076CD}" srcOrd="1" destOrd="0" presId="urn:microsoft.com/office/officeart/2005/8/layout/list1"/>
    <dgm:cxn modelId="{13F67177-9DBB-4B13-8A7E-1FC7E0E2BA96}" srcId="{1A06C8B9-BF00-4D25-97E6-1253F7C3F856}" destId="{A33356E3-1DE5-42A9-AA50-5BEFDD24C61A}" srcOrd="0" destOrd="0" parTransId="{539797C4-4F95-4647-ABC8-6FC54090BDAC}" sibTransId="{C26C22AC-BDC5-43D0-A438-8D6469C0EF68}"/>
    <dgm:cxn modelId="{100BB76D-45B8-45F6-87EB-73A1464D599F}" type="presOf" srcId="{A33356E3-1DE5-42A9-AA50-5BEFDD24C61A}" destId="{DEE6839C-3DC2-494C-8019-51F51DE7DBE6}" srcOrd="0" destOrd="0" presId="urn:microsoft.com/office/officeart/2005/8/layout/list1"/>
    <dgm:cxn modelId="{E2A65049-C513-42E5-9454-50B33E5D4E60}" type="presParOf" srcId="{A4C17AB0-C1A5-4C3C-ADD3-6FE3A9C5B8CE}" destId="{29E2A483-4707-4C9E-82AD-960D89918B70}" srcOrd="0" destOrd="0" presId="urn:microsoft.com/office/officeart/2005/8/layout/list1"/>
    <dgm:cxn modelId="{F8BCCA51-A6B9-4FDB-B710-4F9FE863BF84}" type="presParOf" srcId="{29E2A483-4707-4C9E-82AD-960D89918B70}" destId="{DEE6839C-3DC2-494C-8019-51F51DE7DBE6}" srcOrd="0" destOrd="0" presId="urn:microsoft.com/office/officeart/2005/8/layout/list1"/>
    <dgm:cxn modelId="{AEE57724-2908-472C-BCC3-9784B5DDF085}" type="presParOf" srcId="{29E2A483-4707-4C9E-82AD-960D89918B70}" destId="{F6470A8D-3667-4A76-B3A3-2824800E6DA4}" srcOrd="1" destOrd="0" presId="urn:microsoft.com/office/officeart/2005/8/layout/list1"/>
    <dgm:cxn modelId="{9692B437-2CEF-4EB4-9CAB-DA1DDEA7C18F}" type="presParOf" srcId="{A4C17AB0-C1A5-4C3C-ADD3-6FE3A9C5B8CE}" destId="{E8365B76-507B-4F55-AA93-36D735455139}" srcOrd="1" destOrd="0" presId="urn:microsoft.com/office/officeart/2005/8/layout/list1"/>
    <dgm:cxn modelId="{3610FE18-7075-4B1E-A491-060D62FB52BE}" type="presParOf" srcId="{A4C17AB0-C1A5-4C3C-ADD3-6FE3A9C5B8CE}" destId="{37F02F35-684A-4447-952F-716FF202FF8A}" srcOrd="2" destOrd="0" presId="urn:microsoft.com/office/officeart/2005/8/layout/list1"/>
    <dgm:cxn modelId="{13F78B87-3DCF-4357-8709-FBCF00412DEC}" type="presParOf" srcId="{A4C17AB0-C1A5-4C3C-ADD3-6FE3A9C5B8CE}" destId="{2AFDAB3A-0C17-49CA-82E6-A0BD0E0C7B41}" srcOrd="3" destOrd="0" presId="urn:microsoft.com/office/officeart/2005/8/layout/list1"/>
    <dgm:cxn modelId="{9C268BC3-6AB0-4C48-B516-39FC1E9BAAF3}" type="presParOf" srcId="{A4C17AB0-C1A5-4C3C-ADD3-6FE3A9C5B8CE}" destId="{829B1E75-2C6C-4A74-B980-6DD46324DD47}" srcOrd="4" destOrd="0" presId="urn:microsoft.com/office/officeart/2005/8/layout/list1"/>
    <dgm:cxn modelId="{45AB9F4D-35B6-4588-B59B-8CBB84F6C4DD}" type="presParOf" srcId="{829B1E75-2C6C-4A74-B980-6DD46324DD47}" destId="{F06D910D-1BD5-48A1-BE86-207DA05E2303}" srcOrd="0" destOrd="0" presId="urn:microsoft.com/office/officeart/2005/8/layout/list1"/>
    <dgm:cxn modelId="{877C0CFF-1287-442D-A728-81A244651533}" type="presParOf" srcId="{829B1E75-2C6C-4A74-B980-6DD46324DD47}" destId="{1CA28741-75FD-42DD-AC2C-F92B5F0076CD}" srcOrd="1" destOrd="0" presId="urn:microsoft.com/office/officeart/2005/8/layout/list1"/>
    <dgm:cxn modelId="{72331E83-73C5-482D-B8AA-E0380C1D0806}" type="presParOf" srcId="{A4C17AB0-C1A5-4C3C-ADD3-6FE3A9C5B8CE}" destId="{D77A6CE1-F73D-40E5-AEC8-EF0B3150D2B8}" srcOrd="5" destOrd="0" presId="urn:microsoft.com/office/officeart/2005/8/layout/list1"/>
    <dgm:cxn modelId="{CB4B6DCC-88E1-4DCA-8EBF-6B6AD8C06C1E}" type="presParOf" srcId="{A4C17AB0-C1A5-4C3C-ADD3-6FE3A9C5B8CE}" destId="{FD5D35C8-D041-445F-896A-914CEDAFC7FF}" srcOrd="6" destOrd="0" presId="urn:microsoft.com/office/officeart/2005/8/layout/list1"/>
    <dgm:cxn modelId="{43808CD0-A05F-4B8D-9E2D-91F03D4BDD51}" type="presParOf" srcId="{A4C17AB0-C1A5-4C3C-ADD3-6FE3A9C5B8CE}" destId="{1E58E32F-06A2-4C29-A55A-630A1CFB5A0B}" srcOrd="7" destOrd="0" presId="urn:microsoft.com/office/officeart/2005/8/layout/list1"/>
    <dgm:cxn modelId="{D15BA929-C2D2-40C5-AEAD-2DAB45DE5FDB}" type="presParOf" srcId="{A4C17AB0-C1A5-4C3C-ADD3-6FE3A9C5B8CE}" destId="{4701C775-76C9-4379-BB0F-5717B02CA87B}" srcOrd="8" destOrd="0" presId="urn:microsoft.com/office/officeart/2005/8/layout/list1"/>
    <dgm:cxn modelId="{058091D7-68D7-48ED-8D05-5332FF154449}" type="presParOf" srcId="{4701C775-76C9-4379-BB0F-5717B02CA87B}" destId="{EAFE0265-58CB-41F0-8953-4A937A6C482B}" srcOrd="0" destOrd="0" presId="urn:microsoft.com/office/officeart/2005/8/layout/list1"/>
    <dgm:cxn modelId="{029855C2-5288-4742-B889-9A0835AC4B00}" type="presParOf" srcId="{4701C775-76C9-4379-BB0F-5717B02CA87B}" destId="{894DAE60-D19C-4771-B3B5-24527479ED79}" srcOrd="1" destOrd="0" presId="urn:microsoft.com/office/officeart/2005/8/layout/list1"/>
    <dgm:cxn modelId="{DFAB343B-2C20-485E-9942-4C86750A8EAE}" type="presParOf" srcId="{A4C17AB0-C1A5-4C3C-ADD3-6FE3A9C5B8CE}" destId="{23D15B9F-56C6-4574-AEC3-0EC49A415BA8}" srcOrd="9" destOrd="0" presId="urn:microsoft.com/office/officeart/2005/8/layout/list1"/>
    <dgm:cxn modelId="{BBB41E2E-029A-48C7-805B-B9C3A16D15A5}" type="presParOf" srcId="{A4C17AB0-C1A5-4C3C-ADD3-6FE3A9C5B8CE}" destId="{E07C5D6F-5737-43A8-B5BD-5B4101D339E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02F35-684A-4447-952F-716FF202FF8A}">
      <dsp:nvSpPr>
        <dsp:cNvPr id="0" name=""/>
        <dsp:cNvSpPr/>
      </dsp:nvSpPr>
      <dsp:spPr>
        <a:xfrm>
          <a:off x="0" y="464019"/>
          <a:ext cx="4392488" cy="781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70A8D-3667-4A76-B3A3-2824800E6DA4}">
      <dsp:nvSpPr>
        <dsp:cNvPr id="0" name=""/>
        <dsp:cNvSpPr/>
      </dsp:nvSpPr>
      <dsp:spPr>
        <a:xfrm>
          <a:off x="219624" y="6459"/>
          <a:ext cx="377753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642F04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Опрацювання методичних матеріалів (періодика)</a:t>
          </a:r>
          <a:endParaRPr lang="uk-UA" sz="1800" b="1" kern="1200" dirty="0">
            <a:solidFill>
              <a:srgbClr val="642F04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64296" y="51131"/>
        <a:ext cx="3688191" cy="825776"/>
      </dsp:txXfrm>
    </dsp:sp>
    <dsp:sp modelId="{FD5D35C8-D041-445F-896A-914CEDAFC7FF}">
      <dsp:nvSpPr>
        <dsp:cNvPr id="0" name=""/>
        <dsp:cNvSpPr/>
      </dsp:nvSpPr>
      <dsp:spPr>
        <a:xfrm>
          <a:off x="0" y="1870179"/>
          <a:ext cx="4392488" cy="781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28741-75FD-42DD-AC2C-F92B5F0076CD}">
      <dsp:nvSpPr>
        <dsp:cNvPr id="0" name=""/>
        <dsp:cNvSpPr/>
      </dsp:nvSpPr>
      <dsp:spPr>
        <a:xfrm>
          <a:off x="219624" y="1412619"/>
          <a:ext cx="3727171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642F04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Використання новинок запозичених з </a:t>
          </a:r>
          <a:r>
            <a:rPr lang="uk-UA" sz="1800" b="1" kern="1200" dirty="0" err="1" smtClean="0">
              <a:solidFill>
                <a:srgbClr val="642F04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інтернет</a:t>
          </a:r>
          <a:r>
            <a:rPr lang="uk-UA" sz="1800" b="1" kern="1200" dirty="0" smtClean="0">
              <a:solidFill>
                <a:srgbClr val="642F04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ресурсів</a:t>
          </a:r>
          <a:endParaRPr lang="uk-UA" sz="1800" b="1" kern="1200" dirty="0">
            <a:solidFill>
              <a:srgbClr val="642F04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64296" y="1457291"/>
        <a:ext cx="3637827" cy="825776"/>
      </dsp:txXfrm>
    </dsp:sp>
    <dsp:sp modelId="{E07C5D6F-5737-43A8-B5BD-5B4101D339E4}">
      <dsp:nvSpPr>
        <dsp:cNvPr id="0" name=""/>
        <dsp:cNvSpPr/>
      </dsp:nvSpPr>
      <dsp:spPr>
        <a:xfrm>
          <a:off x="0" y="3276340"/>
          <a:ext cx="4392488" cy="7812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4DAE60-D19C-4771-B3B5-24527479ED79}">
      <dsp:nvSpPr>
        <dsp:cNvPr id="0" name=""/>
        <dsp:cNvSpPr/>
      </dsp:nvSpPr>
      <dsp:spPr>
        <a:xfrm>
          <a:off x="188049" y="2880321"/>
          <a:ext cx="4193454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18" tIns="0" rIns="11621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7D3B05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Ознайомлення з передовими інноваційними технологіями</a:t>
          </a:r>
          <a:endParaRPr lang="uk-UA" sz="1800" b="1" kern="1200" dirty="0">
            <a:solidFill>
              <a:srgbClr val="7D3B05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32721" y="2924993"/>
        <a:ext cx="4104110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8B458BF-52DC-442E-8FC6-F6389DBBEE22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646FB9A-A46B-4A6C-BB7E-0E6041B9CBF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13401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46FB9A-A46B-4A6C-BB7E-0E6041B9CBF1}" type="slidenum">
              <a:rPr lang="uk-UA" smtClean="0"/>
              <a:pPr>
                <a:defRPr/>
              </a:pPr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8931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166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5FDDD-1CA0-4D4D-A681-9450BBCF2E6D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B522E-FDF6-4655-93FC-0A1A1F7D5257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2EBCE-0CCA-49FB-8D25-EB59E10580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41538-FA5C-4BB7-8E67-54157EF50ADB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EA86C-7A08-4C69-9A56-8983E0DA6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10D87-CF20-4002-8307-C069C934DB73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10C8-AF7F-43A8-A844-CC0BE9488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DAE69-2900-4D30-8EED-F8BA1A57C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A920E-DCD8-4DDB-A6D5-50F7DFD284A3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BE0A8-7B74-4EAF-B666-ABE80E393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B3E16-1110-4E6B-B15E-C499CE2B76EA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6D73B-99D7-4C09-9B86-529631C93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25E39-B89F-4AAF-B9C2-8ED10B57C221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0699E-53D7-4420-858F-448BBC1E5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36D38-714C-404D-85D4-AE7583BBC887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30478-5BC0-4A07-98C2-D62CEA340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A7E5F-7F65-4724-AE88-C714538210C3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42ED4-B911-41DB-8B8C-C6349B6EE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EE97D-6C2E-4242-AB77-E5AF5282E68E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40AC6-203F-4A7F-802A-4E85CA8ED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A9FE5-783C-4317-A744-54C89B4E0052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E1635-E590-4B74-BA35-76F712FBD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B2CF6-938C-425E-B6B0-940CBDCFC490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945C7-CBD2-4120-ACD7-A03B99DDD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1E973-BFFC-40B1-9B16-D9F2581A19EA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6B6E2-FDD9-4441-B206-805B6864F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634BA-0E15-4978-9108-337F9E39ACC8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3EFF-7FA1-4B70-AE31-E4E837EC9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BAB7E-9D81-4CA8-BABB-7B624394474D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38789-5684-4948-9907-8CA36E5E5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02082-FE26-4EFE-BD6D-5C8E6E12A38C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36064-5ADB-415A-B621-E59994269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BC1F-23E9-4DE8-B589-BE15D7045048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8FFA-B28B-41C3-8CAB-FC6F3F917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5A98B-AA1E-46CE-AE0F-D8F379F3F9B7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DC72B-0884-492D-8008-DB901792B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6769E-3C25-4A17-8E50-34D785704E2A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5645C-DB4E-484C-B66D-E57D05675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7D470-AB3D-4E5F-9DEE-1D796166EC19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F7551-2C53-47F5-93AA-E937FAEA7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AB67C-ADE5-4F22-A9C6-0CC773BAD6BA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CC17-0A3C-4525-A030-1AB237FC0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94E4D-F013-45BB-9C6C-DD958118881C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EC9A5-5799-4115-B75F-FF890CBE7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57A57-FD2B-4B91-ABD5-85755DC5DB19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FFB67-A387-4457-8F2D-A34B64EEB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FE02-42E5-40A4-8254-3CE2CB42EC9D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0ECCE-0702-4F69-ABAA-79676B90B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86A87-4FB1-4146-8D39-540CD1E58127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ACBFD-11DC-45AA-8BFB-4277E4E24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636A6-9F88-463D-819D-68BB0ABF9A80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F86AD-CB58-4EC7-9B34-D4E02C115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222B3-C7C6-4D10-98F2-7B54821D48DA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F81AC-F4B4-48A4-A128-7330C1D7E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C9F5-BD86-4780-A232-8480538C6722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38C8A-40D0-4DE0-8FAF-1362D6ABF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7B31E-F104-47D8-9DC0-B138FA673BD8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95500-1B5C-4AAD-88FE-34E8A9BA1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4650E-9731-472D-B34C-32C27DDD2CE5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A6177-223E-4E5B-AD2F-595963F80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0D24B-A36C-4554-A170-A1681FDBDFA8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14B40-F369-40DB-88ED-18A26945E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0240E-6ADA-4221-AB03-46D882402BAC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C5328-6A80-4F56-BC00-DF850D3B7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27170-83D6-437E-9BBE-3859F17FB1A6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7F850-2CDD-4C86-A02D-2177C2050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8D2F5-4645-4537-AD4F-F61A7F0DF0E6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CEC9D-312C-4180-AE52-9CBB52A78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32873-1B10-4E00-AB60-B435A3001A34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B08A3-EFFC-4636-BF24-5D2840A5E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A4675-EC51-4961-9C5C-C3AA75063B53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01517-E0E5-4D80-B1E0-511DC0E4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0EDF5-0206-4A12-83E3-E5CB3A13EDBF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0391-C18E-44EA-ADC0-6F78E55CE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3AAB-9E78-487A-A108-305A7A427DB6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2BEB7-9D00-4FEB-B223-D7ACB47F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4D58-9127-486D-8C45-0AAF238136CF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2AF75-708E-4C2D-84AD-CFD5AFDF7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F8AB1-24F3-4DC6-A60C-3E4DB71EAF14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C2345-5660-4841-A76E-2FE5F02EB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1129C-4E19-4B80-837F-B83DF7436C1F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C1AB-C8CE-4772-BC7F-D86D0BE7F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9086F-F716-4AE3-92EB-15EBEC9693D4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FD838-C165-4FB4-8625-878827477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1AE4D-A8AF-428D-B0A0-6EF18C0D0DBB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7F796-E4C4-46C7-8F1D-2465BF1FAC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EFA26-31E8-46E2-9EE7-8A8255674F90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68B59-F71C-4F67-86C4-F04828BB9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3C38-24CE-4C6A-8A7F-A8F79AF99733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14ADF-7D03-478A-8570-F490D1270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06E88-8899-445B-A2AA-8BC3930C34B1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0BCA6-BC39-4EF1-BE43-84C5F918E5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8468D-17FA-4916-9744-52462F997FF1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334D4-0656-4ECE-B84D-A9050F5A96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4C7DF-84C5-4443-93B2-8BFAFE6B16D8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0ECA3-4B69-4E67-B2C0-A62B28A940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42086-900E-4273-A3FB-150380E8BD42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FEC6F-F4E5-4187-973A-B5EB4347B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00ACB-D1B8-4FAC-B42D-DAA3931503E7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78B55-DD24-4090-8E1A-265D809A7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1CA57-C9F0-49F7-8E12-4F0AD7BEAB01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7D982-8B72-45BA-B48C-9B8F1109C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C4577-BC52-4C7B-BB78-B0D249111FDA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8FC3F-953D-4EF4-8704-272A63CF9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B46F8-0853-40AD-B274-CF28F8EAA8EA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9228D-9BB8-4C66-A7A8-14EB57408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BD8A3-B450-456A-8F66-65D3018000E4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24C8A-07D5-4B65-9D46-BA7E5CBEA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C7B8D-A7FC-4C12-87AF-BECBAC24C9C6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B9D03-6E0E-4578-BF70-0B39ED00FE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03DBB-EAD4-4B0B-AC49-9A1B94F72D56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1AF17-1E35-470F-8143-2486035D0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8AC08-5E04-4155-AB98-5782E2DE642E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C2514-D73F-4B32-A006-B058A33C5E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0CA42-7E21-4D94-8916-41C28CFA5248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8E8D4-6F62-4850-8908-0F1831AED2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8AE5B-25B8-4E65-93A3-D093BB0B9EBD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54F9E-6CD1-4F1B-94A5-09CBAA973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E6F58-9576-4D41-B9AB-820AAC38FFE3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8DE6-48BB-464C-8518-E72C4ED8B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C7BE8-16C1-4858-8150-F48D4274D305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0EFAF-97E5-4E65-B82A-1D099CF34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5E145-3069-46FC-9DC5-F68E3710BB11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899E1-AE4B-49C8-AF0E-9126CB4B9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A1C3D-03E3-4BC4-9978-1CD621386C28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CCE5-87D3-41E5-AE78-93BF33B7C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1397-E176-4390-97C1-64FC34954F01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374A1-2A17-473F-9FAF-B98E795C89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7519C-BAD6-472A-91FE-78C2251973E1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E03B7-D99C-45C5-A092-EFB64D9D9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B8B6B-7AB9-40C9-A713-8A49B778BBA8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927C5-E2AD-4016-BA4E-D29234582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84AE0-AE16-4B77-9BF2-03B8D6C68FF2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17387-8DBE-4BE8-B91B-391A68C11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98000">
              <a:schemeClr val="accent5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635F14-4910-47F9-BE07-64B786ED529D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29664C-DE6E-43F4-B046-BCF41940F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91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7F10F8A-00DD-4109-9CFB-6D3CF418D4CF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FE8C941-4EA5-404B-8841-E38848C57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6B384E4-6E11-44F7-A0B5-72DECA13ACA6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A1BE23C-2B9F-4165-B938-3A9554D39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DAE8CF7-247B-499A-995C-54A00E7D1088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EBF4A04-2A1A-407B-BF6C-0A9E9B74B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34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0DCC8F3-8F81-4C58-94FE-1C2CC02CA9BA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46E789B-B997-4C5A-BEF6-4EFB9C7495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6" name="Picture 4" descr="C:\Users\Компас\Desktop\Снова в школу. Банеры вертикальные и горизонтальные, колокольчик школьный\cfgtyu.png"/>
          <p:cNvPicPr>
            <a:picLocks noChangeAspect="1" noChangeArrowheads="1"/>
          </p:cNvPicPr>
          <p:nvPr userDrawn="1"/>
        </p:nvPicPr>
        <p:blipFill>
          <a:blip r:embed="rId13"/>
          <a:srcRect l="2335" t="11092" r="1163"/>
          <a:stretch>
            <a:fillRect/>
          </a:stretch>
        </p:blipFill>
        <p:spPr bwMode="auto">
          <a:xfrm>
            <a:off x="0" y="0"/>
            <a:ext cx="9144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0500" cmpd="thickThin">
            <a:solidFill>
              <a:schemeClr val="accent5">
                <a:lumMod val="75000"/>
                <a:alpha val="7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Компас\Desktop\Снова в школу. Банеры вертикальные и горизонтальные, колокольчик школьный\frt6.png"/>
          <p:cNvPicPr>
            <a:picLocks noChangeAspect="1" noChangeArrowheads="1"/>
          </p:cNvPicPr>
          <p:nvPr userDrawn="1"/>
        </p:nvPicPr>
        <p:blipFill>
          <a:blip r:embed="rId13"/>
          <a:srcRect l="1031" b="8372"/>
          <a:stretch>
            <a:fillRect/>
          </a:stretch>
        </p:blipFill>
        <p:spPr bwMode="auto">
          <a:xfrm>
            <a:off x="0" y="0"/>
            <a:ext cx="91440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578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9379E62-32CD-4EBF-819D-264A987518A0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9CCA809-3244-4A0F-867D-777FBE45D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0500" cmpd="thickThin">
            <a:solidFill>
              <a:schemeClr val="accent5">
                <a:lumMod val="75000"/>
                <a:alpha val="7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oblosvita.com/uploads/posts/2015-05/1432115464_img_2078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oblosvita.com/uploads/posts/2015-05/1432115487_img_202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://oblosvita.com/uploads/posts/2015-05/1432115497_img_2036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microsoft.com/office/2007/relationships/hdphoto" Target="../media/hdphoto1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9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2.jpeg"/><Relationship Id="rId5" Type="http://schemas.microsoft.com/office/2007/relationships/hdphoto" Target="../media/hdphoto6.wdp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microsoft.com/office/2007/relationships/hdphoto" Target="../media/hdphoto9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6.png"/><Relationship Id="rId5" Type="http://schemas.microsoft.com/office/2007/relationships/hdphoto" Target="../media/hdphoto8.wdp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15515" y="274329"/>
            <a:ext cx="2591571" cy="2966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907086" y="274329"/>
            <a:ext cx="585794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all" spc="0" normalizeH="0" baseline="0" noProof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ПОРТФОЛІО</a:t>
            </a:r>
            <a:endParaRPr kumimoji="0" lang="ru-RU" sz="40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1333630"/>
            <a:ext cx="51845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ЛОМАКІНОЇ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ОКСАНИ МИХАЙЛІВНИ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310320" y="3573016"/>
            <a:ext cx="84121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latinLnBrk="0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ВЧИТЕЛЯ ІНДИВІДУАЛЬНИХ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ЗАНЯТЬ З  РОЗВИТКУ СЛУХО-ЗОРО-ТАКТИЛЬНОГО СПРИЙМАННЯ  УСНОГО МОВЛЕННЯ ТА    ФОРМУВАННЯ  ВИМОВИ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uk-UA" sz="3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4800496"/>
            <a:ext cx="646971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ТЕРЕБОВЛЯНСЬКОГО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НАВЧАЛЬНО-РЕАБІЛІТАЦІЙНОГО ЦЕНТРУ</a:t>
            </a:r>
          </a:p>
        </p:txBody>
      </p:sp>
    </p:spTree>
    <p:extLst>
      <p:ext uri="{BB962C8B-B14F-4D97-AF65-F5344CB8AC3E}">
        <p14:creationId xmlns:p14="http://schemas.microsoft.com/office/powerpoint/2010/main" val="362708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88640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Arial"/>
                <a:ea typeface="Times New Roman"/>
              </a:rPr>
              <a:t>ІНТЕНСИФІКАЦІЯ НАВЧАННЯ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980728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0066"/>
                </a:solidFill>
                <a:latin typeface="Arial"/>
                <a:ea typeface="Times New Roman"/>
              </a:rPr>
              <a:t>Технологія розвитку критичного мислення </a:t>
            </a:r>
            <a:r>
              <a:rPr lang="uk-UA" sz="2400" b="1" i="1" dirty="0" smtClean="0">
                <a:solidFill>
                  <a:srgbClr val="000066"/>
                </a:solidFill>
                <a:latin typeface="Arial"/>
                <a:ea typeface="Times New Roman"/>
              </a:rPr>
              <a:t>-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Calibri"/>
              </a:rPr>
              <a:t> вдосконалення  процесу і результатів мислення  на основі їх критичного аналізу, розуміння й оцінювання.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</a:rPr>
              <a:t> Забезпечує перехід від навчання, зорієнтованого переважно на </a:t>
            </a:r>
            <a:r>
              <a:rPr lang="uk-UA" sz="2400" dirty="0" err="1" smtClean="0">
                <a:solidFill>
                  <a:srgbClr val="000066"/>
                </a:solidFill>
                <a:latin typeface="Arial"/>
                <a:ea typeface="Times New Roman"/>
              </a:rPr>
              <a:t>запам</a:t>
            </a:r>
            <a:r>
              <a:rPr lang="ru-RU" sz="2400" dirty="0" smtClean="0">
                <a:solidFill>
                  <a:srgbClr val="000066"/>
                </a:solidFill>
                <a:latin typeface="Arial"/>
                <a:ea typeface="Times New Roman"/>
              </a:rPr>
              <a:t>’</a:t>
            </a:r>
            <a:r>
              <a:rPr lang="uk-UA" sz="2400" dirty="0" err="1" smtClean="0">
                <a:solidFill>
                  <a:srgbClr val="000066"/>
                </a:solidFill>
                <a:latin typeface="Arial"/>
                <a:ea typeface="Times New Roman"/>
              </a:rPr>
              <a:t>ятовуванні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</a:rPr>
              <a:t>, до навчання  спрямованого на розвиток самостійного мислення.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0066"/>
                </a:solidFill>
                <a:latin typeface="Arial"/>
                <a:ea typeface="Calibri"/>
              </a:rPr>
              <a:t>Технологія проектного навчання </a:t>
            </a:r>
            <a:r>
              <a:rPr lang="uk-UA" sz="2400" dirty="0" smtClean="0">
                <a:solidFill>
                  <a:srgbClr val="000066"/>
                </a:solidFill>
              </a:rPr>
              <a:t>– особистісне - орієнтоване створення умов творчого саморозвитку та самореалізації учнів, формування життєвих компетенції. </a:t>
            </a:r>
            <a:endParaRPr lang="uk-UA" sz="2400" b="1" dirty="0" smtClean="0">
              <a:solidFill>
                <a:srgbClr val="000066"/>
              </a:solidFill>
              <a:latin typeface="Arial"/>
              <a:ea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0066"/>
                </a:solidFill>
                <a:latin typeface="Arial"/>
                <a:ea typeface="Times New Roman"/>
              </a:rPr>
              <a:t>Інтерактивне </a:t>
            </a:r>
            <a:r>
              <a:rPr lang="uk-UA" sz="2400" b="1" dirty="0" smtClean="0">
                <a:solidFill>
                  <a:srgbClr val="000066"/>
                </a:solidFill>
                <a:latin typeface="Arial"/>
                <a:ea typeface="Times New Roman"/>
              </a:rPr>
              <a:t>навчання – 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</a:rPr>
              <a:t>різновид проблемного навчання 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</a:rPr>
              <a:t>при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</a:rPr>
              <a:t> якому 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</a:rPr>
              <a:t>кожен учень відчуває свою успішність, інтелектуальну спроможність.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0066"/>
                </a:solidFill>
                <a:latin typeface="Arial"/>
                <a:ea typeface="Calibri"/>
              </a:rPr>
              <a:t>Ігрова технологія</a:t>
            </a:r>
            <a:r>
              <a:rPr lang="uk-UA" sz="2400" dirty="0" smtClean="0">
                <a:solidFill>
                  <a:srgbClr val="000066"/>
                </a:solidFill>
              </a:rPr>
              <a:t> - творчо-пошуковий, ігровий вид навчання.</a:t>
            </a:r>
            <a:endParaRPr lang="ru-RU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1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87" y="2871872"/>
            <a:ext cx="1725613" cy="230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Прямоугольник 5"/>
          <p:cNvSpPr>
            <a:spLocks noChangeArrowheads="1"/>
          </p:cNvSpPr>
          <p:nvPr/>
        </p:nvSpPr>
        <p:spPr bwMode="auto">
          <a:xfrm>
            <a:off x="187055" y="202056"/>
            <a:ext cx="58801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i="1" dirty="0">
                <a:solidFill>
                  <a:srgbClr val="CC0000"/>
                </a:solidFill>
                <a:latin typeface="Verdana" pitchFamily="34" charset="0"/>
              </a:rPr>
              <a:t>ІННОВАЦІЙНІ МЕТОДИ РОБОТИ</a:t>
            </a:r>
            <a:endParaRPr lang="ru-RU" sz="2400" b="1" i="1" dirty="0">
              <a:solidFill>
                <a:srgbClr val="CC0000"/>
              </a:solidFill>
              <a:latin typeface="Verdana" pitchFamily="34" charset="0"/>
            </a:endParaRPr>
          </a:p>
        </p:txBody>
      </p:sp>
      <p:sp>
        <p:nvSpPr>
          <p:cNvPr id="10" name="Rectangle 14"/>
          <p:cNvSpPr txBox="1">
            <a:spLocks noChangeArrowheads="1"/>
          </p:cNvSpPr>
          <p:nvPr/>
        </p:nvSpPr>
        <p:spPr bwMode="auto">
          <a:xfrm>
            <a:off x="258180" y="660202"/>
            <a:ext cx="5832201" cy="550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000066"/>
                </a:solidFill>
                <a:cs typeface="Arial" charset="0"/>
              </a:rPr>
              <a:t>ФОРМУВАННЯ СПОСТЕРЕЖЛИВОСТІ;</a:t>
            </a:r>
            <a:endParaRPr lang="uk-UA" b="1" dirty="0">
              <a:solidFill>
                <a:srgbClr val="000066"/>
              </a:solidFill>
              <a:cs typeface="Arial" charset="0"/>
            </a:endParaRP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>
                <a:solidFill>
                  <a:srgbClr val="000066"/>
                </a:solidFill>
                <a:cs typeface="Arial" charset="0"/>
              </a:rPr>
              <a:t>ВСТАНОВЛЕННЯ АСОЦІАТИВНИХ ЗВЯЗКІВ (АСОЦІАТИВНИЙ </a:t>
            </a:r>
            <a:r>
              <a:rPr lang="uk-UA" b="1" dirty="0" smtClean="0">
                <a:solidFill>
                  <a:srgbClr val="000066"/>
                </a:solidFill>
                <a:cs typeface="Arial" charset="0"/>
              </a:rPr>
              <a:t>КУЩ, </a:t>
            </a:r>
            <a:r>
              <a:rPr lang="uk-UA" b="1" dirty="0">
                <a:solidFill>
                  <a:srgbClr val="000066"/>
                </a:solidFill>
                <a:cs typeface="Arial" charset="0"/>
              </a:rPr>
              <a:t>Г</a:t>
            </a:r>
            <a:r>
              <a:rPr lang="uk-UA" b="1" dirty="0" smtClean="0">
                <a:solidFill>
                  <a:srgbClr val="000066"/>
                </a:solidFill>
                <a:cs typeface="Arial" charset="0"/>
              </a:rPr>
              <a:t>РОНУВАННЯ);</a:t>
            </a:r>
            <a:endParaRPr lang="uk-UA" b="1" dirty="0">
              <a:solidFill>
                <a:srgbClr val="000066"/>
              </a:solidFill>
              <a:cs typeface="Arial" charset="0"/>
            </a:endParaRP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>
                <a:solidFill>
                  <a:srgbClr val="000066"/>
                </a:solidFill>
                <a:cs typeface="Arial" charset="0"/>
              </a:rPr>
              <a:t>ПРОГНОЗУВАННЯ, </a:t>
            </a:r>
            <a:r>
              <a:rPr lang="uk-UA" b="1" dirty="0" smtClean="0">
                <a:solidFill>
                  <a:srgbClr val="000066"/>
                </a:solidFill>
                <a:cs typeface="Arial" charset="0"/>
              </a:rPr>
              <a:t>ПЕРЕДБАЧЕННЯ;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>
                <a:solidFill>
                  <a:srgbClr val="000066"/>
                </a:solidFill>
                <a:cs typeface="Arial" charset="0"/>
              </a:rPr>
              <a:t>НАВЧАННЯ У ГРІ (СЮЖЕТНО-РОЛЬОВА ГРА</a:t>
            </a:r>
            <a:r>
              <a:rPr lang="uk-UA" b="1" dirty="0" smtClean="0">
                <a:solidFill>
                  <a:srgbClr val="000066"/>
                </a:solidFill>
                <a:cs typeface="Arial" charset="0"/>
              </a:rPr>
              <a:t>);</a:t>
            </a:r>
          </a:p>
          <a:p>
            <a:pPr marL="342900" lvl="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>
                <a:solidFill>
                  <a:srgbClr val="000066"/>
                </a:solidFill>
                <a:latin typeface="Arial"/>
                <a:cs typeface="Arial" charset="0"/>
              </a:rPr>
              <a:t>МЕТОДИ ЕЙДЕТИКИ (МНЕМОТЕХНІКИ);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 smtClean="0">
                <a:solidFill>
                  <a:srgbClr val="000066"/>
                </a:solidFill>
                <a:cs typeface="Arial" charset="0"/>
              </a:rPr>
              <a:t>МОЗГОВИЙ ШТУРМ;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 smtClean="0">
                <a:solidFill>
                  <a:srgbClr val="000066"/>
                </a:solidFill>
                <a:cs typeface="Arial" charset="0"/>
              </a:rPr>
              <a:t>МІКРОФОН;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 smtClean="0">
                <a:solidFill>
                  <a:srgbClr val="000066"/>
                </a:solidFill>
                <a:cs typeface="Arial" charset="0"/>
              </a:rPr>
              <a:t>СЕМАНТИЧНА КАРТА;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 smtClean="0">
                <a:solidFill>
                  <a:srgbClr val="000066"/>
                </a:solidFill>
                <a:cs typeface="Arial" charset="0"/>
              </a:rPr>
              <a:t>МОДЕЛЮВАННЯ;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 smtClean="0">
                <a:solidFill>
                  <a:srgbClr val="000066"/>
                </a:solidFill>
                <a:latin typeface="Arial"/>
                <a:ea typeface="Times New Roman"/>
                <a:cs typeface="Arial" charset="0"/>
              </a:rPr>
              <a:t>СЕНКАН;</a:t>
            </a: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 smtClean="0">
                <a:solidFill>
                  <a:srgbClr val="000066"/>
                </a:solidFill>
                <a:latin typeface="Arial"/>
                <a:cs typeface="Arial" charset="0"/>
              </a:rPr>
              <a:t>МЕТОДИ Г. ДОМАНА</a:t>
            </a:r>
            <a:endParaRPr lang="uk-UA" b="1" dirty="0">
              <a:solidFill>
                <a:srgbClr val="000066"/>
              </a:solidFill>
              <a:cs typeface="Arial" charset="0"/>
            </a:endParaRP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 smtClean="0">
                <a:solidFill>
                  <a:srgbClr val="000066"/>
                </a:solidFill>
                <a:cs typeface="Arial" charset="0"/>
              </a:rPr>
              <a:t>РЕЛАКСАЦІЙНІ ВПРАВИ;</a:t>
            </a:r>
            <a:endParaRPr lang="uk-UA" b="1" dirty="0">
              <a:solidFill>
                <a:srgbClr val="000066"/>
              </a:solidFill>
              <a:cs typeface="Arial" charset="0"/>
            </a:endParaRP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b="1" dirty="0">
                <a:solidFill>
                  <a:srgbClr val="000066"/>
                </a:solidFill>
                <a:cs typeface="Arial" charset="0"/>
              </a:rPr>
              <a:t>САМОМАСАЖ</a:t>
            </a: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660232" y="2264327"/>
            <a:ext cx="2352064" cy="1764048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5" name="Picture 2" descr="M:\Ломакіна фото\DSC09973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397035" y="4736892"/>
            <a:ext cx="2644231" cy="1764788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1" name="Рисунок 10" descr="C:\Users\Оксана\Desktop\101MSDCF\DSC0103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4736892"/>
            <a:ext cx="2575311" cy="1948427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Users\Оксана\AppData\Local\Microsoft\Windows\Temporary Internet Files\Content.Word\DSC0976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09" y="199595"/>
            <a:ext cx="2590392" cy="1739642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77" y="188640"/>
            <a:ext cx="5294313" cy="414337"/>
          </a:xfrm>
        </p:spPr>
        <p:txBody>
          <a:bodyPr rtlCol="0">
            <a:normAutofit fontScale="85000" lnSpcReduction="20000"/>
          </a:bodyPr>
          <a:lstStyle/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ПОЄДНАННЯ ФОРМ РОБОТИ</a:t>
            </a:r>
            <a:endParaRPr lang="uk-UA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165777" y="741807"/>
            <a:ext cx="2606866" cy="1939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1" name="Рисунок 10" descr="C:\Users\admin\AppData\Local\Microsoft\Windows\Temporary Internet Files\Content.Word\DSC03380.jpg"/>
          <p:cNvPicPr/>
          <p:nvPr/>
        </p:nvPicPr>
        <p:blipFill>
          <a:blip r:embed="rId3">
            <a:lum bright="10000" contrast="20000"/>
            <a:extLst/>
          </a:blip>
          <a:srcRect/>
          <a:stretch>
            <a:fillRect/>
          </a:stretch>
        </p:blipFill>
        <p:spPr bwMode="auto">
          <a:xfrm>
            <a:off x="5772643" y="4509120"/>
            <a:ext cx="3224706" cy="2202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Оксана Михайлівна\Local Settings\Temporary Internet Files\Content.Word\DSC0751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1973" y="5034379"/>
            <a:ext cx="2376264" cy="1721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Оксана Михайлівна\Local Settings\Temporary Internet Files\Content.Word\DSC0750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8920" y="2552328"/>
            <a:ext cx="3052152" cy="195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4" descr="M:\КОНСПЕКТИ  ВЕСНА\Изображение 194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3059832" y="2862200"/>
            <a:ext cx="2600307" cy="1950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148227" y="2885941"/>
            <a:ext cx="2623344" cy="1967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6" name="Picture 6" descr="IMG_1468"/>
          <p:cNvPicPr/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148227" y="5013176"/>
            <a:ext cx="2335541" cy="1743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7" y="741807"/>
            <a:ext cx="2695581" cy="2021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82" y="231521"/>
            <a:ext cx="2813808" cy="232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Заголовок 1"/>
          <p:cNvSpPr>
            <a:spLocks noGrp="1"/>
          </p:cNvSpPr>
          <p:nvPr>
            <p:ph type="title"/>
          </p:nvPr>
        </p:nvSpPr>
        <p:spPr>
          <a:xfrm>
            <a:off x="1115616" y="25400"/>
            <a:ext cx="5076825" cy="766763"/>
          </a:xfrm>
        </p:spPr>
        <p:txBody>
          <a:bodyPr/>
          <a:lstStyle/>
          <a:p>
            <a:r>
              <a:rPr lang="uk-UA" sz="2800" b="1" dirty="0" smtClean="0">
                <a:solidFill>
                  <a:srgbClr val="CC0000"/>
                </a:solidFill>
                <a:latin typeface="Verdana" pitchFamily="34" charset="0"/>
              </a:rPr>
              <a:t>МЕТОДИЧНА РОБОТА</a:t>
            </a:r>
            <a:endParaRPr lang="ru-RU" sz="2800" b="1" dirty="0" smtClean="0">
              <a:solidFill>
                <a:srgbClr val="CC0000"/>
              </a:solidFill>
              <a:latin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4798" y="641294"/>
            <a:ext cx="6121400" cy="803275"/>
          </a:xfrm>
        </p:spPr>
        <p:txBody>
          <a:bodyPr rtlCol="0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dirty="0" smtClean="0">
                <a:solidFill>
                  <a:srgbClr val="000066"/>
                </a:solidFill>
              </a:rPr>
              <a:t>    ЧЛЕН МЕТОДИЧНОГО ОБ</a:t>
            </a:r>
            <a:r>
              <a:rPr lang="en-US" sz="2400" b="1" dirty="0" smtClean="0">
                <a:solidFill>
                  <a:srgbClr val="000066"/>
                </a:solidFill>
              </a:rPr>
              <a:t>’</a:t>
            </a:r>
            <a:r>
              <a:rPr lang="uk-UA" sz="2400" b="1" dirty="0" smtClean="0">
                <a:solidFill>
                  <a:srgbClr val="000066"/>
                </a:solidFill>
              </a:rPr>
              <a:t>ЄДНАННЯ ВЧИТЕЛІВ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dirty="0" smtClean="0">
                <a:solidFill>
                  <a:srgbClr val="000066"/>
                </a:solidFill>
              </a:rPr>
              <a:t>КОРЕКЦІЙНО-РОЗВИТКОВОЇ РОБОТИ</a:t>
            </a:r>
          </a:p>
        </p:txBody>
      </p:sp>
      <p:grpSp>
        <p:nvGrpSpPr>
          <p:cNvPr id="4" name="Organization Chart 2"/>
          <p:cNvGrpSpPr>
            <a:grpSpLocks/>
          </p:cNvGrpSpPr>
          <p:nvPr/>
        </p:nvGrpSpPr>
        <p:grpSpPr bwMode="auto">
          <a:xfrm>
            <a:off x="250825" y="2060848"/>
            <a:ext cx="3744913" cy="4286250"/>
            <a:chOff x="1134" y="1390"/>
            <a:chExt cx="1458" cy="1952"/>
          </a:xfrm>
        </p:grpSpPr>
        <p:cxnSp>
          <p:nvCxnSpPr>
            <p:cNvPr id="131078" name="_s2052"/>
            <p:cNvCxnSpPr>
              <a:cxnSpLocks noChangeShapeType="1"/>
              <a:stCxn id="9" idx="1"/>
              <a:endCxn id="5" idx="2"/>
            </p:cNvCxnSpPr>
            <p:nvPr/>
          </p:nvCxnSpPr>
          <p:spPr bwMode="auto">
            <a:xfrm rot="10800000">
              <a:off x="1647" y="1678"/>
              <a:ext cx="81" cy="1104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31079" name="_s2053"/>
            <p:cNvCxnSpPr>
              <a:cxnSpLocks noChangeShapeType="1"/>
              <a:stCxn id="8" idx="1"/>
              <a:endCxn id="5" idx="2"/>
            </p:cNvCxnSpPr>
            <p:nvPr/>
          </p:nvCxnSpPr>
          <p:spPr bwMode="auto">
            <a:xfrm rot="10800000">
              <a:off x="1647" y="1678"/>
              <a:ext cx="81" cy="15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31080" name="_s2054"/>
            <p:cNvCxnSpPr>
              <a:cxnSpLocks noChangeShapeType="1"/>
              <a:stCxn id="7" idx="1"/>
              <a:endCxn id="5" idx="2"/>
            </p:cNvCxnSpPr>
            <p:nvPr/>
          </p:nvCxnSpPr>
          <p:spPr bwMode="auto">
            <a:xfrm rot="10800000">
              <a:off x="1647" y="1678"/>
              <a:ext cx="81" cy="6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31081" name="_s2055"/>
            <p:cNvCxnSpPr>
              <a:cxnSpLocks noChangeShapeType="1"/>
              <a:stCxn id="6" idx="1"/>
              <a:endCxn id="5" idx="2"/>
            </p:cNvCxnSpPr>
            <p:nvPr/>
          </p:nvCxnSpPr>
          <p:spPr bwMode="auto">
            <a:xfrm rot="10800000">
              <a:off x="1647" y="1678"/>
              <a:ext cx="81" cy="272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5" name="_s2056"/>
            <p:cNvSpPr>
              <a:spLocks noChangeArrowheads="1"/>
            </p:cNvSpPr>
            <p:nvPr/>
          </p:nvSpPr>
          <p:spPr bwMode="auto">
            <a:xfrm>
              <a:off x="1134" y="1390"/>
              <a:ext cx="1026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uk-UA" b="1" dirty="0">
                  <a:solidFill>
                    <a:srgbClr val="FF0000"/>
                  </a:solidFill>
                  <a:cs typeface="Arial" charset="0"/>
                </a:rPr>
                <a:t>Улюблена справа</a:t>
              </a:r>
              <a:endParaRPr lang="ru-RU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6" name="_s2057"/>
            <p:cNvSpPr>
              <a:spLocks noChangeArrowheads="1"/>
            </p:cNvSpPr>
            <p:nvPr/>
          </p:nvSpPr>
          <p:spPr bwMode="auto">
            <a:xfrm>
              <a:off x="1728" y="180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endParaRPr lang="uk-UA" sz="2500" b="1" dirty="0">
                <a:cs typeface="Arial" charset="0"/>
              </a:endParaRPr>
            </a:p>
            <a:p>
              <a:pPr algn="ctr">
                <a:defRPr/>
              </a:pPr>
              <a:r>
                <a:rPr lang="uk-UA" b="1" dirty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Творчий пошук</a:t>
              </a:r>
              <a:endParaRPr lang="ru-RU" b="1" dirty="0">
                <a:solidFill>
                  <a:schemeClr val="tx2">
                    <a:lumMod val="75000"/>
                  </a:schemeClr>
                </a:solidFill>
                <a:cs typeface="Arial" charset="0"/>
              </a:endParaRPr>
            </a:p>
            <a:p>
              <a:pPr algn="ctr">
                <a:defRPr/>
              </a:pPr>
              <a:endParaRPr lang="ru-RU" dirty="0">
                <a:cs typeface="Arial" charset="0"/>
              </a:endParaRPr>
            </a:p>
          </p:txBody>
        </p:sp>
        <p:sp>
          <p:nvSpPr>
            <p:cNvPr id="7" name="_s2058"/>
            <p:cNvSpPr>
              <a:spLocks noChangeArrowheads="1"/>
            </p:cNvSpPr>
            <p:nvPr/>
          </p:nvSpPr>
          <p:spPr bwMode="auto">
            <a:xfrm>
              <a:off x="1728" y="222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uk-UA" b="1" dirty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Обмін досвідом</a:t>
              </a:r>
              <a:endParaRPr lang="ru-RU" b="1" dirty="0">
                <a:solidFill>
                  <a:schemeClr val="tx2">
                    <a:lumMod val="75000"/>
                  </a:schemeClr>
                </a:solidFill>
                <a:cs typeface="Arial" charset="0"/>
              </a:endParaRPr>
            </a:p>
          </p:txBody>
        </p:sp>
        <p:sp>
          <p:nvSpPr>
            <p:cNvPr id="8" name="_s2059"/>
            <p:cNvSpPr>
              <a:spLocks noChangeArrowheads="1"/>
            </p:cNvSpPr>
            <p:nvPr/>
          </p:nvSpPr>
          <p:spPr bwMode="auto">
            <a:xfrm>
              <a:off x="1728" y="305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uk-UA" sz="1600" b="1" dirty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Постійна самоосвіта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  <a:cs typeface="Arial" charset="0"/>
              </a:endParaRPr>
            </a:p>
          </p:txBody>
        </p:sp>
        <p:sp>
          <p:nvSpPr>
            <p:cNvPr id="9" name="_s2060"/>
            <p:cNvSpPr>
              <a:spLocks noChangeArrowheads="1"/>
            </p:cNvSpPr>
            <p:nvPr/>
          </p:nvSpPr>
          <p:spPr bwMode="auto">
            <a:xfrm>
              <a:off x="1728" y="263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uk-UA" sz="1600" b="1" dirty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Самовдосконалення</a:t>
              </a:r>
              <a:r>
                <a:rPr lang="uk-UA" sz="1600" dirty="0">
                  <a:solidFill>
                    <a:schemeClr val="tx2">
                      <a:lumMod val="75000"/>
                    </a:schemeClr>
                  </a:solidFill>
                  <a:cs typeface="Arial" charset="0"/>
                </a:rPr>
                <a:t> 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/>
          <a:stretch/>
        </p:blipFill>
        <p:spPr bwMode="auto">
          <a:xfrm>
            <a:off x="5472658" y="1263698"/>
            <a:ext cx="3410301" cy="2557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617" y="3448609"/>
            <a:ext cx="4313874" cy="3148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7584" y="177558"/>
            <a:ext cx="4835525" cy="56197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800" b="1" dirty="0" smtClean="0">
                <a:solidFill>
                  <a:srgbClr val="CC0000"/>
                </a:solidFill>
                <a:latin typeface="Verdana" pitchFamily="34" charset="0"/>
              </a:rPr>
              <a:t>МЕТОДИЧНА РОБОТА</a:t>
            </a:r>
            <a:endParaRPr lang="uk-UA" sz="2800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6314" y="739533"/>
            <a:ext cx="877366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Програма для навчальних закладів зі спеціальною та інклюзивною формами навчання, навчально-реабілітаційних центрів 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Розвиток </a:t>
            </a:r>
            <a:r>
              <a:rPr kumimoji="0" lang="uk-UA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слухо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uk-UA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зоро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-тактильного сприймання мовлення та формування вимови у глухих дітей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(підготовчий, 1-5 класи)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alt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2000" b="1" i="1" dirty="0" smtClean="0">
                <a:solidFill>
                  <a:schemeClr val="accent4">
                    <a:lumMod val="50000"/>
                  </a:schemeClr>
                </a:solidFill>
                <a:ea typeface="Times New Roman" pitchFamily="18" charset="0"/>
              </a:rPr>
              <a:t>Н</a:t>
            </a:r>
            <a:r>
              <a:rPr kumimoji="0" lang="uk-UA" altLang="ru-RU" sz="20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</a:rPr>
              <a:t>аказ МОН України №476 від 29.04. 2016 року, надано гриф </a:t>
            </a:r>
            <a:r>
              <a:rPr kumimoji="0" lang="uk-UA" altLang="ru-RU" sz="20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</a:rPr>
              <a:t>«</a:t>
            </a:r>
            <a:r>
              <a:rPr kumimoji="0" lang="uk-UA" altLang="ru-RU" sz="20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</a:rPr>
              <a:t>Рекомендовано Міністерством освіти і науки України</a:t>
            </a:r>
            <a:r>
              <a:rPr kumimoji="0" lang="uk-UA" altLang="ru-RU" sz="20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alibri"/>
                <a:ea typeface="Times New Roman" pitchFamily="18" charset="0"/>
              </a:rPr>
              <a:t>»</a:t>
            </a:r>
            <a:r>
              <a:rPr kumimoji="0" lang="uk-UA" altLang="ru-RU" sz="20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</a:rPr>
              <a:t>. 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pic>
        <p:nvPicPr>
          <p:cNvPr id="12289" name="Рисунок 31" descr="https://images-blogger-opensocial.googleusercontent.com/gadgets/proxy?url=http%3A%2F%2Foblosvita.com%2Fuploads%2Fposts%2F2015-05%2F1432115464_img_2078.jpg&amp;container=blogger&amp;gadget=a&amp;rewriteMime=image%2F*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468945"/>
            <a:ext cx="2907815" cy="21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 rot="10800000" flipV="1">
            <a:off x="564751" y="5027906"/>
            <a:ext cx="52490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1" i="1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Розробляла  змістові завдання для блоків педагогічної діяльності на заняттях у 3 класі.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425252"/>
            <a:ext cx="85244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eaLnBrk="0" hangingPunct="0"/>
            <a:r>
              <a:rPr lang="ru-RU" altLang="ru-RU" sz="2000" b="1" dirty="0" err="1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Розробники</a:t>
            </a:r>
            <a:r>
              <a:rPr lang="ru-RU" altLang="ru-RU" sz="2000" b="1" dirty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2000" b="1" dirty="0" err="1" smtClean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Програми</a:t>
            </a:r>
            <a:r>
              <a:rPr lang="ru-RU" altLang="ru-RU" sz="2000" b="1" dirty="0" smtClean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2000" b="1" dirty="0" err="1" smtClean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група</a:t>
            </a:r>
            <a:r>
              <a:rPr lang="ru-RU" altLang="ru-RU" sz="2000" b="1" dirty="0" smtClean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2000" b="1" dirty="0" err="1" smtClean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сурдопедагогів</a:t>
            </a:r>
            <a:r>
              <a:rPr lang="ru-RU" altLang="ru-RU" sz="2000" b="1" dirty="0" smtClean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2000" b="1" dirty="0" err="1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України</a:t>
            </a:r>
            <a:r>
              <a:rPr lang="ru-RU" altLang="ru-RU" sz="2000" b="1" dirty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180975" algn="just" eaLnBrk="0" hangingPunct="0"/>
            <a:r>
              <a:rPr lang="uk-UA" altLang="ru-RU" sz="2000" b="1" dirty="0" smtClean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Керівник </a:t>
            </a:r>
            <a:r>
              <a:rPr lang="uk-UA" altLang="ru-RU" sz="2000" b="1" dirty="0" err="1" smtClean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к.п.н</a:t>
            </a:r>
            <a:r>
              <a:rPr lang="uk-UA" altLang="ru-RU" sz="2000" b="1" dirty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., науковий співробітник лабораторії сурдопедагогіки Інституту спеціальної педагогіки НАПН України </a:t>
            </a:r>
            <a:r>
              <a:rPr lang="uk-UA" altLang="ru-RU" sz="2000" b="1" i="1" dirty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О.Ф. Федоренко</a:t>
            </a:r>
            <a:r>
              <a:rPr lang="uk-UA" altLang="ru-RU" sz="2000" b="1" dirty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. </a:t>
            </a:r>
            <a:endParaRPr lang="ru-RU" altLang="ru-RU" sz="2000" b="1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ages-blogger-opensocial.googleusercontent.com/gadgets/proxy?url=http%3A%2F%2Foblosvita.com%2Fuploads%2Fposts%2F2015-05%2F1432115487_img_2022.jpg&amp;container=blogger&amp;gadget=a&amp;rewriteMime=image%2F*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900164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mages-blogger-opensocial.googleusercontent.com/gadgets/proxy?url=http%3A%2F%2Foblosvita.com%2Fuploads%2Fposts%2F2015-05%2F1432115497_img_2036.jpg&amp;container=blogger&amp;gadget=a&amp;rewriteMime=image%2F*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2348880"/>
            <a:ext cx="289998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ксана\AppData\Local\Microsoft\Windows\Temporary Internet Files\Content.Word\DSC0775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98851"/>
            <a:ext cx="2899983" cy="19544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34735" y="3573016"/>
            <a:ext cx="568863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Блоки </a:t>
            </a:r>
            <a:r>
              <a:rPr lang="ru-RU" sz="2400" b="1" dirty="0" err="1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педагогічної</a:t>
            </a:r>
            <a:r>
              <a:rPr lang="ru-RU" sz="2400" b="1" dirty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діяльності</a:t>
            </a:r>
            <a:r>
              <a:rPr lang="ru-RU" sz="2400" b="1" dirty="0" smtClean="0">
                <a:solidFill>
                  <a:srgbClr val="C00000"/>
                </a:solidFill>
                <a:latin typeface="Arial"/>
                <a:ea typeface="Calibri"/>
                <a:cs typeface="Times New Roman"/>
              </a:rPr>
              <a:t>:</a:t>
            </a: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err="1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слухо</a:t>
            </a:r>
            <a:r>
              <a:rPr lang="ru-RU" sz="2000" b="1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-</a:t>
            </a:r>
            <a:r>
              <a:rPr lang="ru-RU" sz="2000" b="1" dirty="0" err="1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зоро</a:t>
            </a:r>
            <a:r>
              <a:rPr lang="ru-RU" sz="2000" b="1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-тактильного </a:t>
            </a:r>
            <a:r>
              <a:rPr lang="ru-RU" sz="2000" b="1" dirty="0" err="1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сприймання</a:t>
            </a:r>
            <a:r>
              <a:rPr lang="ru-RU" sz="2000" b="1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sz="2000" b="1" dirty="0" err="1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мовлення</a:t>
            </a:r>
            <a:r>
              <a:rPr lang="ru-RU" sz="2000" b="1" dirty="0" smtClean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, </a:t>
            </a:r>
            <a:r>
              <a:rPr lang="ru-RU" sz="2000" b="1" dirty="0" err="1" smtClean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розвиток</a:t>
            </a:r>
            <a:r>
              <a:rPr lang="ru-RU" sz="2000" b="1" dirty="0" smtClean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2000" b="1" dirty="0" err="1" smtClean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слухозорової</a:t>
            </a:r>
            <a:r>
              <a:rPr lang="ru-RU" sz="2000" b="1" dirty="0" smtClean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уваги</a:t>
            </a:r>
            <a:r>
              <a:rPr lang="ru-RU" sz="2000" b="1" dirty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, </a:t>
            </a:r>
            <a:r>
              <a:rPr lang="ru-RU" sz="2000" b="1" dirty="0" err="1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пам’яті</a:t>
            </a:r>
            <a:r>
              <a:rPr lang="ru-RU" sz="2000" b="1" dirty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тощо</a:t>
            </a:r>
            <a:r>
              <a:rPr lang="ru-RU" sz="2000" b="1" dirty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;</a:t>
            </a:r>
            <a:endParaRPr lang="ru-RU" sz="2000" b="1" dirty="0">
              <a:solidFill>
                <a:srgbClr val="000066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err="1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формування</a:t>
            </a:r>
            <a:r>
              <a:rPr lang="ru-RU" sz="2000" b="1" dirty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вимови</a:t>
            </a:r>
            <a:r>
              <a:rPr lang="ru-RU" sz="2000" b="1" dirty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;</a:t>
            </a:r>
            <a:endParaRPr lang="ru-RU" sz="2000" b="1" dirty="0">
              <a:solidFill>
                <a:srgbClr val="000066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err="1" smtClean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координація</a:t>
            </a:r>
            <a:r>
              <a:rPr lang="ru-RU" sz="2000" b="1" dirty="0" smtClean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та </a:t>
            </a:r>
            <a:r>
              <a:rPr lang="ru-RU" sz="2000" b="1" dirty="0" err="1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мобільність</a:t>
            </a:r>
            <a:r>
              <a:rPr lang="ru-RU" sz="2000" b="1" dirty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молодших</a:t>
            </a:r>
            <a:r>
              <a:rPr lang="ru-RU" sz="2000" b="1" dirty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 глухих </a:t>
            </a:r>
            <a:r>
              <a:rPr lang="ru-RU" sz="2000" b="1" dirty="0" err="1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школярів</a:t>
            </a:r>
            <a:r>
              <a:rPr lang="ru-RU" sz="2000" b="1" dirty="0" smtClean="0">
                <a:solidFill>
                  <a:srgbClr val="000066"/>
                </a:solidFill>
                <a:latin typeface="Arial"/>
                <a:ea typeface="Calibri"/>
                <a:cs typeface="Times New Roman"/>
              </a:rPr>
              <a:t>;</a:t>
            </a:r>
            <a:endParaRPr lang="ru-RU" sz="2000" b="1" dirty="0">
              <a:solidFill>
                <a:srgbClr val="000066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1145" y="98338"/>
            <a:ext cx="5760640" cy="279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340" algn="just">
              <a:lnSpc>
                <a:spcPct val="115000"/>
              </a:lnSpc>
              <a:spcAft>
                <a:spcPts val="0"/>
              </a:spcAft>
            </a:pPr>
            <a:r>
              <a:rPr lang="uk-UA" sz="2200" b="1" dirty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Мета програми </a:t>
            </a:r>
            <a:r>
              <a:rPr lang="uk-UA" sz="2200" dirty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- забезпечити розвиток досвіду, який допомагатиме глухим дітям здобувати нову інформацію, набувати мобільності, формуватиме здатність діяти адекватно в різних життєвих ситуаціях, та виховувати вміння приймати свідомі рішення та розв’язувати певні завдання. </a:t>
            </a:r>
            <a:endParaRPr lang="ru-RU" sz="2200" dirty="0">
              <a:solidFill>
                <a:srgbClr val="000066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23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5525" cy="561975"/>
          </a:xfrm>
        </p:spPr>
        <p:txBody>
          <a:bodyPr/>
          <a:lstStyle/>
          <a:p>
            <a:r>
              <a:rPr lang="uk-UA" sz="2800" b="1" smtClean="0">
                <a:solidFill>
                  <a:srgbClr val="CC0000"/>
                </a:solidFill>
                <a:latin typeface="Verdana" pitchFamily="34" charset="0"/>
              </a:rPr>
              <a:t>МЕТОДИЧНА РОБОТА</a:t>
            </a:r>
            <a:endParaRPr lang="uk-UA" sz="2800" smtClean="0"/>
          </a:p>
        </p:txBody>
      </p:sp>
      <p:sp>
        <p:nvSpPr>
          <p:cNvPr id="132100" name="Прямоугольник 8"/>
          <p:cNvSpPr>
            <a:spLocks noChangeArrowheads="1"/>
          </p:cNvSpPr>
          <p:nvPr/>
        </p:nvSpPr>
        <p:spPr bwMode="auto">
          <a:xfrm>
            <a:off x="1618701" y="800139"/>
            <a:ext cx="46085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000066"/>
                </a:solidFill>
                <a:cs typeface="Arial" charset="0"/>
              </a:rPr>
              <a:t>Новітні </a:t>
            </a:r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засоби навчання і розвитку слухового сприймання та формування вимови у дітей з втратою слуху</a:t>
            </a:r>
          </a:p>
        </p:txBody>
      </p:sp>
      <p:sp>
        <p:nvSpPr>
          <p:cNvPr id="132101" name="Прямоугольник 10"/>
          <p:cNvSpPr>
            <a:spLocks noChangeArrowheads="1"/>
          </p:cNvSpPr>
          <p:nvPr/>
        </p:nvSpPr>
        <p:spPr bwMode="auto">
          <a:xfrm>
            <a:off x="1573636" y="2252393"/>
            <a:ext cx="44075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Психологічні особливості формування мовлення у дітей з вадами слуху</a:t>
            </a:r>
          </a:p>
        </p:txBody>
      </p:sp>
      <p:pic>
        <p:nvPicPr>
          <p:cNvPr id="1321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6958" y="1881201"/>
            <a:ext cx="2348952" cy="1762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206135" y="1138962"/>
            <a:ext cx="14125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2012 -</a:t>
            </a:r>
          </a:p>
          <a:p>
            <a:r>
              <a:rPr lang="uk-UA" b="1" dirty="0" smtClean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2013 </a:t>
            </a:r>
            <a:r>
              <a:rPr lang="uk-UA" b="1" dirty="0" err="1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н.р</a:t>
            </a:r>
            <a:r>
              <a:rPr lang="uk-UA" b="1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8033" y="2276037"/>
            <a:ext cx="14125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2013-</a:t>
            </a:r>
          </a:p>
          <a:p>
            <a:r>
              <a:rPr lang="uk-UA" b="1" dirty="0" smtClean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 </a:t>
            </a:r>
            <a:r>
              <a:rPr lang="uk-UA" b="1" dirty="0" err="1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н.р</a:t>
            </a:r>
            <a:r>
              <a:rPr lang="uk-UA" b="1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70599" y="4353820"/>
            <a:ext cx="72020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solidFill>
                  <a:srgbClr val="000066"/>
                </a:solidFill>
              </a:rPr>
              <a:t>Форми</a:t>
            </a:r>
            <a:r>
              <a:rPr lang="ru-RU" sz="2000" b="1" dirty="0" smtClean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роботи</a:t>
            </a:r>
            <a:r>
              <a:rPr lang="ru-RU" sz="2000" b="1" dirty="0">
                <a:solidFill>
                  <a:srgbClr val="000066"/>
                </a:solidFill>
              </a:rPr>
              <a:t> над правильною </a:t>
            </a:r>
            <a:r>
              <a:rPr lang="ru-RU" sz="2000" b="1" dirty="0" err="1">
                <a:solidFill>
                  <a:srgbClr val="000066"/>
                </a:solidFill>
              </a:rPr>
              <a:t>орфоепією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української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мови</a:t>
            </a:r>
            <a:r>
              <a:rPr lang="ru-RU" sz="2000" b="1" dirty="0">
                <a:solidFill>
                  <a:srgbClr val="000066"/>
                </a:solidFill>
              </a:rPr>
              <a:t>  </a:t>
            </a:r>
            <a:r>
              <a:rPr lang="ru-RU" sz="2000" b="1" dirty="0" err="1">
                <a:solidFill>
                  <a:srgbClr val="000066"/>
                </a:solidFill>
              </a:rPr>
              <a:t>під</a:t>
            </a:r>
            <a:r>
              <a:rPr lang="ru-RU" sz="2000" b="1" dirty="0">
                <a:solidFill>
                  <a:srgbClr val="000066"/>
                </a:solidFill>
              </a:rPr>
              <a:t> час </a:t>
            </a:r>
            <a:r>
              <a:rPr lang="ru-RU" sz="2000" b="1" dirty="0" err="1">
                <a:solidFill>
                  <a:srgbClr val="000066"/>
                </a:solidFill>
              </a:rPr>
              <a:t>проведення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pPr algn="just"/>
            <a:r>
              <a:rPr lang="ru-RU" sz="2000" b="1" dirty="0" err="1" smtClean="0">
                <a:solidFill>
                  <a:srgbClr val="000066"/>
                </a:solidFill>
              </a:rPr>
              <a:t>індивідуальних</a:t>
            </a:r>
            <a:r>
              <a:rPr lang="ru-RU" sz="2000" b="1" dirty="0" smtClean="0">
                <a:solidFill>
                  <a:srgbClr val="000066"/>
                </a:solidFill>
              </a:rPr>
              <a:t> </a:t>
            </a:r>
            <a:r>
              <a:rPr lang="ru-RU" sz="2000" b="1" dirty="0">
                <a:solidFill>
                  <a:srgbClr val="000066"/>
                </a:solidFill>
              </a:rPr>
              <a:t>занять з </a:t>
            </a:r>
            <a:r>
              <a:rPr lang="ru-RU" sz="2000" b="1" dirty="0" err="1" smtClean="0">
                <a:solidFill>
                  <a:srgbClr val="000066"/>
                </a:solidFill>
              </a:rPr>
              <a:t>розвитку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pPr algn="just"/>
            <a:r>
              <a:rPr lang="ru-RU" sz="2000" b="1" dirty="0" err="1" smtClean="0">
                <a:solidFill>
                  <a:srgbClr val="000066"/>
                </a:solidFill>
              </a:rPr>
              <a:t>слухо</a:t>
            </a:r>
            <a:r>
              <a:rPr lang="ru-RU" sz="2000" b="1" dirty="0" smtClean="0">
                <a:solidFill>
                  <a:srgbClr val="000066"/>
                </a:solidFill>
              </a:rPr>
              <a:t>-</a:t>
            </a:r>
            <a:r>
              <a:rPr lang="ru-RU" sz="2000" b="1" dirty="0" err="1" smtClean="0">
                <a:solidFill>
                  <a:srgbClr val="000066"/>
                </a:solidFill>
              </a:rPr>
              <a:t>зоро</a:t>
            </a:r>
            <a:r>
              <a:rPr lang="ru-RU" sz="2000" b="1" dirty="0" smtClean="0">
                <a:solidFill>
                  <a:srgbClr val="000066"/>
                </a:solidFill>
              </a:rPr>
              <a:t>-тактильного </a:t>
            </a:r>
            <a:r>
              <a:rPr lang="ru-RU" sz="2000" b="1" dirty="0" err="1" smtClean="0">
                <a:solidFill>
                  <a:srgbClr val="000066"/>
                </a:solidFill>
              </a:rPr>
              <a:t>сприймання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pPr algn="just"/>
            <a:r>
              <a:rPr lang="ru-RU" sz="2000" b="1" dirty="0" err="1" smtClean="0">
                <a:solidFill>
                  <a:srgbClr val="000066"/>
                </a:solidFill>
              </a:rPr>
              <a:t>мовлення</a:t>
            </a:r>
            <a:r>
              <a:rPr lang="ru-RU" sz="2000" b="1" dirty="0" smtClean="0">
                <a:solidFill>
                  <a:srgbClr val="000066"/>
                </a:solidFill>
              </a:rPr>
              <a:t> </a:t>
            </a:r>
            <a:r>
              <a:rPr lang="ru-RU" sz="2000" b="1" dirty="0">
                <a:solidFill>
                  <a:srgbClr val="000066"/>
                </a:solidFill>
              </a:rPr>
              <a:t>та </a:t>
            </a:r>
            <a:r>
              <a:rPr lang="ru-RU" sz="2000" b="1" dirty="0" err="1">
                <a:solidFill>
                  <a:srgbClr val="000066"/>
                </a:solidFill>
              </a:rPr>
              <a:t>формування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 smtClean="0">
                <a:solidFill>
                  <a:srgbClr val="000066"/>
                </a:solidFill>
              </a:rPr>
              <a:t>вимови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pPr algn="just"/>
            <a:r>
              <a:rPr lang="ru-RU" sz="2000" b="1" dirty="0" err="1" smtClean="0">
                <a:solidFill>
                  <a:srgbClr val="000066"/>
                </a:solidFill>
              </a:rPr>
              <a:t>дітей</a:t>
            </a:r>
            <a:r>
              <a:rPr lang="ru-RU" sz="2000" b="1" dirty="0" smtClean="0">
                <a:solidFill>
                  <a:srgbClr val="000066"/>
                </a:solidFill>
              </a:rPr>
              <a:t> </a:t>
            </a:r>
            <a:r>
              <a:rPr lang="ru-RU" sz="2000" b="1" dirty="0">
                <a:solidFill>
                  <a:srgbClr val="000066"/>
                </a:solidFill>
              </a:rPr>
              <a:t>з </a:t>
            </a:r>
            <a:r>
              <a:rPr lang="ru-RU" sz="2000" b="1" dirty="0" err="1">
                <a:solidFill>
                  <a:srgbClr val="000066"/>
                </a:solidFill>
              </a:rPr>
              <a:t>вадами</a:t>
            </a:r>
            <a:r>
              <a:rPr lang="ru-RU" sz="2000" b="1" dirty="0">
                <a:solidFill>
                  <a:srgbClr val="000066"/>
                </a:solidFill>
              </a:rPr>
              <a:t> слуху </a:t>
            </a:r>
            <a:r>
              <a:rPr lang="ru-RU" sz="2000" b="1" dirty="0" err="1" smtClean="0">
                <a:solidFill>
                  <a:srgbClr val="000066"/>
                </a:solidFill>
              </a:rPr>
              <a:t>відповідно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pPr algn="just"/>
            <a:r>
              <a:rPr lang="ru-RU" sz="2000" b="1" dirty="0" err="1" smtClean="0">
                <a:solidFill>
                  <a:srgbClr val="000066"/>
                </a:solidFill>
              </a:rPr>
              <a:t>виконання</a:t>
            </a:r>
            <a:r>
              <a:rPr lang="ru-RU" sz="2000" b="1" dirty="0" smtClean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завдань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нової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програми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188014" y="4674987"/>
            <a:ext cx="14125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2016-</a:t>
            </a:r>
          </a:p>
          <a:p>
            <a:r>
              <a:rPr lang="uk-UA" b="1" dirty="0" smtClean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2017 </a:t>
            </a:r>
            <a:r>
              <a:rPr lang="uk-UA" b="1" dirty="0" err="1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н.р</a:t>
            </a:r>
            <a:r>
              <a:rPr lang="uk-UA" b="1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206135" y="3469837"/>
            <a:ext cx="14125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2014-</a:t>
            </a:r>
          </a:p>
          <a:p>
            <a:r>
              <a:rPr lang="uk-UA" b="1" dirty="0" smtClean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2015 </a:t>
            </a:r>
            <a:r>
              <a:rPr lang="uk-UA" b="1" dirty="0" err="1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н.р</a:t>
            </a:r>
            <a:r>
              <a:rPr lang="uk-UA" b="1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8701" y="3326086"/>
            <a:ext cx="73833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solidFill>
                  <a:srgbClr val="000066"/>
                </a:solidFill>
              </a:rPr>
              <a:t>Спільна</a:t>
            </a:r>
            <a:r>
              <a:rPr lang="ru-RU" sz="2000" b="1" dirty="0">
                <a:solidFill>
                  <a:srgbClr val="000066"/>
                </a:solidFill>
              </a:rPr>
              <a:t> робота </a:t>
            </a:r>
            <a:r>
              <a:rPr lang="ru-RU" sz="2000" b="1" dirty="0" err="1" smtClean="0">
                <a:solidFill>
                  <a:srgbClr val="000066"/>
                </a:solidFill>
              </a:rPr>
              <a:t>учасників</a:t>
            </a:r>
            <a:endParaRPr lang="ru-RU" sz="2000" b="1" dirty="0" smtClean="0">
              <a:solidFill>
                <a:srgbClr val="000066"/>
              </a:solidFill>
            </a:endParaRPr>
          </a:p>
          <a:p>
            <a:pPr lvl="0"/>
            <a:r>
              <a:rPr lang="ru-RU" sz="2000" b="1" dirty="0" smtClean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навчально-виховного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процесу</a:t>
            </a:r>
            <a:r>
              <a:rPr lang="ru-RU" sz="2000" b="1" dirty="0">
                <a:solidFill>
                  <a:srgbClr val="000066"/>
                </a:solidFill>
              </a:rPr>
              <a:t> з </a:t>
            </a:r>
            <a:r>
              <a:rPr lang="ru-RU" sz="2000" b="1" dirty="0" err="1" smtClean="0">
                <a:solidFill>
                  <a:srgbClr val="000066"/>
                </a:solidFill>
              </a:rPr>
              <a:t>питань</a:t>
            </a:r>
            <a:r>
              <a:rPr lang="ru-RU" sz="2000" b="1" dirty="0" smtClean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вдосконалення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вимови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дітей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які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мають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складні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порушення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мови</a:t>
            </a:r>
            <a:endParaRPr lang="ru-RU" sz="2000" b="1" dirty="0">
              <a:solidFill>
                <a:srgbClr val="000066"/>
              </a:solidFill>
            </a:endParaRPr>
          </a:p>
        </p:txBody>
      </p:sp>
      <p:pic>
        <p:nvPicPr>
          <p:cNvPr id="1321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248" y="43585"/>
            <a:ext cx="2176074" cy="1631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Оксана\AppData\Local\Microsoft\Windows\Temporary Internet Files\Content.Word\DSC0079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76" y="4846467"/>
            <a:ext cx="2527646" cy="1754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796136" y="3645025"/>
            <a:ext cx="3159368" cy="2172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95263" y="930275"/>
            <a:ext cx="540067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CC0000"/>
                </a:solidFill>
                <a:cs typeface="Arial" charset="0"/>
              </a:rPr>
              <a:t>Зустрічі з студентами </a:t>
            </a:r>
            <a:r>
              <a:rPr lang="uk-UA" sz="2000" b="1" dirty="0" err="1">
                <a:solidFill>
                  <a:srgbClr val="CC0000"/>
                </a:solidFill>
                <a:cs typeface="Arial" charset="0"/>
              </a:rPr>
              <a:t>Чортківського</a:t>
            </a:r>
            <a:r>
              <a:rPr lang="uk-UA" sz="2000" b="1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uk-UA" sz="2000" b="1" dirty="0" err="1">
                <a:solidFill>
                  <a:srgbClr val="CC0000"/>
                </a:solidFill>
                <a:cs typeface="Arial" charset="0"/>
              </a:rPr>
              <a:t>гуманітарно</a:t>
            </a:r>
            <a:r>
              <a:rPr lang="uk-UA" sz="2000" b="1" dirty="0">
                <a:solidFill>
                  <a:srgbClr val="CC0000"/>
                </a:solidFill>
                <a:cs typeface="Arial" charset="0"/>
              </a:rPr>
              <a:t>-педагогічного коледжу ім. </a:t>
            </a:r>
            <a:r>
              <a:rPr lang="uk-UA" sz="2000" b="1" dirty="0" err="1">
                <a:solidFill>
                  <a:srgbClr val="CC0000"/>
                </a:solidFill>
                <a:cs typeface="Arial" charset="0"/>
              </a:rPr>
              <a:t>М.Барвінського</a:t>
            </a:r>
            <a:r>
              <a:rPr lang="uk-UA" sz="2000" b="1" dirty="0">
                <a:solidFill>
                  <a:srgbClr val="CC0000"/>
                </a:solidFill>
                <a:cs typeface="Arial" charset="0"/>
              </a:rPr>
              <a:t>. </a:t>
            </a:r>
          </a:p>
          <a:p>
            <a:pPr algn="ctr"/>
            <a:endParaRPr lang="uk-UA" sz="2000" dirty="0">
              <a:solidFill>
                <a:srgbClr val="CC0000"/>
              </a:solidFill>
              <a:cs typeface="Arial" charset="0"/>
            </a:endParaRPr>
          </a:p>
          <a:p>
            <a:pPr algn="just"/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Під час цих зустрічей ознайомлюю з специфікою роботи з дітьми із особливими освітніми потребами, ділюся секретами своєї педагогічної майстерності, проводжу майстер-класи з проведення корекційних занять.</a:t>
            </a:r>
          </a:p>
        </p:txBody>
      </p:sp>
      <p:pic>
        <p:nvPicPr>
          <p:cNvPr id="6" name="Picture 2" descr="C:\Users\admin\Desktop\мої фото\DSC0356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940152" y="398686"/>
            <a:ext cx="2682248" cy="1927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57200" y="182563"/>
            <a:ext cx="48355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2800" b="1">
                <a:solidFill>
                  <a:srgbClr val="CC0000"/>
                </a:solidFill>
                <a:latin typeface="Verdana" pitchFamily="34" charset="0"/>
              </a:rPr>
              <a:t>МЕТОДИЧНА РОБОТА</a:t>
            </a:r>
            <a:endParaRPr lang="uk-UA" sz="2800">
              <a:latin typeface="Calibri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4100513"/>
            <a:ext cx="4187763" cy="2757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88" y="260350"/>
            <a:ext cx="8712200" cy="865188"/>
          </a:xfrm>
        </p:spPr>
        <p:txBody>
          <a:bodyPr/>
          <a:lstStyle/>
          <a:p>
            <a:r>
              <a:rPr lang="uk-UA" sz="2000" b="1" smtClean="0">
                <a:solidFill>
                  <a:srgbClr val="000066"/>
                </a:solidFill>
                <a:latin typeface="Arial" charset="0"/>
                <a:cs typeface="Arial" charset="0"/>
              </a:rPr>
              <a:t>Відкриті індивідуальні заняття з розвитку слухо-зоро-тактильного сприймання усного мовлення та формування вимови</a:t>
            </a:r>
            <a:endParaRPr lang="uk-UA" sz="2000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1196975"/>
            <a:ext cx="8229600" cy="158432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uk-UA" sz="2000" b="1" i="1" dirty="0" smtClean="0">
                <a:solidFill>
                  <a:srgbClr val="17375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ТЕМА ЗАНЯТТЯ</a:t>
            </a:r>
            <a:r>
              <a:rPr lang="uk-UA" sz="2000" b="1" dirty="0" smtClean="0">
                <a:solidFill>
                  <a:srgbClr val="17375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Диференціація вимови 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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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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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uk-UA" sz="24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Розмовно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-побутові фрази з теми «Моя країна - Україна»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uk-UA" sz="24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 клас    </a:t>
            </a:r>
            <a:r>
              <a:rPr lang="uk-UA" sz="2400" b="1" dirty="0" err="1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Марущак</a:t>
            </a:r>
            <a:r>
              <a:rPr lang="uk-UA" sz="24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Н. – 2012-2013 </a:t>
            </a:r>
            <a:r>
              <a:rPr lang="uk-UA" sz="2400" b="1" dirty="0" err="1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н.р</a:t>
            </a:r>
            <a:r>
              <a:rPr lang="uk-UA" sz="24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7" name="Picture 5" descr="M:\Ломакіна фото\ломакына\семынар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436096" y="2852936"/>
            <a:ext cx="3264185" cy="2190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203847" y="4365104"/>
            <a:ext cx="2917631" cy="2188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" name="Рисунок 9" descr="C:\Users\admin\Desktop\мої фото\DSC03308.JPG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83568" y="3006510"/>
            <a:ext cx="2736304" cy="2222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5616624" cy="431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b="1" i="1" u="sng" dirty="0" smtClean="0">
                <a:solidFill>
                  <a:srgbClr val="660066"/>
                </a:solidFill>
              </a:rPr>
              <a:t>ВІДКРИТІ ЗАНЯТТЯ – ПАРНЕ НАВЧАННЯ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613"/>
            <a:ext cx="7416824" cy="2087562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lnSpc>
                <a:spcPct val="16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tx2">
                    <a:lumMod val="75000"/>
                  </a:schemeClr>
                </a:solidFill>
              </a:rPr>
              <a:t>ТЕМА ЗАНЯТТЯ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uk-UA" sz="2400" b="1" dirty="0" smtClean="0">
                <a:solidFill>
                  <a:srgbClr val="CC0000"/>
                </a:solidFill>
              </a:rPr>
              <a:t>ДИФЕРЕНЦІАЦІЯ ЗВУКОВИМОВИ </a:t>
            </a:r>
            <a:r>
              <a:rPr lang="en-US" sz="2400" b="1" dirty="0" smtClean="0">
                <a:solidFill>
                  <a:srgbClr val="CC0000"/>
                </a:solidFill>
              </a:rPr>
              <a:t>[</a:t>
            </a:r>
            <a:r>
              <a:rPr lang="uk-UA" sz="2400" b="1" dirty="0">
                <a:solidFill>
                  <a:srgbClr val="CC0000"/>
                </a:solidFill>
              </a:rPr>
              <a:t>Н</a:t>
            </a:r>
            <a:r>
              <a:rPr lang="en-US" sz="2400" b="1" dirty="0" smtClean="0">
                <a:solidFill>
                  <a:srgbClr val="CC0000"/>
                </a:solidFill>
              </a:rPr>
              <a:t>]-[</a:t>
            </a:r>
            <a:r>
              <a:rPr lang="uk-UA" sz="2400" b="1" dirty="0">
                <a:solidFill>
                  <a:srgbClr val="CC0000"/>
                </a:solidFill>
              </a:rPr>
              <a:t>Н</a:t>
            </a:r>
            <a:r>
              <a:rPr lang="en-US" sz="2400" b="1" dirty="0" smtClean="0">
                <a:solidFill>
                  <a:srgbClr val="CC0000"/>
                </a:solidFill>
              </a:rPr>
              <a:t>’]</a:t>
            </a:r>
            <a:r>
              <a:rPr lang="uk-UA" sz="2400" b="1" dirty="0" smtClean="0">
                <a:solidFill>
                  <a:srgbClr val="CC0000"/>
                </a:solidFill>
              </a:rPr>
              <a:t>. </a:t>
            </a:r>
          </a:p>
          <a:p>
            <a:pPr marL="0" indent="0" fontAlgn="auto">
              <a:lnSpc>
                <a:spcPct val="16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dirty="0" smtClean="0">
                <a:solidFill>
                  <a:srgbClr val="CC0000"/>
                </a:solidFill>
              </a:rPr>
              <a:t>ЛЕКСИЧНА ТЕМА “ЧАРІВНІ СЛОВА”.</a:t>
            </a:r>
          </a:p>
          <a:p>
            <a:pPr marL="0" indent="0" fontAlgn="auto">
              <a:lnSpc>
                <a:spcPct val="16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>
                <a:solidFill>
                  <a:srgbClr val="000066"/>
                </a:solidFill>
              </a:rPr>
              <a:t>10 КЛАС</a:t>
            </a:r>
            <a:endParaRPr lang="uk-UA" sz="2000" b="1" dirty="0" smtClean="0">
              <a:solidFill>
                <a:srgbClr val="000066"/>
              </a:solidFill>
            </a:endParaRPr>
          </a:p>
          <a:p>
            <a:pPr marL="0" indent="0" fontAlgn="auto">
              <a:lnSpc>
                <a:spcPct val="16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>
                <a:solidFill>
                  <a:srgbClr val="000066"/>
                </a:solidFill>
              </a:rPr>
              <a:t>ГАВРИЩАК М., ГЕРЧАК </a:t>
            </a:r>
            <a:r>
              <a:rPr lang="uk-UA" sz="2000" b="1" dirty="0">
                <a:solidFill>
                  <a:srgbClr val="000066"/>
                </a:solidFill>
              </a:rPr>
              <a:t>М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-  </a:t>
            </a:r>
            <a:r>
              <a:rPr lang="uk-UA" sz="2000" b="1" dirty="0" smtClean="0">
                <a:solidFill>
                  <a:srgbClr val="000066"/>
                </a:solidFill>
              </a:rPr>
              <a:t>2015 -2016 </a:t>
            </a:r>
            <a:r>
              <a:rPr lang="uk-UA" sz="2000" b="1" dirty="0" err="1" smtClean="0">
                <a:solidFill>
                  <a:srgbClr val="000066"/>
                </a:solidFill>
              </a:rPr>
              <a:t>н.р</a:t>
            </a:r>
            <a:r>
              <a:rPr lang="uk-UA" sz="2000" b="1" dirty="0">
                <a:solidFill>
                  <a:srgbClr val="000066"/>
                </a:solidFill>
              </a:rPr>
              <a:t>.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b="1" dirty="0" smtClean="0">
              <a:solidFill>
                <a:srgbClr val="CC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5122" name="Picture 2" descr="C:\Users\Оксана\Desktop\DSC09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ксана\Desktop\DSC095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484784"/>
            <a:ext cx="3072341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Оксана\Desktop\DSC095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34" y="4070350"/>
            <a:ext cx="3465345" cy="2599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07950"/>
            <a:ext cx="6115050" cy="584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i="1" dirty="0" smtClean="0">
                <a:solidFill>
                  <a:srgbClr val="7030A0"/>
                </a:solidFill>
                <a:latin typeface="Verdana" pitchFamily="34" charset="0"/>
              </a:rPr>
              <a:t>АНКЕТНІ ДАНІ</a:t>
            </a:r>
            <a:endParaRPr lang="ru-RU" sz="3600" dirty="0">
              <a:solidFill>
                <a:srgbClr val="7030A0"/>
              </a:solidFill>
              <a:latin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620713"/>
            <a:ext cx="8715375" cy="6048647"/>
          </a:xfrm>
        </p:spPr>
        <p:txBody>
          <a:bodyPr rtlCol="0">
            <a:noAutofit/>
          </a:bodyPr>
          <a:lstStyle/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i="1" dirty="0" smtClean="0">
                <a:solidFill>
                  <a:srgbClr val="C00000"/>
                </a:solidFill>
              </a:rPr>
              <a:t>РІК  НАРОДЖЕННЯ:</a:t>
            </a:r>
            <a:r>
              <a:rPr lang="uk-UA" sz="1800" b="1" dirty="0" smtClean="0">
                <a:solidFill>
                  <a:srgbClr val="C00000"/>
                </a:solidFill>
              </a:rPr>
              <a:t>  </a:t>
            </a:r>
            <a:r>
              <a:rPr lang="uk-UA" sz="1800" b="1" dirty="0" smtClean="0">
                <a:solidFill>
                  <a:srgbClr val="000066"/>
                </a:solidFill>
              </a:rPr>
              <a:t>1962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i="1" dirty="0" smtClean="0">
                <a:solidFill>
                  <a:srgbClr val="C00000"/>
                </a:solidFill>
              </a:rPr>
              <a:t>ОСВІТА:</a:t>
            </a:r>
            <a:r>
              <a:rPr lang="uk-UA" sz="1800" b="1" dirty="0" smtClean="0">
                <a:solidFill>
                  <a:srgbClr val="C00000"/>
                </a:solidFill>
              </a:rPr>
              <a:t>  </a:t>
            </a:r>
            <a:r>
              <a:rPr lang="uk-UA" sz="1800" b="1" dirty="0" smtClean="0">
                <a:solidFill>
                  <a:srgbClr val="000066"/>
                </a:solidFill>
              </a:rPr>
              <a:t>ВИЩА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i="1" dirty="0" smtClean="0">
                <a:solidFill>
                  <a:srgbClr val="C00000"/>
                </a:solidFill>
              </a:rPr>
              <a:t>СПЕЦІАЛЬНІСТЬ:</a:t>
            </a:r>
            <a:r>
              <a:rPr lang="uk-UA" sz="1800" b="1" dirty="0" smtClean="0">
                <a:solidFill>
                  <a:srgbClr val="C00000"/>
                </a:solidFill>
              </a:rPr>
              <a:t> </a:t>
            </a:r>
            <a:r>
              <a:rPr lang="uk-UA" sz="1800" b="1" dirty="0" smtClean="0">
                <a:solidFill>
                  <a:srgbClr val="000066"/>
                </a:solidFill>
              </a:rPr>
              <a:t>03.10.ДЕФЕКТОЛОГІЯ  (СУРДОПЕДАГОГІКА)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i="1" dirty="0" smtClean="0">
                <a:solidFill>
                  <a:srgbClr val="C00000"/>
                </a:solidFill>
              </a:rPr>
              <a:t>СТАЖ ПЕДАГОГІЧНОЇ  РОБОТИ:</a:t>
            </a:r>
            <a:r>
              <a:rPr lang="uk-UA" sz="1800" b="1" dirty="0" smtClean="0">
                <a:solidFill>
                  <a:srgbClr val="C00000"/>
                </a:solidFill>
              </a:rPr>
              <a:t>  </a:t>
            </a:r>
            <a:r>
              <a:rPr lang="uk-UA" sz="1800" b="1" dirty="0" smtClean="0">
                <a:solidFill>
                  <a:srgbClr val="000066"/>
                </a:solidFill>
              </a:rPr>
              <a:t>26 РОКІВ</a:t>
            </a: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i="1" dirty="0" smtClean="0">
                <a:solidFill>
                  <a:srgbClr val="C00000"/>
                </a:solidFill>
              </a:rPr>
              <a:t>МІСЦЕ  РОБОТИ:</a:t>
            </a:r>
            <a:r>
              <a:rPr lang="uk-UA" sz="1800" b="1" dirty="0" smtClean="0">
                <a:solidFill>
                  <a:srgbClr val="C00000"/>
                </a:solidFill>
              </a:rPr>
              <a:t>  </a:t>
            </a:r>
            <a:r>
              <a:rPr lang="uk-UA" sz="1800" b="1" dirty="0" smtClean="0">
                <a:solidFill>
                  <a:srgbClr val="000066"/>
                </a:solidFill>
              </a:rPr>
              <a:t>ТЕРЕБОВЛЯНСЬКИЙ НАВЧАЛЬНО-РЕАБІЛІТАЦІЙНИЙ ЦЕНТР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i="1" dirty="0" smtClean="0">
                <a:solidFill>
                  <a:srgbClr val="C00000"/>
                </a:solidFill>
              </a:rPr>
              <a:t>ПОСАДА:</a:t>
            </a:r>
            <a:r>
              <a:rPr lang="uk-UA" sz="1800" b="1" dirty="0" smtClean="0">
                <a:solidFill>
                  <a:srgbClr val="C00000"/>
                </a:solidFill>
              </a:rPr>
              <a:t> </a:t>
            </a:r>
            <a:r>
              <a:rPr lang="uk-UA" sz="1800" b="1" dirty="0" smtClean="0">
                <a:solidFill>
                  <a:srgbClr val="000066"/>
                </a:solidFill>
              </a:rPr>
              <a:t>ВЧИТЕЛЬ ІНДИВІДУАЛЬНИХ ЗАНЯТЬ З РОЗВИТКУ СЛУХО–ЗОРО-ТАКТИЛЬНОГО  СПРИЙМАННЯ  УСНОГО МОВЛЕННЯ  ТА  ФОРМУВАННЯ   ВИМОВИ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i="1" dirty="0" smtClean="0">
                <a:solidFill>
                  <a:srgbClr val="C00000"/>
                </a:solidFill>
              </a:rPr>
              <a:t>КУРСИ</a:t>
            </a:r>
            <a:r>
              <a:rPr lang="uk-UA" sz="1800" b="1" dirty="0" smtClean="0">
                <a:solidFill>
                  <a:srgbClr val="C00000"/>
                </a:solidFill>
              </a:rPr>
              <a:t>:</a:t>
            </a:r>
            <a:r>
              <a:rPr lang="uk-UA" sz="1800" b="1" dirty="0" smtClean="0">
                <a:solidFill>
                  <a:srgbClr val="000066"/>
                </a:solidFill>
              </a:rPr>
              <a:t>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800" b="1" dirty="0" smtClean="0">
                <a:solidFill>
                  <a:srgbClr val="000066"/>
                </a:solidFill>
              </a:rPr>
              <a:t>ПРИ ІНСТИТУТІ СПЕЦІАЛЬНОЇ ПЕДАГОГІКИ АПН УКРАЇНИ НА КУРСАХ ВЧИТЕЛІВ ІНДИВІДУАЛЬНОЇ СЛУХОВОЇ </a:t>
            </a:r>
            <a:r>
              <a:rPr lang="uk-UA" sz="1800" b="1" dirty="0" smtClean="0">
                <a:solidFill>
                  <a:srgbClr val="000066"/>
                </a:solidFill>
              </a:rPr>
              <a:t>РОБОТИ, </a:t>
            </a:r>
            <a:r>
              <a:rPr lang="uk-UA" sz="1800" b="1" dirty="0" smtClean="0">
                <a:solidFill>
                  <a:srgbClr val="000066"/>
                </a:solidFill>
              </a:rPr>
              <a:t>КОРЕКЦІЙНИХ ЗАНЯТЬ ДЛЯ ДІТЕЙ З ТПМ, ВИХОВАТЕЛІВ з 24.10-01.11.2015р. </a:t>
            </a:r>
            <a:endParaRPr lang="uk-UA" sz="1400" b="1" dirty="0" smtClean="0">
              <a:solidFill>
                <a:srgbClr val="000066"/>
              </a:solidFill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800" b="1" dirty="0" smtClean="0">
                <a:solidFill>
                  <a:srgbClr val="000066"/>
                </a:solidFill>
              </a:rPr>
              <a:t>ПРИ ІНСТИТУТІ СПЕЦІАЛЬНОЇ ПЕДАГОГІКИ АПН УКРАЇНИ З СПЕЦІАЛІЗАЦІЇ ЖЕСТОВА МОВА з 25</a:t>
            </a:r>
            <a:r>
              <a:rPr lang="en-US" sz="1800" b="1" dirty="0" smtClean="0">
                <a:solidFill>
                  <a:srgbClr val="000066"/>
                </a:solidFill>
              </a:rPr>
              <a:t>.</a:t>
            </a:r>
            <a:r>
              <a:rPr lang="uk-UA" sz="1800" b="1" dirty="0" smtClean="0">
                <a:solidFill>
                  <a:srgbClr val="000066"/>
                </a:solidFill>
              </a:rPr>
              <a:t>03 – 06</a:t>
            </a:r>
            <a:r>
              <a:rPr lang="en-US" sz="1800" b="1" dirty="0" smtClean="0">
                <a:solidFill>
                  <a:srgbClr val="000066"/>
                </a:solidFill>
              </a:rPr>
              <a:t>.</a:t>
            </a:r>
            <a:r>
              <a:rPr lang="uk-UA" sz="1800" b="1" dirty="0" smtClean="0">
                <a:solidFill>
                  <a:srgbClr val="000066"/>
                </a:solidFill>
              </a:rPr>
              <a:t>04</a:t>
            </a:r>
            <a:r>
              <a:rPr lang="en-US" sz="1800" b="1" dirty="0" smtClean="0">
                <a:solidFill>
                  <a:srgbClr val="000066"/>
                </a:solidFill>
              </a:rPr>
              <a:t>.</a:t>
            </a:r>
            <a:r>
              <a:rPr lang="uk-UA" sz="1800" b="1" dirty="0" smtClean="0">
                <a:solidFill>
                  <a:srgbClr val="000066"/>
                </a:solidFill>
              </a:rPr>
              <a:t>2013 р</a:t>
            </a:r>
            <a:r>
              <a:rPr lang="en-US" sz="1800" b="1" dirty="0" smtClean="0">
                <a:solidFill>
                  <a:srgbClr val="000066"/>
                </a:solidFill>
              </a:rPr>
              <a:t>.</a:t>
            </a:r>
            <a:endParaRPr lang="uk-UA" sz="1800" b="1" dirty="0" smtClean="0">
              <a:solidFill>
                <a:srgbClr val="000066"/>
              </a:solidFill>
            </a:endParaRPr>
          </a:p>
          <a:p>
            <a:pPr marL="0" indent="0"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800" b="1" i="1" dirty="0" smtClean="0">
                <a:solidFill>
                  <a:srgbClr val="CC0000"/>
                </a:solidFill>
              </a:rPr>
              <a:t>ПОПЕРЕДНЄ РІШЕННЯ АТЕСТАЦІЙНОЇ КОМІСІЇ</a:t>
            </a:r>
            <a:r>
              <a:rPr lang="uk-UA" sz="1800" b="1" dirty="0" smtClean="0">
                <a:solidFill>
                  <a:srgbClr val="CC0000"/>
                </a:solidFill>
              </a:rPr>
              <a:t> </a:t>
            </a:r>
            <a:r>
              <a:rPr lang="uk-UA" sz="1800" b="1" dirty="0" smtClean="0">
                <a:solidFill>
                  <a:srgbClr val="000066"/>
                </a:solidFill>
              </a:rPr>
              <a:t>– ПІДТВЕРДЖЕННЯ КВАЛІФІКАЦІЙНОЇ КАТЕГОРІЇ “СПЕЦІАЛІСТ ВИЩОЇ КАТЕГОРІЇ” ТА ПЕДАГОГІЧНОГО ЗВАННЯ «СТАРШИЙ ВЧИТЕЛЬ» - 2015р.</a:t>
            </a:r>
            <a:endParaRPr lang="ru-RU" sz="1800" b="1" dirty="0" smtClean="0">
              <a:solidFill>
                <a:srgbClr val="000066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280" y="260647"/>
            <a:ext cx="1708250" cy="2121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188913"/>
            <a:ext cx="871378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err="1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Підгрупове</a:t>
            </a:r>
            <a:r>
              <a:rPr lang="uk-UA" sz="2400" b="1" dirty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заняття з корекції вад мовлення </a:t>
            </a:r>
            <a:r>
              <a:rPr lang="uk-UA" sz="24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 	3-Б класі для </a:t>
            </a:r>
            <a:r>
              <a:rPr lang="uk-UA" sz="2400" b="1" dirty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дітей з </a:t>
            </a:r>
            <a:r>
              <a:rPr lang="uk-UA" sz="24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ТПМ</a:t>
            </a:r>
            <a:endParaRPr lang="uk-UA" sz="2400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637823" y="1091855"/>
            <a:ext cx="66968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cs typeface="Arial" charset="0"/>
              </a:rPr>
              <a:t>Диференціація </a:t>
            </a:r>
            <a:r>
              <a:rPr lang="uk-UA" sz="2800" b="1" dirty="0" smtClean="0">
                <a:solidFill>
                  <a:srgbClr val="C00000"/>
                </a:solidFill>
                <a:cs typeface="Arial" charset="0"/>
              </a:rPr>
              <a:t>вимови </a:t>
            </a:r>
            <a:r>
              <a:rPr lang="uk-UA" sz="2800" b="1" dirty="0">
                <a:solidFill>
                  <a:srgbClr val="C00000"/>
                </a:solidFill>
                <a:cs typeface="Arial" charset="0"/>
                <a:sym typeface="Symbol" pitchFamily="18" charset="2"/>
              </a:rPr>
              <a:t></a:t>
            </a:r>
            <a:r>
              <a:rPr lang="uk-UA" sz="2800" b="1" dirty="0">
                <a:solidFill>
                  <a:srgbClr val="C00000"/>
                </a:solidFill>
                <a:cs typeface="Arial" charset="0"/>
              </a:rPr>
              <a:t>К</a:t>
            </a:r>
            <a:r>
              <a:rPr lang="uk-UA" sz="2800" b="1" dirty="0">
                <a:solidFill>
                  <a:srgbClr val="C00000"/>
                </a:solidFill>
                <a:cs typeface="Arial" charset="0"/>
                <a:sym typeface="Symbol" pitchFamily="18" charset="2"/>
              </a:rPr>
              <a:t></a:t>
            </a:r>
            <a:r>
              <a:rPr lang="uk-UA" sz="2800" b="1" dirty="0">
                <a:solidFill>
                  <a:srgbClr val="C00000"/>
                </a:solidFill>
                <a:cs typeface="Arial" charset="0"/>
              </a:rPr>
              <a:t>-</a:t>
            </a:r>
            <a:r>
              <a:rPr lang="uk-UA" sz="2800" b="1" dirty="0">
                <a:solidFill>
                  <a:srgbClr val="C00000"/>
                </a:solidFill>
                <a:cs typeface="Arial" charset="0"/>
                <a:sym typeface="Symbol" pitchFamily="18" charset="2"/>
              </a:rPr>
              <a:t></a:t>
            </a:r>
            <a:r>
              <a:rPr lang="uk-UA" sz="2800" b="1" dirty="0">
                <a:solidFill>
                  <a:srgbClr val="C00000"/>
                </a:solidFill>
                <a:cs typeface="Arial" charset="0"/>
              </a:rPr>
              <a:t>Х</a:t>
            </a:r>
            <a:r>
              <a:rPr lang="uk-UA" sz="2800" b="1" dirty="0">
                <a:solidFill>
                  <a:srgbClr val="C00000"/>
                </a:solidFill>
                <a:cs typeface="Arial" charset="0"/>
                <a:sym typeface="Symbol" pitchFamily="18" charset="2"/>
              </a:rPr>
              <a:t></a:t>
            </a:r>
            <a:r>
              <a:rPr lang="uk-UA" sz="2800" b="1" dirty="0">
                <a:solidFill>
                  <a:srgbClr val="C00000"/>
                </a:solidFill>
                <a:cs typeface="Arial" charset="0"/>
              </a:rPr>
              <a:t>. </a:t>
            </a:r>
          </a:p>
          <a:p>
            <a:r>
              <a:rPr lang="uk-UA" sz="2800" b="1" dirty="0">
                <a:solidFill>
                  <a:srgbClr val="C00000"/>
                </a:solidFill>
                <a:cs typeface="Arial" charset="0"/>
              </a:rPr>
              <a:t>Лексична тема «Рідна мова». 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574898" y="5205182"/>
            <a:ext cx="3379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 b="1" dirty="0">
                <a:cs typeface="Arial" charset="0"/>
              </a:rPr>
              <a:t>2013-2014 </a:t>
            </a:r>
            <a:r>
              <a:rPr lang="uk-UA" sz="2000" b="1" dirty="0" err="1">
                <a:cs typeface="Arial" charset="0"/>
              </a:rPr>
              <a:t>н.р</a:t>
            </a:r>
            <a:r>
              <a:rPr lang="uk-UA" sz="2000" b="1" dirty="0">
                <a:cs typeface="Arial" charset="0"/>
              </a:rPr>
              <a:t>. (листопад)</a:t>
            </a:r>
          </a:p>
        </p:txBody>
      </p:sp>
      <p:pic>
        <p:nvPicPr>
          <p:cNvPr id="5" name="Picture 4" descr="L:\фото семінар\Копия DSC09994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996466" y="2488274"/>
            <a:ext cx="4906918" cy="2694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lum bright="20000" contrast="30000"/>
          </a:blip>
          <a:srcRect/>
          <a:stretch>
            <a:fillRect/>
          </a:stretch>
        </p:blipFill>
        <p:spPr bwMode="auto">
          <a:xfrm>
            <a:off x="539552" y="4073040"/>
            <a:ext cx="3841264" cy="2512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62796"/>
            <a:ext cx="6203950" cy="1828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uk-UA" sz="26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Диференціація вимови </a:t>
            </a:r>
            <a:r>
              <a:rPr lang="uk-UA" sz="2600" b="1" dirty="0" smtClean="0">
                <a:solidFill>
                  <a:srgbClr val="C00000"/>
                </a:solidFill>
                <a:latin typeface="Arial" charset="0"/>
                <a:cs typeface="Arial" charset="0"/>
                <a:sym typeface="Symbol" pitchFamily="18" charset="2"/>
              </a:rPr>
              <a:t></a:t>
            </a:r>
            <a:r>
              <a:rPr lang="uk-UA" sz="26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Ш</a:t>
            </a:r>
            <a:r>
              <a:rPr lang="uk-UA" sz="2600" b="1" dirty="0" smtClean="0">
                <a:solidFill>
                  <a:srgbClr val="C00000"/>
                </a:solidFill>
                <a:latin typeface="Arial" charset="0"/>
                <a:cs typeface="Arial" charset="0"/>
                <a:sym typeface="Symbol" pitchFamily="18" charset="2"/>
              </a:rPr>
              <a:t></a:t>
            </a:r>
            <a:r>
              <a:rPr lang="uk-UA" sz="26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-</a:t>
            </a:r>
            <a:r>
              <a:rPr lang="uk-UA" sz="2600" b="1" dirty="0" smtClean="0">
                <a:solidFill>
                  <a:srgbClr val="C00000"/>
                </a:solidFill>
                <a:latin typeface="Arial" charset="0"/>
                <a:cs typeface="Arial" charset="0"/>
                <a:sym typeface="Symbol" pitchFamily="18" charset="2"/>
              </a:rPr>
              <a:t></a:t>
            </a:r>
            <a:r>
              <a:rPr lang="uk-UA" sz="26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С</a:t>
            </a:r>
            <a:r>
              <a:rPr lang="uk-UA" sz="2600" b="1" dirty="0" smtClean="0">
                <a:solidFill>
                  <a:srgbClr val="C00000"/>
                </a:solidFill>
                <a:latin typeface="Arial" charset="0"/>
                <a:cs typeface="Arial" charset="0"/>
                <a:sym typeface="Symbol" pitchFamily="18" charset="2"/>
              </a:rPr>
              <a:t></a:t>
            </a:r>
            <a:r>
              <a:rPr lang="uk-UA" sz="26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. Лексична тема «Подорож до осіннього лісу». </a:t>
            </a:r>
            <a:endParaRPr lang="uk-UA" dirty="0" smtClean="0"/>
          </a:p>
        </p:txBody>
      </p:sp>
      <p:pic>
        <p:nvPicPr>
          <p:cNvPr id="130050" name="Picture 4" descr="M:\Новая папка студенти 2014 жовт(2)\IMG_0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4149080"/>
            <a:ext cx="3210322" cy="2405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4318" y="404664"/>
            <a:ext cx="8229600" cy="777875"/>
          </a:xfrm>
        </p:spPr>
        <p:txBody>
          <a:bodyPr>
            <a:noAutofit/>
          </a:bodyPr>
          <a:lstStyle/>
          <a:p>
            <a:r>
              <a:rPr lang="uk-UA" sz="2400" b="1" dirty="0" err="1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Підгрупове</a:t>
            </a:r>
            <a:r>
              <a:rPr lang="uk-UA" sz="24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заняття з корекції вад мовлення у 3-Б класі для дітей з ТПМ</a:t>
            </a:r>
            <a:endParaRPr lang="uk-UA" sz="2400" dirty="0" smtClean="0"/>
          </a:p>
        </p:txBody>
      </p:sp>
      <p:pic>
        <p:nvPicPr>
          <p:cNvPr id="130053" name="Picture 5" descr="M:\Новая папка студенти 2014 жовт(2)\IMG_0755й.jpg"/>
          <p:cNvPicPr>
            <a:picLocks noChangeAspect="1" noChangeArrowheads="1"/>
          </p:cNvPicPr>
          <p:nvPr/>
        </p:nvPicPr>
        <p:blipFill>
          <a:blip r:embed="rId3"/>
          <a:srcRect t="5707" b="13928"/>
          <a:stretch>
            <a:fillRect/>
          </a:stretch>
        </p:blipFill>
        <p:spPr bwMode="auto">
          <a:xfrm>
            <a:off x="457059" y="4162019"/>
            <a:ext cx="4735730" cy="2402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0054" name="Picture 4" descr="M:\Новая папка студенти 2014 жовт(2)\ц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144" y="1603277"/>
            <a:ext cx="3156848" cy="2366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267744" y="3170238"/>
            <a:ext cx="21602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2014-2015 </a:t>
            </a:r>
            <a:r>
              <a:rPr lang="uk-UA" sz="2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н.р</a:t>
            </a:r>
            <a:r>
              <a:rPr lang="uk-UA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uk-UA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(жовтень)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54002"/>
            <a:ext cx="871378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err="1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Підгрупове</a:t>
            </a:r>
            <a:r>
              <a:rPr lang="uk-UA" sz="2400" b="1" dirty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заняття з корекції вад мовлення </a:t>
            </a:r>
            <a:r>
              <a:rPr lang="uk-UA" sz="24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 	3-Б класі для </a:t>
            </a:r>
            <a:r>
              <a:rPr lang="uk-UA" sz="2400" b="1" dirty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дітей з </a:t>
            </a:r>
            <a:r>
              <a:rPr lang="uk-UA" sz="24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ТПМ</a:t>
            </a:r>
            <a:endParaRPr lang="uk-UA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39105" y="915559"/>
            <a:ext cx="550611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600" b="1" dirty="0" smtClean="0">
                <a:solidFill>
                  <a:srgbClr val="C00000"/>
                </a:solidFill>
                <a:cs typeface="Arial" charset="0"/>
              </a:rPr>
              <a:t>Диференціація вимови </a:t>
            </a:r>
            <a:r>
              <a:rPr lang="uk-UA" sz="2600" b="1" dirty="0" smtClean="0">
                <a:solidFill>
                  <a:srgbClr val="C00000"/>
                </a:solidFill>
                <a:cs typeface="Arial" charset="0"/>
                <a:sym typeface="Symbol" pitchFamily="18" charset="2"/>
              </a:rPr>
              <a:t>С</a:t>
            </a:r>
            <a:r>
              <a:rPr lang="uk-UA" sz="2600" b="1" dirty="0" smtClean="0">
                <a:solidFill>
                  <a:srgbClr val="C00000"/>
                </a:solidFill>
                <a:cs typeface="Arial" charset="0"/>
              </a:rPr>
              <a:t>-</a:t>
            </a:r>
            <a:r>
              <a:rPr lang="uk-UA" sz="2600" b="1" dirty="0" smtClean="0">
                <a:solidFill>
                  <a:srgbClr val="C00000"/>
                </a:solidFill>
                <a:cs typeface="Arial" charset="0"/>
                <a:sym typeface="Symbol" pitchFamily="18" charset="2"/>
              </a:rPr>
              <a:t>С</a:t>
            </a:r>
            <a:r>
              <a:rPr lang="en-US" sz="2600" b="1" dirty="0" smtClean="0">
                <a:solidFill>
                  <a:srgbClr val="C00000"/>
                </a:solidFill>
                <a:cs typeface="Arial" charset="0"/>
                <a:sym typeface="Symbol" pitchFamily="18" charset="2"/>
              </a:rPr>
              <a:t>’</a:t>
            </a:r>
            <a:r>
              <a:rPr lang="uk-UA" sz="2600" b="1" dirty="0" smtClean="0">
                <a:solidFill>
                  <a:srgbClr val="C00000"/>
                </a:solidFill>
                <a:cs typeface="Arial" charset="0"/>
                <a:sym typeface="Symbol" pitchFamily="18" charset="2"/>
              </a:rPr>
              <a:t></a:t>
            </a:r>
            <a:r>
              <a:rPr lang="uk-UA" sz="2600" b="1" dirty="0" smtClean="0">
                <a:solidFill>
                  <a:srgbClr val="C00000"/>
                </a:solidFill>
                <a:cs typeface="Arial" charset="0"/>
              </a:rPr>
              <a:t>. </a:t>
            </a:r>
          </a:p>
          <a:p>
            <a:r>
              <a:rPr lang="uk-UA" sz="2600" b="1" dirty="0" smtClean="0">
                <a:solidFill>
                  <a:srgbClr val="C00000"/>
                </a:solidFill>
                <a:cs typeface="Arial" charset="0"/>
              </a:rPr>
              <a:t>Лексична тема «Україна – наша Батьківщина». Складання повідомлення «Україна – це …»</a:t>
            </a:r>
            <a:endParaRPr lang="uk-UA" sz="26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11560" y="2815974"/>
            <a:ext cx="29915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prstClr val="black"/>
                </a:solidFill>
                <a:cs typeface="Arial" charset="0"/>
              </a:rPr>
              <a:t>2016-2017 </a:t>
            </a:r>
            <a:r>
              <a:rPr lang="uk-UA" sz="2000" b="1" dirty="0" err="1">
                <a:solidFill>
                  <a:prstClr val="black"/>
                </a:solidFill>
                <a:cs typeface="Arial" charset="0"/>
              </a:rPr>
              <a:t>н.р</a:t>
            </a:r>
            <a:r>
              <a:rPr lang="uk-UA" sz="2000" b="1" dirty="0">
                <a:solidFill>
                  <a:prstClr val="black"/>
                </a:solidFill>
                <a:cs typeface="Arial" charset="0"/>
              </a:rPr>
              <a:t>. (</a:t>
            </a:r>
            <a:r>
              <a:rPr lang="uk-UA" sz="2000" b="1" dirty="0" smtClean="0">
                <a:solidFill>
                  <a:prstClr val="black"/>
                </a:solidFill>
                <a:cs typeface="Arial" charset="0"/>
              </a:rPr>
              <a:t>лютий)</a:t>
            </a:r>
            <a:endParaRPr lang="uk-UA" sz="20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07" y="1516357"/>
            <a:ext cx="3199248" cy="2056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3623437"/>
            <a:ext cx="4207773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546" y="4005064"/>
            <a:ext cx="3600400" cy="2247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53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25" y="87313"/>
            <a:ext cx="5534025" cy="588962"/>
          </a:xfrm>
        </p:spPr>
        <p:txBody>
          <a:bodyPr/>
          <a:lstStyle/>
          <a:p>
            <a:r>
              <a:rPr lang="uk-UA" sz="2800" b="1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Член методичної ради Центру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3566643" y="3935759"/>
            <a:ext cx="53657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b="1" i="1" dirty="0" smtClean="0">
                <a:solidFill>
                  <a:srgbClr val="C00000"/>
                </a:solidFill>
                <a:cs typeface="Arial" charset="0"/>
              </a:rPr>
              <a:t>Пед</a:t>
            </a:r>
            <a:r>
              <a:rPr lang="uk-UA" sz="2000" b="1" i="1" dirty="0" smtClean="0">
                <a:solidFill>
                  <a:srgbClr val="C00000"/>
                </a:solidFill>
                <a:latin typeface="Arial"/>
                <a:ea typeface="Times New Roman"/>
              </a:rPr>
              <a:t>рада-дослідження</a:t>
            </a:r>
            <a:r>
              <a:rPr lang="uk-UA" sz="2000" dirty="0" smtClean="0">
                <a:latin typeface="Arial"/>
                <a:ea typeface="Times New Roman"/>
              </a:rPr>
              <a:t> </a:t>
            </a:r>
            <a:r>
              <a:rPr lang="uk-UA" sz="2000" b="1" dirty="0">
                <a:latin typeface="Arial"/>
                <a:ea typeface="Times New Roman"/>
              </a:rPr>
              <a:t>«Мета, завдання, принципи, зміст  мовленнєвого  режиму  в Центрі» (2016 р</a:t>
            </a:r>
            <a:r>
              <a:rPr lang="uk-UA" sz="2000" b="1" dirty="0" smtClean="0">
                <a:latin typeface="Arial"/>
                <a:ea typeface="Times New Roman"/>
              </a:rPr>
              <a:t>.), </a:t>
            </a:r>
            <a:r>
              <a:rPr lang="uk-UA" sz="2000" b="1" dirty="0">
                <a:cs typeface="Arial" charset="0"/>
              </a:rPr>
              <a:t>співдоповідач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116263" y="692696"/>
            <a:ext cx="548798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 i="1" dirty="0">
                <a:solidFill>
                  <a:srgbClr val="000066"/>
                </a:solidFill>
                <a:cs typeface="Arial" charset="0"/>
              </a:rPr>
              <a:t>Участь у підготовці педрад, шкільних вивчення, узагальнення і поширення інноваційного досвіду роботи,  робота в творчих групах. 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556157" y="2015084"/>
            <a:ext cx="648033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sz="2000" b="1" i="1" dirty="0">
                <a:solidFill>
                  <a:srgbClr val="C00000"/>
                </a:solidFill>
                <a:cs typeface="Arial" charset="0"/>
              </a:rPr>
              <a:t>Педрада</a:t>
            </a:r>
            <a:r>
              <a:rPr lang="uk-UA" sz="2000" b="1" dirty="0">
                <a:cs typeface="Arial" charset="0"/>
              </a:rPr>
              <a:t> «Ефективність поєднання традиційних і інноваційних форм та методів навчання дітей з вадами слуху на заняттях з розвитку </a:t>
            </a:r>
            <a:r>
              <a:rPr lang="uk-UA" sz="2000" b="1" dirty="0" err="1">
                <a:cs typeface="Arial" charset="0"/>
              </a:rPr>
              <a:t>слухо</a:t>
            </a:r>
            <a:r>
              <a:rPr lang="uk-UA" sz="2000" b="1" dirty="0">
                <a:cs typeface="Arial" charset="0"/>
              </a:rPr>
              <a:t>-</a:t>
            </a:r>
            <a:r>
              <a:rPr lang="uk-UA" sz="2000" b="1" dirty="0" err="1">
                <a:cs typeface="Arial" charset="0"/>
              </a:rPr>
              <a:t>зоро</a:t>
            </a:r>
            <a:r>
              <a:rPr lang="uk-UA" sz="2000" b="1" dirty="0">
                <a:cs typeface="Arial" charset="0"/>
              </a:rPr>
              <a:t>-тактильного сприймання усного мовлення та формування вимови» </a:t>
            </a:r>
            <a:r>
              <a:rPr lang="uk-UA" sz="2000" b="1" dirty="0" smtClean="0">
                <a:cs typeface="Arial" charset="0"/>
              </a:rPr>
              <a:t>(</a:t>
            </a:r>
            <a:r>
              <a:rPr lang="uk-UA" sz="2000" b="1" dirty="0">
                <a:cs typeface="Arial" charset="0"/>
              </a:rPr>
              <a:t>2012-2013 </a:t>
            </a:r>
            <a:r>
              <a:rPr lang="uk-UA" sz="2000" b="1" dirty="0" err="1">
                <a:cs typeface="Arial" charset="0"/>
              </a:rPr>
              <a:t>н.р</a:t>
            </a:r>
            <a:r>
              <a:rPr lang="uk-UA" sz="2000" b="1" dirty="0">
                <a:cs typeface="Arial" charset="0"/>
              </a:rPr>
              <a:t>.), співдоповідач.</a:t>
            </a:r>
          </a:p>
        </p:txBody>
      </p:sp>
      <p:pic>
        <p:nvPicPr>
          <p:cNvPr id="134151" name="Picture 4" descr="M:\Ломакіна фото\ломакіна\P507022пп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877" y="194800"/>
            <a:ext cx="2426048" cy="1820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6" y="4293096"/>
            <a:ext cx="3201447" cy="2401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29050" y="5062965"/>
            <a:ext cx="52177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000" b="1" i="1" dirty="0" smtClean="0">
                <a:solidFill>
                  <a:srgbClr val="C00000"/>
                </a:solidFill>
                <a:cs typeface="Arial" charset="0"/>
              </a:rPr>
              <a:t>Педрада </a:t>
            </a:r>
            <a:r>
              <a:rPr lang="ru-RU" sz="2000" b="1" dirty="0" smtClean="0"/>
              <a:t>«Про </a:t>
            </a:r>
            <a:r>
              <a:rPr lang="ru-RU" sz="2000" b="1" dirty="0" err="1"/>
              <a:t>вплив</a:t>
            </a:r>
            <a:r>
              <a:rPr lang="ru-RU" sz="2000" b="1" dirty="0"/>
              <a:t> </a:t>
            </a:r>
            <a:r>
              <a:rPr lang="ru-RU" sz="2000" b="1" dirty="0" err="1"/>
              <a:t>корекційно-розвиткових</a:t>
            </a:r>
            <a:r>
              <a:rPr lang="ru-RU" sz="2000" b="1" dirty="0"/>
              <a:t> занять та </a:t>
            </a:r>
            <a:r>
              <a:rPr lang="ru-RU" sz="2000" b="1" dirty="0" err="1"/>
              <a:t>заходів</a:t>
            </a:r>
            <a:r>
              <a:rPr lang="ru-RU" sz="2000" b="1" dirty="0"/>
              <a:t> з </a:t>
            </a:r>
            <a:r>
              <a:rPr lang="ru-RU" sz="2000" b="1" dirty="0" err="1"/>
              <a:t>медичної</a:t>
            </a:r>
            <a:r>
              <a:rPr lang="ru-RU" sz="2000" b="1" dirty="0"/>
              <a:t> </a:t>
            </a:r>
            <a:r>
              <a:rPr lang="ru-RU" sz="2000" b="1" dirty="0" err="1"/>
              <a:t>реабілітації</a:t>
            </a:r>
            <a:r>
              <a:rPr lang="ru-RU" sz="2000" b="1" dirty="0"/>
              <a:t> на </a:t>
            </a:r>
            <a:r>
              <a:rPr lang="ru-RU" sz="2000" b="1" dirty="0" err="1"/>
              <a:t>фізичний</a:t>
            </a:r>
            <a:r>
              <a:rPr lang="ru-RU" sz="2000" b="1" dirty="0"/>
              <a:t>, </a:t>
            </a:r>
            <a:r>
              <a:rPr lang="ru-RU" sz="2000" b="1" dirty="0" err="1"/>
              <a:t>психічний</a:t>
            </a:r>
            <a:r>
              <a:rPr lang="ru-RU" sz="2000" b="1" dirty="0"/>
              <a:t> та </a:t>
            </a:r>
            <a:r>
              <a:rPr lang="ru-RU" sz="2000" b="1" dirty="0" err="1"/>
              <a:t>інтелектуальний</a:t>
            </a:r>
            <a:r>
              <a:rPr lang="ru-RU" sz="2000" b="1" dirty="0"/>
              <a:t> </a:t>
            </a:r>
            <a:r>
              <a:rPr lang="ru-RU" sz="2000" b="1" dirty="0" err="1"/>
              <a:t>розвиток</a:t>
            </a:r>
            <a:r>
              <a:rPr lang="ru-RU" sz="2000" b="1" dirty="0"/>
              <a:t> </a:t>
            </a:r>
            <a:r>
              <a:rPr lang="ru-RU" sz="2000" b="1" dirty="0" err="1"/>
              <a:t>учнів</a:t>
            </a:r>
            <a:r>
              <a:rPr lang="ru-RU" sz="2000" b="1" dirty="0"/>
              <a:t>» (2017р</a:t>
            </a:r>
            <a:r>
              <a:rPr lang="ru-RU" sz="2000" b="1" dirty="0" smtClean="0"/>
              <a:t>.), </a:t>
            </a:r>
            <a:r>
              <a:rPr lang="uk-UA" sz="2000" b="1" dirty="0" smtClean="0">
                <a:solidFill>
                  <a:prstClr val="black"/>
                </a:solidFill>
                <a:cs typeface="Arial" charset="0"/>
              </a:rPr>
              <a:t>співдоповідач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4" name="Рисунок 13" descr="C:\Users\Оксана\AppData\Local\Microsoft\Windows\Temporary Internet Files\Content.Word\DSC0094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6" y="2212238"/>
            <a:ext cx="2216214" cy="174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9823"/>
            <a:ext cx="5420104" cy="48962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Член методичної </a:t>
            </a:r>
            <a:r>
              <a:rPr lang="uk-UA" sz="28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ради Центру</a:t>
            </a:r>
            <a:endParaRPr lang="uk-UA" sz="2800" dirty="0"/>
          </a:p>
        </p:txBody>
      </p:sp>
      <p:pic>
        <p:nvPicPr>
          <p:cNvPr id="4" name="Picture 2" descr="G:\Атестація 2014\Новая папка\P330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12160" y="4617213"/>
            <a:ext cx="2774008" cy="2080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69808" y="807998"/>
            <a:ext cx="5257800" cy="100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Член комісії з підготовки і проведення шкільних олімпіад, шкільного етапу всеукраїнського етапу «Ерудит».</a:t>
            </a:r>
            <a:endParaRPr lang="uk-UA" sz="2000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550" t="12124" r="4642" b="-534"/>
          <a:stretch/>
        </p:blipFill>
        <p:spPr bwMode="auto">
          <a:xfrm>
            <a:off x="2898708" y="4752780"/>
            <a:ext cx="2921405" cy="2043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/>
          <a:srcRect r="11144"/>
          <a:stretch/>
        </p:blipFill>
        <p:spPr bwMode="auto">
          <a:xfrm>
            <a:off x="107504" y="4814795"/>
            <a:ext cx="2520280" cy="1981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08" y="119823"/>
            <a:ext cx="3170237" cy="237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76897" y="2629821"/>
            <a:ext cx="545294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100" b="1" dirty="0" smtClean="0">
                <a:solidFill>
                  <a:srgbClr val="000066"/>
                </a:solidFill>
                <a:latin typeface="Arial"/>
                <a:ea typeface="Times New Roman"/>
              </a:rPr>
              <a:t>Розробила </a:t>
            </a:r>
            <a:r>
              <a:rPr lang="uk-UA" sz="2100" b="1" dirty="0" err="1" smtClean="0">
                <a:solidFill>
                  <a:srgbClr val="000066"/>
                </a:solidFill>
                <a:latin typeface="Arial"/>
                <a:ea typeface="Times New Roman"/>
              </a:rPr>
              <a:t>методично</a:t>
            </a:r>
            <a:r>
              <a:rPr lang="uk-UA" sz="2100" b="1" dirty="0" smtClean="0">
                <a:solidFill>
                  <a:srgbClr val="000066"/>
                </a:solidFill>
                <a:latin typeface="Arial"/>
                <a:ea typeface="Times New Roman"/>
              </a:rPr>
              <a:t> </a:t>
            </a:r>
            <a:r>
              <a:rPr lang="uk-UA" sz="2100" b="1" dirty="0">
                <a:solidFill>
                  <a:srgbClr val="000066"/>
                </a:solidFill>
                <a:latin typeface="Arial"/>
                <a:ea typeface="Times New Roman"/>
              </a:rPr>
              <a:t>- дидактичний матеріал, </a:t>
            </a:r>
            <a:r>
              <a:rPr lang="uk-UA" sz="2100" b="1" dirty="0" smtClean="0">
                <a:solidFill>
                  <a:srgbClr val="000066"/>
                </a:solidFill>
                <a:latin typeface="Arial"/>
                <a:ea typeface="Times New Roman"/>
              </a:rPr>
              <a:t>для </a:t>
            </a:r>
            <a:r>
              <a:rPr lang="uk-UA" sz="2100" b="1" dirty="0">
                <a:solidFill>
                  <a:srgbClr val="000066"/>
                </a:solidFill>
                <a:latin typeface="Arial"/>
                <a:ea typeface="Times New Roman"/>
              </a:rPr>
              <a:t>формування, розвитку і корекції лексичної та граматичної сторін мовлення з опорою на лексичну тему </a:t>
            </a:r>
            <a:r>
              <a:rPr lang="uk-UA" sz="2100" b="1" dirty="0">
                <a:solidFill>
                  <a:srgbClr val="C00000"/>
                </a:solidFill>
                <a:latin typeface="Arial"/>
                <a:ea typeface="Times New Roman"/>
              </a:rPr>
              <a:t>«Усе моє, все зветься Україна».</a:t>
            </a:r>
            <a:r>
              <a:rPr lang="uk-UA" sz="2100" b="1" dirty="0" smtClean="0">
                <a:solidFill>
                  <a:srgbClr val="C00000"/>
                </a:solidFill>
                <a:latin typeface="Arial"/>
                <a:ea typeface="Times New Roman"/>
              </a:rPr>
              <a:t> </a:t>
            </a:r>
            <a:endParaRPr lang="ru-RU" sz="21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C:\Users\Оксана\Desktop\DSC01128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0001">
            <a:off x="429094" y="2204471"/>
            <a:ext cx="2706491" cy="2046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504" y="119823"/>
            <a:ext cx="5420104" cy="489620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Член методичної ради Центру</a:t>
            </a:r>
            <a:endParaRPr lang="uk-UA" sz="2800" dirty="0"/>
          </a:p>
        </p:txBody>
      </p:sp>
      <p:pic>
        <p:nvPicPr>
          <p:cNvPr id="6" name="Рисунок 5" descr="J:\IMG_2899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08" y="260647"/>
            <a:ext cx="3375936" cy="2202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33280" y="809820"/>
            <a:ext cx="4968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solidFill>
                  <a:srgbClr val="C00000"/>
                </a:solidFill>
              </a:rPr>
              <a:t>Практичний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семінар</a:t>
            </a:r>
            <a:r>
              <a:rPr lang="ru-RU" sz="2400" b="1" dirty="0" smtClean="0">
                <a:solidFill>
                  <a:srgbClr val="C00000"/>
                </a:solidFill>
              </a:rPr>
              <a:t>: </a:t>
            </a:r>
            <a:r>
              <a:rPr lang="ru-RU" sz="2400" dirty="0"/>
              <a:t>«Методика </a:t>
            </a:r>
            <a:r>
              <a:rPr lang="ru-RU" sz="2400" dirty="0" err="1"/>
              <a:t>роботи</a:t>
            </a:r>
            <a:r>
              <a:rPr lang="ru-RU" sz="2400" dirty="0"/>
              <a:t> з </a:t>
            </a:r>
            <a:r>
              <a:rPr lang="ru-RU" sz="2400" dirty="0" err="1"/>
              <a:t>дітьми</a:t>
            </a:r>
            <a:r>
              <a:rPr lang="ru-RU" sz="2400" dirty="0"/>
              <a:t> з </a:t>
            </a:r>
            <a:r>
              <a:rPr lang="ru-RU" sz="2400" dirty="0" err="1"/>
              <a:t>особливими</a:t>
            </a:r>
            <a:r>
              <a:rPr lang="ru-RU" sz="2400" dirty="0"/>
              <a:t> </a:t>
            </a:r>
            <a:r>
              <a:rPr lang="ru-RU" sz="2400" dirty="0" err="1"/>
              <a:t>освітніми</a:t>
            </a:r>
            <a:r>
              <a:rPr lang="ru-RU" sz="2400" dirty="0"/>
              <a:t> потребами» (2014р.);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07904" y="2463199"/>
            <a:ext cx="48171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err="1" smtClean="0">
                <a:solidFill>
                  <a:srgbClr val="C00000"/>
                </a:solidFill>
              </a:rPr>
              <a:t>Практичний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семінар</a:t>
            </a:r>
            <a:r>
              <a:rPr lang="ru-RU" sz="2400" b="1" dirty="0" smtClean="0">
                <a:solidFill>
                  <a:srgbClr val="C00000"/>
                </a:solidFill>
              </a:rPr>
              <a:t>: </a:t>
            </a:r>
            <a:r>
              <a:rPr lang="ru-RU" sz="2400" dirty="0" smtClean="0">
                <a:solidFill>
                  <a:prstClr val="black"/>
                </a:solidFill>
              </a:rPr>
              <a:t>«</a:t>
            </a:r>
            <a:r>
              <a:rPr lang="ru-RU" sz="2400" dirty="0" smtClean="0">
                <a:solidFill>
                  <a:prstClr val="black"/>
                </a:solidFill>
              </a:rPr>
              <a:t>Шляхи </a:t>
            </a:r>
            <a:r>
              <a:rPr lang="ru-RU" sz="2400" dirty="0" err="1" smtClean="0">
                <a:solidFill>
                  <a:prstClr val="black"/>
                </a:solidFill>
              </a:rPr>
              <a:t>інтенсифікації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корекційно-розвиткової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роботи</a:t>
            </a:r>
            <a:r>
              <a:rPr lang="ru-RU" sz="2400" dirty="0" smtClean="0">
                <a:solidFill>
                  <a:prstClr val="black"/>
                </a:solidFill>
              </a:rPr>
              <a:t> на </a:t>
            </a:r>
            <a:r>
              <a:rPr lang="ru-RU" sz="2400" dirty="0" err="1">
                <a:solidFill>
                  <a:prstClr val="black"/>
                </a:solidFill>
              </a:rPr>
              <a:t>корекційних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заняттях</a:t>
            </a:r>
            <a:r>
              <a:rPr lang="ru-RU" sz="2400" dirty="0" smtClean="0">
                <a:solidFill>
                  <a:prstClr val="black"/>
                </a:solidFill>
              </a:rPr>
              <a:t>».</a:t>
            </a: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</a:rPr>
              <a:t>Тема: </a:t>
            </a:r>
            <a:r>
              <a:rPr lang="ru-RU" sz="2400" dirty="0">
                <a:solidFill>
                  <a:prstClr val="black"/>
                </a:solidFill>
              </a:rPr>
              <a:t>«</a:t>
            </a:r>
            <a:r>
              <a:rPr lang="ru-RU" sz="2400" dirty="0" err="1">
                <a:solidFill>
                  <a:prstClr val="black"/>
                </a:solidFill>
              </a:rPr>
              <a:t>Формування</a:t>
            </a:r>
            <a:r>
              <a:rPr lang="ru-RU" sz="2400" dirty="0">
                <a:solidFill>
                  <a:prstClr val="black"/>
                </a:solidFill>
              </a:rPr>
              <a:t> лексико-</a:t>
            </a:r>
            <a:r>
              <a:rPr lang="ru-RU" sz="2400" dirty="0" err="1">
                <a:solidFill>
                  <a:prstClr val="black"/>
                </a:solidFill>
              </a:rPr>
              <a:t>граматичних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категорій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засобами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дидактичних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ігор</a:t>
            </a:r>
            <a:r>
              <a:rPr lang="ru-RU" sz="2400" dirty="0">
                <a:solidFill>
                  <a:prstClr val="black"/>
                </a:solidFill>
              </a:rPr>
              <a:t> у </a:t>
            </a:r>
            <a:r>
              <a:rPr lang="ru-RU" sz="2400" dirty="0" err="1">
                <a:solidFill>
                  <a:prstClr val="black"/>
                </a:solidFill>
              </a:rPr>
              <a:t>дітей</a:t>
            </a:r>
            <a:r>
              <a:rPr lang="ru-RU" sz="2400" dirty="0">
                <a:solidFill>
                  <a:prstClr val="black"/>
                </a:solidFill>
              </a:rPr>
              <a:t> з </a:t>
            </a:r>
            <a:r>
              <a:rPr lang="ru-RU" sz="2400" dirty="0" err="1">
                <a:solidFill>
                  <a:prstClr val="black"/>
                </a:solidFill>
              </a:rPr>
              <a:t>особливими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освітніми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потребами» (2017р.). </a:t>
            </a:r>
          </a:p>
        </p:txBody>
      </p:sp>
      <p:pic>
        <p:nvPicPr>
          <p:cNvPr id="12" name="Рисунок 11" descr="C:\Users\Оксана\AppData\Local\Microsoft\Windows\Temporary Internet Files\Content.Word\IMG_291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38" y="2474994"/>
            <a:ext cx="2942576" cy="2040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7" y="4797152"/>
            <a:ext cx="3421278" cy="1916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9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Заголовок 1"/>
          <p:cNvSpPr>
            <a:spLocks noGrp="1"/>
          </p:cNvSpPr>
          <p:nvPr>
            <p:ph type="title"/>
          </p:nvPr>
        </p:nvSpPr>
        <p:spPr>
          <a:xfrm>
            <a:off x="179388" y="123825"/>
            <a:ext cx="4978400" cy="666750"/>
          </a:xfrm>
        </p:spPr>
        <p:txBody>
          <a:bodyPr/>
          <a:lstStyle/>
          <a:p>
            <a:r>
              <a:rPr lang="uk-UA" sz="2800" b="1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Член шкільної ПМПК</a:t>
            </a:r>
          </a:p>
        </p:txBody>
      </p:sp>
      <p:sp>
        <p:nvSpPr>
          <p:cNvPr id="136194" name="Прямоугольник 6"/>
          <p:cNvSpPr>
            <a:spLocks noChangeArrowheads="1"/>
          </p:cNvSpPr>
          <p:nvPr/>
        </p:nvSpPr>
        <p:spPr bwMode="auto">
          <a:xfrm>
            <a:off x="153855" y="2270647"/>
            <a:ext cx="5322888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cs typeface="Arial" charset="0"/>
              </a:rPr>
              <a:t>Участь у  діагностичному обстеженні учнів, розробці методичних рекомендацій для батьків та вчителів, підготовці конференцій, рекомендацій та повідомлень</a:t>
            </a:r>
            <a:r>
              <a:rPr lang="en-US" sz="2000" b="1" dirty="0">
                <a:cs typeface="Arial" charset="0"/>
              </a:rPr>
              <a:t>.</a:t>
            </a:r>
            <a:endParaRPr lang="uk-UA" sz="2000" b="1" dirty="0">
              <a:cs typeface="Arial" charset="0"/>
            </a:endParaRPr>
          </a:p>
        </p:txBody>
      </p:sp>
      <p:pic>
        <p:nvPicPr>
          <p:cNvPr id="6" name="Picture 4" descr="M:\DSC049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4048" y="250223"/>
            <a:ext cx="3963988" cy="18827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5367" y="2348880"/>
            <a:ext cx="3114675" cy="233521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36197" name="Прямоугольник 8"/>
          <p:cNvSpPr>
            <a:spLocks noChangeArrowheads="1"/>
          </p:cNvSpPr>
          <p:nvPr/>
        </p:nvSpPr>
        <p:spPr bwMode="auto">
          <a:xfrm>
            <a:off x="172856" y="973590"/>
            <a:ext cx="5000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 i="1" dirty="0">
                <a:solidFill>
                  <a:srgbClr val="CC0000"/>
                </a:solidFill>
                <a:cs typeface="Arial" charset="0"/>
              </a:rPr>
              <a:t>Конференція </a:t>
            </a:r>
          </a:p>
          <a:p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 «Розвиток комунікативних якостей дітей різного віку»</a:t>
            </a:r>
            <a:r>
              <a:rPr lang="en-US" sz="2000" b="1" dirty="0">
                <a:solidFill>
                  <a:srgbClr val="000066"/>
                </a:solidFill>
                <a:cs typeface="Arial" charset="0"/>
              </a:rPr>
              <a:t>, </a:t>
            </a:r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доповідь.</a:t>
            </a:r>
            <a:endParaRPr lang="ru-RU" sz="2000" b="1" dirty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136199" name="Picture 2"/>
          <p:cNvPicPr>
            <a:picLocks noChangeAspect="1" noChangeArrowheads="1"/>
          </p:cNvPicPr>
          <p:nvPr/>
        </p:nvPicPr>
        <p:blipFill>
          <a:blip r:embed="rId4"/>
          <a:srcRect t="14861" r="8942" b="17265"/>
          <a:stretch>
            <a:fillRect/>
          </a:stretch>
        </p:blipFill>
        <p:spPr bwMode="auto">
          <a:xfrm>
            <a:off x="5526467" y="4914755"/>
            <a:ext cx="3203575" cy="179228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5" y="4299912"/>
            <a:ext cx="4284043" cy="240977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5256212" cy="431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000" b="1" dirty="0"/>
              <a:t/>
            </a:r>
            <a:br>
              <a:rPr lang="uk-UA" sz="2000" b="1" dirty="0"/>
            </a:br>
            <a:r>
              <a:rPr lang="uk-UA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ПОШИРЕННЯ  ДОСВІДУ РОБОТИ</a:t>
            </a:r>
            <a:r>
              <a:rPr lang="uk-UA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013" y="614973"/>
            <a:ext cx="54251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Районний семінар </a:t>
            </a:r>
            <a:r>
              <a:rPr lang="uk-UA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«Система та методи навчання дітей з вадами слуху та мовлення на корекційних заняттях у спеціальних навчальних закладах»</a:t>
            </a:r>
            <a:r>
              <a:rPr lang="uk-UA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(листопад 2013р.) </a:t>
            </a:r>
          </a:p>
        </p:txBody>
      </p:sp>
      <p:pic>
        <p:nvPicPr>
          <p:cNvPr id="5" name="Объект 3" descr="http://terebschool.ucoz.ua/2013-2014/kopija_dsc09979.jpg"/>
          <p:cNvPicPr>
            <a:picLocks noGrp="1"/>
          </p:cNvPicPr>
          <p:nvPr>
            <p:ph idx="1"/>
          </p:nvPr>
        </p:nvPicPr>
        <p:blipFill rotWithShape="1">
          <a:blip r:embed="rId2"/>
          <a:srcRect t="3388" r="4973" b="9374"/>
          <a:stretch/>
        </p:blipFill>
        <p:spPr>
          <a:xfrm>
            <a:off x="5868144" y="333376"/>
            <a:ext cx="3167906" cy="2005806"/>
          </a:xfrm>
          <a:ln>
            <a:solidFill>
              <a:schemeClr val="accent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27013" y="3933056"/>
            <a:ext cx="87137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b="1" i="1" dirty="0">
                <a:solidFill>
                  <a:srgbClr val="0070C0"/>
                </a:solidFill>
                <a:cs typeface="Arial" charset="0"/>
              </a:rPr>
              <a:t>Районний  семінар </a:t>
            </a:r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для вчителів початкових класів, </a:t>
            </a:r>
            <a:r>
              <a:rPr lang="uk-UA" sz="2000" i="1" dirty="0">
                <a:solidFill>
                  <a:srgbClr val="000066"/>
                </a:solidFill>
                <a:cs typeface="Arial" charset="0"/>
              </a:rPr>
              <a:t>серпень 2012р.</a:t>
            </a:r>
          </a:p>
          <a:p>
            <a:pPr algn="just"/>
            <a:r>
              <a:rPr lang="uk-UA" sz="2000" b="1" i="1" dirty="0">
                <a:solidFill>
                  <a:srgbClr val="CC0000"/>
                </a:solidFill>
                <a:cs typeface="Arial" charset="0"/>
              </a:rPr>
              <a:t>Доповідь</a:t>
            </a:r>
            <a:r>
              <a:rPr lang="uk-UA" sz="2000" b="1" i="1" dirty="0">
                <a:cs typeface="Arial" charset="0"/>
              </a:rPr>
              <a:t> </a:t>
            </a:r>
            <a:r>
              <a:rPr lang="uk-UA" sz="2000" b="1" i="1" dirty="0">
                <a:solidFill>
                  <a:srgbClr val="000066"/>
                </a:solidFill>
                <a:cs typeface="Arial" charset="0"/>
              </a:rPr>
              <a:t>«Про специфіку роботи з дітьми з особливими освітніми потребами»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27013" y="5085184"/>
            <a:ext cx="87137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b="1" i="1" dirty="0">
                <a:solidFill>
                  <a:srgbClr val="0070C0"/>
                </a:solidFill>
                <a:cs typeface="Arial" charset="0"/>
              </a:rPr>
              <a:t>Районний семінар </a:t>
            </a:r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«Інклюзивне навчання» для вчителів, що працюють з дітьми з особливими потребами </a:t>
            </a:r>
            <a:r>
              <a:rPr lang="uk-UA" i="1" dirty="0">
                <a:solidFill>
                  <a:srgbClr val="000066"/>
                </a:solidFill>
                <a:cs typeface="Arial" charset="0"/>
              </a:rPr>
              <a:t>(грудень 2013р.).</a:t>
            </a:r>
          </a:p>
          <a:p>
            <a:pPr algn="just"/>
            <a:r>
              <a:rPr lang="uk-UA" sz="2000" b="1" i="1" dirty="0">
                <a:solidFill>
                  <a:srgbClr val="CC0000"/>
                </a:solidFill>
                <a:cs typeface="Arial" charset="0"/>
              </a:rPr>
              <a:t>Доповідь</a:t>
            </a:r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 «Особливості формування вимови та засоби розвитку слухового сприймання у дітей з вадами слуху».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1585" y="2430486"/>
            <a:ext cx="83054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i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Доповідь</a:t>
            </a:r>
            <a:r>
              <a:rPr lang="uk-UA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«Завдання корекційного навчання дітей з вадами мовлення»;</a:t>
            </a:r>
          </a:p>
          <a:p>
            <a:pPr marL="285750" lvl="0" indent="-285750" algn="just">
              <a:buFont typeface="Arial" charset="0"/>
              <a:buChar char="•"/>
            </a:pPr>
            <a:r>
              <a:rPr lang="uk-UA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Ознайомлення з спеціальними педагогічними методиками;</a:t>
            </a:r>
            <a:r>
              <a:rPr lang="uk-UA" sz="2000" b="1" i="1" dirty="0" smtClean="0">
                <a:solidFill>
                  <a:srgbClr val="000066"/>
                </a:solidFill>
                <a:cs typeface="Arial" charset="0"/>
              </a:rPr>
              <a:t> Відкрите </a:t>
            </a:r>
            <a:r>
              <a:rPr lang="uk-UA" sz="2000" b="1" i="1" dirty="0" err="1" smtClean="0">
                <a:solidFill>
                  <a:srgbClr val="000066"/>
                </a:solidFill>
                <a:cs typeface="Arial" charset="0"/>
              </a:rPr>
              <a:t>підгрупове</a:t>
            </a:r>
            <a:r>
              <a:rPr lang="uk-UA" sz="2000" b="1" i="1" dirty="0" smtClean="0">
                <a:solidFill>
                  <a:srgbClr val="000066"/>
                </a:solidFill>
                <a:cs typeface="Arial" charset="0"/>
              </a:rPr>
              <a:t> заняття для дітей з ТВМ</a:t>
            </a:r>
            <a:endParaRPr lang="uk-UA" sz="2000" b="1" i="1" dirty="0">
              <a:solidFill>
                <a:srgbClr val="00006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604260" y="752293"/>
            <a:ext cx="7358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Досвідом роботи ділюся з колегами через інтернет ресурси, періодичну педагогічну пресу.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89036" y="4363659"/>
            <a:ext cx="5759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Через інтернет ділюся з колегами своїми напрацюваннями та черпаю цікаві </a:t>
            </a:r>
            <a:r>
              <a:rPr lang="uk-UA" sz="2000" b="1" dirty="0" smtClean="0">
                <a:solidFill>
                  <a:srgbClr val="000066"/>
                </a:solidFill>
                <a:cs typeface="Arial" charset="0"/>
              </a:rPr>
              <a:t>ідеї.</a:t>
            </a:r>
            <a:endParaRPr lang="uk-UA" sz="2000" b="1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38243" name="Rectangle 9"/>
          <p:cNvSpPr>
            <a:spLocks noChangeArrowheads="1"/>
          </p:cNvSpPr>
          <p:nvPr/>
        </p:nvSpPr>
        <p:spPr bwMode="auto">
          <a:xfrm>
            <a:off x="-52388" y="100013"/>
            <a:ext cx="599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pic>
        <p:nvPicPr>
          <p:cNvPr id="2056" name="Рисунок 12" descr="Описание: C:\Users\admin\AppData\Local\Microsoft\Windows\Temporary Internet Files\Content.Word\DSC074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0635" y="1529981"/>
            <a:ext cx="2355788" cy="25000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55483" y="1529981"/>
            <a:ext cx="45720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just"/>
            <a:r>
              <a:rPr lang="uk-UA" sz="2000" b="1" dirty="0">
                <a:solidFill>
                  <a:srgbClr val="000066"/>
                </a:solidFill>
                <a:ea typeface="Times New Roman" pitchFamily="18" charset="0"/>
                <a:cs typeface="Arial" charset="0"/>
              </a:rPr>
              <a:t>Конспект </a:t>
            </a:r>
            <a:r>
              <a:rPr lang="uk-UA" sz="2000" b="1" dirty="0" err="1">
                <a:solidFill>
                  <a:srgbClr val="000066"/>
                </a:solidFill>
                <a:ea typeface="Times New Roman" pitchFamily="18" charset="0"/>
                <a:cs typeface="Arial" charset="0"/>
              </a:rPr>
              <a:t>підгрупового</a:t>
            </a:r>
            <a:r>
              <a:rPr lang="uk-UA" sz="2000" b="1" dirty="0">
                <a:solidFill>
                  <a:srgbClr val="000066"/>
                </a:solidFill>
                <a:ea typeface="Times New Roman" pitchFamily="18" charset="0"/>
                <a:cs typeface="Arial" charset="0"/>
              </a:rPr>
              <a:t> заняття з розвитку мовлення для дітей з ТВМ на тему «Корекція та автоматизація вимови </a:t>
            </a:r>
            <a:r>
              <a:rPr lang="uk-UA" sz="2000" b="1" dirty="0">
                <a:solidFill>
                  <a:srgbClr val="000066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</a:t>
            </a:r>
            <a:r>
              <a:rPr lang="uk-UA" sz="2000" b="1" dirty="0">
                <a:solidFill>
                  <a:srgbClr val="000066"/>
                </a:solidFill>
                <a:ea typeface="Times New Roman" pitchFamily="18" charset="0"/>
                <a:cs typeface="Arial" charset="0"/>
              </a:rPr>
              <a:t>С</a:t>
            </a:r>
            <a:r>
              <a:rPr lang="uk-UA" sz="2000" b="1" dirty="0">
                <a:solidFill>
                  <a:srgbClr val="000066"/>
                </a:solidFill>
                <a:ea typeface="Times New Roman" pitchFamily="18" charset="0"/>
                <a:cs typeface="Arial" charset="0"/>
                <a:sym typeface="Symbol" pitchFamily="18" charset="2"/>
              </a:rPr>
              <a:t></a:t>
            </a:r>
            <a:r>
              <a:rPr lang="uk-UA" sz="2000" b="1" dirty="0">
                <a:solidFill>
                  <a:srgbClr val="000066"/>
                </a:solidFill>
                <a:ea typeface="Times New Roman" pitchFamily="18" charset="0"/>
                <a:cs typeface="Arial" charset="0"/>
              </a:rPr>
              <a:t> у складах і словах. Сезонні зміни у природі. Осінь» надрукований у науково-методичному журналі «Логопед» №9, 2014р.</a:t>
            </a:r>
            <a:endParaRPr lang="uk-UA" sz="2000" b="1" dirty="0">
              <a:solidFill>
                <a:srgbClr val="000066"/>
              </a:solidFill>
              <a:ea typeface="Times New Roman" pitchFamily="18" charset="0"/>
              <a:cs typeface="Arial" charset="0"/>
              <a:sym typeface="Symbol" pitchFamily="18" charset="2"/>
            </a:endParaRPr>
          </a:p>
        </p:txBody>
      </p:sp>
      <p:pic>
        <p:nvPicPr>
          <p:cNvPr id="15" name="Рисунок 14" descr="C:\Users\admin\AppData\Local\Microsoft\Windows\Temporary Internet Files\Content.Word\DSC074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7" y="1255229"/>
            <a:ext cx="2021682" cy="235321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6" name="Рисунок 15" descr="C:\Users\admin\AppData\Local\Microsoft\Windows\Temporary Internet Files\Content.Word\DSC0749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379" y="4365104"/>
            <a:ext cx="2801937" cy="1720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36550" y="268288"/>
            <a:ext cx="5603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CC0000"/>
                </a:solidFill>
                <a:cs typeface="Arial" charset="0"/>
              </a:rPr>
              <a:t>ПОШИРЕННЯ ДОСВІДУ РОБОТИ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6769100" cy="792163"/>
          </a:xfrm>
        </p:spPr>
        <p:txBody>
          <a:bodyPr/>
          <a:lstStyle/>
          <a:p>
            <a:r>
              <a:rPr lang="uk-UA" sz="2800" b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Методична робота з батьками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555776" y="2492896"/>
            <a:ext cx="6337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uk-UA" sz="2400" b="1" dirty="0">
                <a:solidFill>
                  <a:srgbClr val="000066"/>
                </a:solidFill>
                <a:cs typeface="Arial" charset="0"/>
              </a:rPr>
              <a:t>Розробила для батьків пам’ятку «Наш веселий язичок» (артикуляційні вправи);</a:t>
            </a:r>
          </a:p>
          <a:p>
            <a:pPr marL="342900" indent="-342900">
              <a:buFont typeface="Arial" charset="0"/>
              <a:buChar char="•"/>
            </a:pPr>
            <a:r>
              <a:rPr lang="uk-UA" sz="2400" b="1" dirty="0">
                <a:solidFill>
                  <a:srgbClr val="000066"/>
                </a:solidFill>
                <a:cs typeface="Arial" charset="0"/>
              </a:rPr>
              <a:t>Виступ з рекомендаціями з питань формування правильної вимови на загальношкільних.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60363" y="1196752"/>
            <a:ext cx="557978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66"/>
                </a:solidFill>
                <a:cs typeface="Arial" charset="0"/>
              </a:rPr>
              <a:t>Загальношкільні батьківські збори </a:t>
            </a:r>
          </a:p>
          <a:p>
            <a:r>
              <a:rPr lang="uk-UA" sz="2400" b="1" dirty="0">
                <a:solidFill>
                  <a:srgbClr val="000066"/>
                </a:solidFill>
                <a:cs typeface="Arial" charset="0"/>
              </a:rPr>
              <a:t>«Як допомогти дитині з ЗНМ» </a:t>
            </a:r>
          </a:p>
          <a:p>
            <a:r>
              <a:rPr lang="uk-UA" sz="2000" b="1" i="1" dirty="0">
                <a:solidFill>
                  <a:srgbClr val="000066"/>
                </a:solidFill>
                <a:cs typeface="Arial" charset="0"/>
              </a:rPr>
              <a:t>                                                    </a:t>
            </a:r>
            <a:r>
              <a:rPr lang="uk-UA" sz="2000" b="1" i="1" dirty="0" smtClean="0">
                <a:solidFill>
                  <a:srgbClr val="000066"/>
                </a:solidFill>
                <a:cs typeface="Arial" charset="0"/>
              </a:rPr>
              <a:t>(2013 </a:t>
            </a:r>
            <a:r>
              <a:rPr lang="uk-UA" sz="2000" b="1" i="1" dirty="0" err="1">
                <a:solidFill>
                  <a:srgbClr val="000066"/>
                </a:solidFill>
                <a:cs typeface="Arial" charset="0"/>
              </a:rPr>
              <a:t>н.р</a:t>
            </a:r>
            <a:r>
              <a:rPr lang="uk-UA" sz="2000" b="1" i="1" dirty="0">
                <a:solidFill>
                  <a:srgbClr val="000066"/>
                </a:solidFill>
                <a:cs typeface="Arial" charset="0"/>
              </a:rPr>
              <a:t>.)</a:t>
            </a:r>
          </a:p>
        </p:txBody>
      </p:sp>
      <p:pic>
        <p:nvPicPr>
          <p:cNvPr id="7" name="Picture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8" y="3163396"/>
            <a:ext cx="2617622" cy="1781840"/>
          </a:xfrm>
          <a:prstGeom prst="rect">
            <a:avLst/>
          </a:prstGeom>
          <a:noFill/>
          <a:ln w="6350">
            <a:solidFill>
              <a:srgbClr val="9BBB59">
                <a:lumMod val="75000"/>
              </a:srgbClr>
            </a:solidFill>
          </a:ln>
          <a:effectLst/>
          <a:extLst/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57" y="4725144"/>
            <a:ext cx="2434086" cy="1889013"/>
          </a:xfrm>
          <a:prstGeom prst="rect">
            <a:avLst/>
          </a:prstGeom>
          <a:noFill/>
          <a:ln>
            <a:solidFill>
              <a:srgbClr val="9BBB59">
                <a:lumMod val="75000"/>
              </a:srgb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771" y="1484784"/>
            <a:ext cx="7056784" cy="3927341"/>
          </a:xfrm>
        </p:spPr>
        <p:txBody>
          <a:bodyPr rtlCol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“Найкращий вчитель той, хто забуває про те, що він вчитель” 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 Antiqua" pitchFamily="18" charset="0"/>
              <a:cs typeface="Arial" pitchFamily="34" charset="0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В.О.Сухомлинський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 Antiqua" pitchFamily="18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476672"/>
            <a:ext cx="7768972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ПЕДАГОГІЧНЕ КРЕДО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695" y="5623243"/>
            <a:ext cx="8496944" cy="105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Інтелектуальний </a:t>
            </a:r>
            <a:r>
              <a:rPr lang="uk-UA" sz="2800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турнір – </a:t>
            </a:r>
            <a:r>
              <a:rPr lang="uk-UA" sz="2800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гра</a:t>
            </a:r>
            <a:r>
              <a:rPr lang="uk-UA" sz="2800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 «Я все люблю в своїм краю»</a:t>
            </a:r>
            <a:r>
              <a:rPr lang="uk-UA" sz="28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між </a:t>
            </a:r>
            <a:r>
              <a:rPr lang="uk-UA" sz="2800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учнями 3-12 класів. </a:t>
            </a:r>
            <a:r>
              <a:rPr lang="uk-UA" sz="2800" b="1" dirty="0" smtClean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(2017р</a:t>
            </a:r>
            <a:r>
              <a:rPr lang="uk-UA" sz="2800" b="1" dirty="0">
                <a:solidFill>
                  <a:srgbClr val="002060"/>
                </a:solidFill>
                <a:latin typeface="Arial"/>
                <a:ea typeface="Times New Roman"/>
                <a:cs typeface="Times New Roman"/>
              </a:rPr>
              <a:t>.)</a:t>
            </a:r>
            <a:endParaRPr lang="ru-RU" sz="28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211960" y="187518"/>
            <a:ext cx="441064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Verdana" pitchFamily="34" charset="0"/>
              </a:rPr>
              <a:t>ПОЗАКЛАСНІ   ЗАХОДИ</a:t>
            </a:r>
            <a:endParaRPr lang="uk-UA" sz="24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20"/>
            <a:ext cx="2887366" cy="2165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16" y="3231826"/>
            <a:ext cx="3066491" cy="2298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31826"/>
            <a:ext cx="4482656" cy="2391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F:\IMG_298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6065"/>
            <a:ext cx="4014289" cy="2708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4571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217488"/>
            <a:ext cx="7488237" cy="1368425"/>
          </a:xfrm>
        </p:spPr>
        <p:txBody>
          <a:bodyPr>
            <a:noAutofit/>
          </a:bodyPr>
          <a:lstStyle/>
          <a:p>
            <a:pPr algn="l" eaLnBrk="1" hangingPunct="1"/>
            <a:r>
              <a:rPr lang="uk-UA" sz="2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Учитель живе до тих пір, поки він учиться, коли він перестає учитися, у ньому вмирає вчитель</a:t>
            </a:r>
            <a:r>
              <a:rPr lang="uk-UA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                    </a:t>
            </a:r>
            <a:br>
              <a:rPr lang="uk-UA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</a:t>
            </a:r>
            <a:r>
              <a:rPr lang="uk-UA" sz="2000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К.Ушинський</a:t>
            </a:r>
            <a:endParaRPr lang="uk-UA" sz="2000" i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975" y="1125538"/>
            <a:ext cx="37941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Самоосвіта</a:t>
            </a:r>
            <a:r>
              <a:rPr lang="uk-UA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971600" y="2132856"/>
          <a:ext cx="43924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112" y="3861048"/>
            <a:ext cx="2949468" cy="2211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Graphic spid="8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58762" y="1484313"/>
            <a:ext cx="55373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000066"/>
                </a:solidFill>
                <a:cs typeface="Arial" charset="0"/>
              </a:rPr>
              <a:t>Співпраця з питань впровадження інноваційних технологій у навчально-виховний процес дітей з вадами слуху.</a:t>
            </a:r>
          </a:p>
        </p:txBody>
      </p:sp>
      <p:pic>
        <p:nvPicPr>
          <p:cNvPr id="6" name="Picture 2" descr="M:\Ломакіна фото\P5190308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084168" y="1484313"/>
            <a:ext cx="2794573" cy="2165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3" descr="M:\Ломакіна фото\DSC00129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55576" y="3933056"/>
            <a:ext cx="3369472" cy="2053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13787" cy="850900"/>
          </a:xfrm>
        </p:spPr>
        <p:txBody>
          <a:bodyPr/>
          <a:lstStyle/>
          <a:p>
            <a:r>
              <a:rPr lang="uk-UA" sz="25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Співпраця з науковцями дефектологічного факультету, інституту корекційної педагогіки і психології НПУ ім. М.Драгоманова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4149079"/>
            <a:ext cx="3351303" cy="2431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ксана\AppData\Local\Microsoft\Windows\Temporary Internet Files\Content.Word\DSC094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485" y="1794302"/>
            <a:ext cx="3071811" cy="1882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44634" y="232348"/>
            <a:ext cx="81157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4970" y="68991"/>
            <a:ext cx="9099030" cy="79181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b="1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Співпраця з науковцями інституту спеціальної педагогіки АПН України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113" y="2040523"/>
            <a:ext cx="5294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i="1" dirty="0" smtClean="0">
                <a:solidFill>
                  <a:srgbClr val="000066"/>
                </a:solidFill>
              </a:rPr>
              <a:t>Виконала роботу: </a:t>
            </a:r>
            <a:r>
              <a:rPr lang="uk-UA" altLang="ru-RU" sz="2000" i="1" dirty="0">
                <a:solidFill>
                  <a:srgbClr val="000066"/>
                </a:solidFill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lang="uk-UA" altLang="ru-RU" sz="2000" i="1" dirty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Інноваційні психолого педагогічні технології навчання та виховання дітей з порушеннями слуху</a:t>
            </a:r>
            <a:r>
              <a:rPr lang="uk-UA" altLang="ru-RU" sz="2000" i="1" dirty="0">
                <a:solidFill>
                  <a:srgbClr val="000066"/>
                </a:solidFill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lang="uk-UA" altLang="ru-RU" sz="2000" i="1" dirty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ru-RU" sz="2000" i="1" dirty="0">
              <a:solidFill>
                <a:srgbClr val="00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941" y="1394192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C0000"/>
                </a:solidFill>
              </a:rPr>
              <a:t>2015 р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4848" y="851824"/>
            <a:ext cx="9021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5">
                    <a:lumMod val="50000"/>
                  </a:schemeClr>
                </a:solidFill>
              </a:rPr>
              <a:t>ПІДВИЩЕННЯ КВАЛІФІКАЦІЇ В ІНСТИТУТІ СПЕЦІАЛЬНОЇ ПЕДАГОГІКИ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598" y="3361835"/>
            <a:ext cx="3364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i="1" dirty="0" smtClean="0">
                <a:solidFill>
                  <a:srgbClr val="CC0000"/>
                </a:solidFill>
              </a:rPr>
              <a:t>КУРСИ</a:t>
            </a:r>
            <a:r>
              <a:rPr lang="uk-UA" sz="2000" b="1" i="1" dirty="0" smtClean="0">
                <a:solidFill>
                  <a:srgbClr val="000066"/>
                </a:solidFill>
              </a:rPr>
              <a:t> </a:t>
            </a:r>
            <a:r>
              <a:rPr lang="uk-UA" sz="2000" b="1" dirty="0" smtClean="0">
                <a:solidFill>
                  <a:srgbClr val="000066"/>
                </a:solidFill>
              </a:rPr>
              <a:t>ЗІ СПЕЦІАЛІЗАЦІЇ </a:t>
            </a:r>
          </a:p>
          <a:p>
            <a:pPr algn="just"/>
            <a:r>
              <a:rPr lang="uk-UA" sz="2000" b="1" dirty="0" smtClean="0">
                <a:solidFill>
                  <a:srgbClr val="000066"/>
                </a:solidFill>
              </a:rPr>
              <a:t>«Жестова мова»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572" y="2961725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C0000"/>
                </a:solidFill>
              </a:rPr>
              <a:t>2013 р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094626" y="4791641"/>
            <a:ext cx="55209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rgbClr val="CC0000"/>
                </a:solidFill>
                <a:cs typeface="Arial" charset="0"/>
              </a:rPr>
              <a:t>Обласний семінар </a:t>
            </a:r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«Формування мовленнєвої компетентності» з участю Ю. В. </a:t>
            </a:r>
            <a:r>
              <a:rPr lang="uk-UA" sz="2000" b="1" dirty="0" err="1">
                <a:solidFill>
                  <a:srgbClr val="000066"/>
                </a:solidFill>
                <a:cs typeface="Arial" charset="0"/>
              </a:rPr>
              <a:t>Рібцун</a:t>
            </a:r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, </a:t>
            </a:r>
            <a:r>
              <a:rPr lang="uk-UA" sz="2000" b="1" dirty="0" err="1" smtClean="0">
                <a:solidFill>
                  <a:srgbClr val="000066"/>
                </a:solidFill>
                <a:cs typeface="Arial" charset="0"/>
              </a:rPr>
              <a:t>к.п.н</a:t>
            </a:r>
            <a:r>
              <a:rPr lang="uk-UA" sz="2000" b="1" dirty="0" smtClean="0">
                <a:solidFill>
                  <a:srgbClr val="000066"/>
                </a:solidFill>
                <a:cs typeface="Arial" charset="0"/>
              </a:rPr>
              <a:t>., </a:t>
            </a:r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старшого наукового співробітника лабораторії </a:t>
            </a:r>
            <a:r>
              <a:rPr lang="uk-UA" sz="2000" b="1" dirty="0" smtClean="0">
                <a:solidFill>
                  <a:srgbClr val="000066"/>
                </a:solidFill>
                <a:cs typeface="Arial" charset="0"/>
              </a:rPr>
              <a:t>логопедії, </a:t>
            </a:r>
            <a:r>
              <a:rPr lang="uk-UA" sz="2000" i="1" dirty="0" smtClean="0">
                <a:solidFill>
                  <a:srgbClr val="000066"/>
                </a:solidFill>
                <a:cs typeface="Arial" charset="0"/>
              </a:rPr>
              <a:t>слухач</a:t>
            </a:r>
            <a:r>
              <a:rPr lang="uk-UA" sz="2000" b="1" dirty="0">
                <a:solidFill>
                  <a:srgbClr val="000066"/>
                </a:solidFill>
                <a:cs typeface="Arial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2238" y="4929213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C0000"/>
                </a:solidFill>
              </a:rPr>
              <a:t>2013 р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22" name="Picture 3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601006" y="4471834"/>
            <a:ext cx="2400910" cy="1966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64023" y="1394192"/>
            <a:ext cx="7507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b="1" i="1" dirty="0">
                <a:solidFill>
                  <a:srgbClr val="CC0000"/>
                </a:solidFill>
              </a:rPr>
              <a:t>КУРСИ</a:t>
            </a:r>
            <a:r>
              <a:rPr lang="uk-UA" b="1" dirty="0">
                <a:solidFill>
                  <a:srgbClr val="000066"/>
                </a:solidFill>
              </a:rPr>
              <a:t> ВЧИТЕЛІВ ІНДИВІДУАЛЬНОЇ СЛУХОВОЇ РОБОТИ, КОРЕКЦІЙНИХ ЗАНЯТЬ ДЛЯ ДІТЕЙ З ТПМ. </a:t>
            </a:r>
          </a:p>
        </p:txBody>
      </p:sp>
      <p:pic>
        <p:nvPicPr>
          <p:cNvPr id="18442" name="Picture 10" descr="http://terebschool.ucoz.ua/2012-2013/DSCN46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b="7147"/>
          <a:stretch/>
        </p:blipFill>
        <p:spPr bwMode="auto">
          <a:xfrm>
            <a:off x="3598745" y="3105425"/>
            <a:ext cx="2801025" cy="1686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3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  <p:bldP spid="13" grpId="0"/>
      <p:bldP spid="17" grpId="0"/>
      <p:bldP spid="18" grpId="0"/>
      <p:bldP spid="20" grpId="0"/>
      <p:bldP spid="21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3" y="188913"/>
            <a:ext cx="8297043" cy="575791"/>
          </a:xfrm>
        </p:spPr>
        <p:txBody>
          <a:bodyPr/>
          <a:lstStyle/>
          <a:p>
            <a:r>
              <a:rPr lang="uk-UA" sz="2800" b="1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Вдосконалення педагогічної майстерності</a:t>
            </a:r>
          </a:p>
        </p:txBody>
      </p:sp>
      <p:pic>
        <p:nvPicPr>
          <p:cNvPr id="142340" name="Рисунок 6" descr="M:\грамоти\DSCF24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74464">
            <a:off x="255925" y="1247555"/>
            <a:ext cx="2255838" cy="15287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588176" y="1196752"/>
            <a:ext cx="64414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CC0000"/>
                </a:solidFill>
                <a:cs typeface="Arial" charset="0"/>
              </a:rPr>
              <a:t>Науково-практична </a:t>
            </a:r>
            <a:r>
              <a:rPr lang="en-US" sz="2400" b="1" i="1" dirty="0">
                <a:solidFill>
                  <a:srgbClr val="CC0000"/>
                </a:solidFill>
                <a:cs typeface="Arial" charset="0"/>
              </a:rPr>
              <a:t>on</a:t>
            </a:r>
            <a:r>
              <a:rPr lang="uk-UA" sz="2400" b="1" i="1" dirty="0">
                <a:solidFill>
                  <a:srgbClr val="CC0000"/>
                </a:solidFill>
                <a:cs typeface="Arial" charset="0"/>
              </a:rPr>
              <a:t>-</a:t>
            </a:r>
            <a:r>
              <a:rPr lang="en-US" sz="2400" b="1" i="1" dirty="0">
                <a:solidFill>
                  <a:srgbClr val="CC0000"/>
                </a:solidFill>
                <a:cs typeface="Arial" charset="0"/>
              </a:rPr>
              <a:t>line</a:t>
            </a:r>
            <a:r>
              <a:rPr lang="uk-UA" sz="2400" b="1" i="1" dirty="0">
                <a:solidFill>
                  <a:srgbClr val="CC0000"/>
                </a:solidFill>
                <a:cs typeface="Arial" charset="0"/>
              </a:rPr>
              <a:t> конференція </a:t>
            </a:r>
            <a:r>
              <a:rPr lang="uk-UA" sz="2400" b="1" dirty="0">
                <a:solidFill>
                  <a:srgbClr val="000066"/>
                </a:solidFill>
                <a:cs typeface="Arial" charset="0"/>
              </a:rPr>
              <a:t>«Реалізація інноваційних підходів у змісті Державного стандарту початкової загальної освіти для дітей з особливими освітніми потребами», (2014р.), </a:t>
            </a:r>
            <a:r>
              <a:rPr lang="uk-UA" sz="2400" i="1" dirty="0">
                <a:solidFill>
                  <a:srgbClr val="000066"/>
                </a:solidFill>
                <a:cs typeface="Arial" charset="0"/>
              </a:rPr>
              <a:t>учасник.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 rot="10800000" flipV="1">
            <a:off x="328652" y="3534072"/>
            <a:ext cx="431535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ea typeface="Times New Roman" pitchFamily="18" charset="0"/>
              </a:rPr>
              <a:t>Практичний курс 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</a:rPr>
              <a:t>«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ea typeface="Times New Roman" pitchFamily="18" charset="0"/>
              </a:rPr>
              <a:t>Основи мнемотехніки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</a:rPr>
              <a:t>».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ea typeface="Times New Roman" pitchFamily="18" charset="0"/>
              </a:rPr>
              <a:t> Учасник Міжнародного проекту 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</a:rPr>
              <a:t>«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ea typeface="Times New Roman" pitchFamily="18" charset="0"/>
              </a:rPr>
              <a:t>Освіта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ea typeface="Times New Roman" pitchFamily="18" charset="0"/>
              </a:rPr>
              <a:t>XX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ea typeface="Times New Roman" pitchFamily="18" charset="0"/>
              </a:rPr>
              <a:t>І століття: зміни в контексті розвитку інформаційного суспільства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</a:rPr>
              <a:t>»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ea typeface="Times New Roman" pitchFamily="18" charset="0"/>
              </a:rPr>
              <a:t> (2015 р.)</a:t>
            </a:r>
            <a:endParaRPr kumimoji="0" lang="uk-UA" altLang="ru-RU" sz="24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</a:endParaRPr>
          </a:p>
        </p:txBody>
      </p:sp>
      <p:pic>
        <p:nvPicPr>
          <p:cNvPr id="19460" name="Picture 4" descr="http://terebschool.ucoz.ua/_nw/2/s13848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79924"/>
            <a:ext cx="38100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52">
            <a:off x="5029605" y="5099926"/>
            <a:ext cx="2190115" cy="157786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06028" y="1196752"/>
            <a:ext cx="5894387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Слухач семінарів організованих обласною ПМПК: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«Дизартрія. Методи реабілітації» (2013 р.);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«Основні аспекти організації колекційної роботи з дітьми із ТВМ», з участю кандидата педагогічних наук </a:t>
            </a:r>
            <a:r>
              <a:rPr lang="uk-UA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Федорович </a:t>
            </a:r>
            <a:r>
              <a:rPr lang="uk-UA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Л.О., кандидата педагогічних наук, доцента Тернопільського НПУ ім. В.Гнатюка (2015 р</a:t>
            </a:r>
            <a:r>
              <a:rPr lang="uk-UA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Розвиток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мовлення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при </a:t>
            </a:r>
            <a:r>
              <a:rPr lang="ru-RU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допомозі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методики </a:t>
            </a:r>
            <a:r>
              <a:rPr lang="ru-RU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Глена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Домана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» (2015 р.)</a:t>
            </a:r>
            <a:endParaRPr lang="uk-UA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/>
          <p:nvPr/>
        </p:nvPicPr>
        <p:blipFill rotWithShape="1">
          <a:blip r:embed="rId2">
            <a:extLst/>
          </a:blip>
          <a:srcRect t="23586"/>
          <a:stretch/>
        </p:blipFill>
        <p:spPr bwMode="auto">
          <a:xfrm>
            <a:off x="6228184" y="4982404"/>
            <a:ext cx="2125117" cy="1595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7416800" cy="5619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Співпраця з педагогами області</a:t>
            </a:r>
            <a:r>
              <a:rPr lang="uk-UA" b="1" dirty="0" smtClean="0"/>
              <a:t> </a:t>
            </a:r>
            <a:endParaRPr lang="uk-UA" sz="36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51520" y="1633605"/>
            <a:ext cx="2718896" cy="2039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482" name="Picture 2" descr="http://terebschool.ucoz.ua/_nw/2/s257444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4" y="4149080"/>
            <a:ext cx="2854508" cy="2139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542" y="3330733"/>
            <a:ext cx="3840162" cy="5762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i="1" dirty="0" smtClean="0">
                <a:solidFill>
                  <a:srgbClr val="000066"/>
                </a:solidFill>
                <a:latin typeface="Verdana" pitchFamily="34" charset="0"/>
              </a:rPr>
              <a:t>КЛАСНИЙ   КЕРІВНИК</a:t>
            </a:r>
            <a:br>
              <a:rPr lang="uk-UA" sz="2000" b="1" i="1" dirty="0" smtClean="0">
                <a:solidFill>
                  <a:srgbClr val="000066"/>
                </a:solidFill>
                <a:latin typeface="Verdana" pitchFamily="34" charset="0"/>
              </a:rPr>
            </a:br>
            <a:r>
              <a:rPr lang="uk-UA" sz="2000" b="1" i="1" dirty="0" smtClean="0">
                <a:solidFill>
                  <a:srgbClr val="000066"/>
                </a:solidFill>
                <a:latin typeface="Verdana" pitchFamily="34" charset="0"/>
              </a:rPr>
              <a:t>11 класу</a:t>
            </a:r>
            <a:endParaRPr lang="ru-RU" sz="2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 l="21725" t="17126" r="12491"/>
          <a:stretch>
            <a:fillRect/>
          </a:stretch>
        </p:blipFill>
        <p:spPr bwMode="auto">
          <a:xfrm>
            <a:off x="7188297" y="1084136"/>
            <a:ext cx="1928623" cy="324008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70594" y="96879"/>
            <a:ext cx="8421886" cy="504031"/>
          </a:xfrm>
          <a:prstGeom prst="rect">
            <a:avLst/>
          </a:prstGeom>
        </p:spPr>
        <p:txBody>
          <a:bodyPr/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Член методичного </a:t>
            </a:r>
            <a:r>
              <a:rPr lang="uk-UA" sz="24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обє’днання</a:t>
            </a:r>
            <a:r>
              <a:rPr lang="uk-UA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класних керівників</a:t>
            </a:r>
            <a:endParaRPr lang="uk-UA" sz="2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4342550"/>
            <a:ext cx="4098347" cy="247064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27584" y="764704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uk-UA" sz="2400" b="1" dirty="0" smtClean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Методична проблема «Формування полікультурної компетентності учнів класного колективу, як складової гармонійного співіснування у </a:t>
            </a:r>
            <a:r>
              <a:rPr lang="uk-UA" sz="2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суспільстві</a:t>
            </a:r>
            <a:r>
              <a:rPr lang="uk-UA" sz="2400" b="1" dirty="0" smtClean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»</a:t>
            </a:r>
            <a:endParaRPr lang="ru-RU" sz="2400" dirty="0">
              <a:solidFill>
                <a:srgbClr val="000066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30" y="4342550"/>
            <a:ext cx="3845150" cy="2506214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064" y="2350372"/>
            <a:ext cx="2937807" cy="1960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62" y="1988840"/>
            <a:ext cx="2880654" cy="215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4" name="Picture 3" descr="D:\РОБОЧИЙ\101MSDCF\101MSDCF\Копия DSC067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4838" y="142875"/>
            <a:ext cx="332105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545679" y="5437205"/>
            <a:ext cx="53276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2800" b="1" dirty="0">
                <a:solidFill>
                  <a:srgbClr val="000066"/>
                </a:solidFill>
                <a:cs typeface="Arial" charset="0"/>
              </a:rPr>
              <a:t>Перший урок </a:t>
            </a:r>
            <a:r>
              <a:rPr lang="uk-UA" sz="2800" b="1" dirty="0" smtClean="0">
                <a:solidFill>
                  <a:srgbClr val="000066"/>
                </a:solidFill>
                <a:cs typeface="Arial" charset="0"/>
              </a:rPr>
              <a:t>2016-2017 </a:t>
            </a:r>
            <a:r>
              <a:rPr lang="uk-UA" sz="2800" b="1" dirty="0" err="1">
                <a:solidFill>
                  <a:srgbClr val="000066"/>
                </a:solidFill>
                <a:cs typeface="Arial" charset="0"/>
              </a:rPr>
              <a:t>н.р</a:t>
            </a:r>
            <a:r>
              <a:rPr lang="uk-UA" sz="2800" b="1" dirty="0">
                <a:solidFill>
                  <a:srgbClr val="000066"/>
                </a:solidFill>
                <a:cs typeface="Arial" charset="0"/>
              </a:rPr>
              <a:t>.</a:t>
            </a:r>
          </a:p>
          <a:p>
            <a:pPr algn="ctr"/>
            <a:r>
              <a:rPr lang="uk-UA" sz="2400" b="1" dirty="0" smtClean="0">
                <a:solidFill>
                  <a:srgbClr val="CC0000"/>
                </a:solidFill>
                <a:cs typeface="Arial" charset="0"/>
              </a:rPr>
              <a:t>ЩОБ У СЕРЦІ ЖИЛА БАТЬКІВЩИНА</a:t>
            </a:r>
            <a:endParaRPr lang="uk-UA" sz="2400" b="1" dirty="0">
              <a:solidFill>
                <a:srgbClr val="CC0000"/>
              </a:solidFill>
              <a:cs typeface="Arial" charset="0"/>
            </a:endParaRPr>
          </a:p>
        </p:txBody>
      </p:sp>
      <p:pic>
        <p:nvPicPr>
          <p:cNvPr id="14643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5848" y="1312570"/>
            <a:ext cx="2822768" cy="21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81" y="2937455"/>
            <a:ext cx="3629483" cy="2422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36330" y="330850"/>
            <a:ext cx="53276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2800" b="1" dirty="0">
                <a:solidFill>
                  <a:srgbClr val="000066"/>
                </a:solidFill>
                <a:cs typeface="Arial" charset="0"/>
              </a:rPr>
              <a:t>Перший урок 2014-2015 </a:t>
            </a:r>
            <a:r>
              <a:rPr lang="uk-UA" sz="2800" b="1" dirty="0" err="1">
                <a:solidFill>
                  <a:srgbClr val="000066"/>
                </a:solidFill>
                <a:cs typeface="Arial" charset="0"/>
              </a:rPr>
              <a:t>н.р</a:t>
            </a:r>
            <a:r>
              <a:rPr lang="uk-UA" sz="2800" b="1" dirty="0">
                <a:solidFill>
                  <a:srgbClr val="000066"/>
                </a:solidFill>
                <a:cs typeface="Arial" charset="0"/>
              </a:rPr>
              <a:t>.</a:t>
            </a:r>
          </a:p>
          <a:p>
            <a:pPr algn="ctr"/>
            <a:r>
              <a:rPr lang="uk-UA" sz="2800" b="1" dirty="0">
                <a:solidFill>
                  <a:srgbClr val="CC0000"/>
                </a:solidFill>
                <a:cs typeface="Arial" charset="0"/>
              </a:rPr>
              <a:t>Україна </a:t>
            </a:r>
            <a:r>
              <a:rPr lang="uk-UA" sz="2800" b="1" dirty="0" smtClean="0">
                <a:solidFill>
                  <a:srgbClr val="CC0000"/>
                </a:solidFill>
                <a:cs typeface="Arial" charset="0"/>
              </a:rPr>
              <a:t>– ЄДИНА </a:t>
            </a:r>
            <a:r>
              <a:rPr lang="uk-UA" sz="2800" b="1" dirty="0">
                <a:solidFill>
                  <a:srgbClr val="CC0000"/>
                </a:solidFill>
                <a:cs typeface="Arial" charset="0"/>
              </a:rPr>
              <a:t>КРАЇНА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3507345" cy="2340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19672" y="3468688"/>
            <a:ext cx="3422650" cy="2566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64088" y="2852936"/>
            <a:ext cx="3432175" cy="2573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746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3434" r="13806"/>
          <a:stretch>
            <a:fillRect/>
          </a:stretch>
        </p:blipFill>
        <p:spPr bwMode="auto">
          <a:xfrm>
            <a:off x="5534959" y="180542"/>
            <a:ext cx="3360737" cy="2376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23850" y="1125538"/>
            <a:ext cx="48863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ВІДКРИТА </a:t>
            </a: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ВИХОВНА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ГОДИНА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«ЖИТИ – БАТЬКІВЩИНІ СЛУЖИТИ»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388" y="419100"/>
            <a:ext cx="8496300" cy="354013"/>
          </a:xfrm>
          <a:prstGeom prst="rect">
            <a:avLst/>
          </a:prstGeom>
        </p:spPr>
        <p:txBody>
          <a:bodyPr/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Родинне свято «Січень іде, свята веде». (2013р.)</a:t>
            </a:r>
            <a:endParaRPr lang="uk-UA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875" y="908050"/>
            <a:ext cx="3633093" cy="272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929436"/>
            <a:ext cx="3605601" cy="270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6" y="3675620"/>
            <a:ext cx="8496300" cy="825414"/>
          </a:xfrm>
          <a:prstGeom prst="rect">
            <a:avLst/>
          </a:prstGeom>
        </p:spPr>
        <p:txBody>
          <a:bodyPr/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rgbClr val="000066"/>
                </a:solidFill>
              </a:rPr>
              <a:t>Родинне свято  «</a:t>
            </a:r>
            <a:r>
              <a:rPr lang="uk-UA" sz="2800" b="1" i="1" dirty="0">
                <a:solidFill>
                  <a:srgbClr val="000066"/>
                </a:solidFill>
              </a:rPr>
              <a:t>С</a:t>
            </a:r>
            <a:r>
              <a:rPr lang="uk-UA" sz="2800" b="1" i="1" dirty="0" smtClean="0">
                <a:solidFill>
                  <a:srgbClr val="000066"/>
                </a:solidFill>
              </a:rPr>
              <a:t>вято весни – краси і  надії ». (2015р.)</a:t>
            </a:r>
            <a:endParaRPr lang="uk-UA" sz="2800" b="1" i="1" dirty="0">
              <a:solidFill>
                <a:srgbClr val="000066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1" y="4438899"/>
            <a:ext cx="3334818" cy="2340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09" y="4438899"/>
            <a:ext cx="3163887" cy="2378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67544" y="548680"/>
            <a:ext cx="813690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4400" b="1" i="1" dirty="0">
                <a:solidFill>
                  <a:srgbClr val="7030A0"/>
                </a:solidFill>
                <a:latin typeface="Verdana" pitchFamily="34" charset="0"/>
              </a:rPr>
              <a:t>Освітня тема, над якою працюю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848872" cy="2808312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ІННОВАЦІЙНІ ЗАСОБИ РОЗВИТКУ СЛУХОВОГО СПРИЙМАННЯ ТА ФОРМУВАННЯ ВИМОВИ ЯК ОДНА З ЛАНОК АДАПТАЦІЇ ТА ІНТЕГРАЦІЇ ДИТИНИ З ОСОБЛИВИМИ ПОТРЕБАМИ У СУСПІЛЬСТВО.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1" y="3789040"/>
            <a:ext cx="3899478" cy="2924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61" y="3068960"/>
            <a:ext cx="4960551" cy="2790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30" y="177276"/>
            <a:ext cx="4019126" cy="253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94343"/>
            <a:ext cx="5004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0066"/>
                </a:solidFill>
              </a:rPr>
              <a:t>Вшанування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героїчного</a:t>
            </a:r>
            <a:r>
              <a:rPr lang="ru-RU" sz="2000" b="1" dirty="0">
                <a:solidFill>
                  <a:srgbClr val="000066"/>
                </a:solidFill>
              </a:rPr>
              <a:t> бою </a:t>
            </a:r>
            <a:r>
              <a:rPr lang="ru-RU" sz="2000" b="1" dirty="0" err="1">
                <a:solidFill>
                  <a:srgbClr val="000066"/>
                </a:solidFill>
              </a:rPr>
              <a:t>Легіону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Українських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Січових</a:t>
            </a:r>
            <a:r>
              <a:rPr lang="ru-RU" sz="2000" b="1" dirty="0">
                <a:solidFill>
                  <a:srgbClr val="000066"/>
                </a:solidFill>
              </a:rPr>
              <a:t> </a:t>
            </a:r>
            <a:r>
              <a:rPr lang="ru-RU" sz="2000" b="1" dirty="0" err="1">
                <a:solidFill>
                  <a:srgbClr val="000066"/>
                </a:solidFill>
              </a:rPr>
              <a:t>Стрільців</a:t>
            </a:r>
            <a:endParaRPr lang="ru-RU" sz="2000" dirty="0">
              <a:solidFill>
                <a:srgbClr val="00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160" y="2563643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</a:rPr>
              <a:t>100 – </a:t>
            </a:r>
            <a:r>
              <a:rPr lang="ru-RU" b="1" dirty="0" err="1" smtClean="0">
                <a:solidFill>
                  <a:srgbClr val="000066"/>
                </a:solidFill>
              </a:rPr>
              <a:t>річчя</a:t>
            </a:r>
            <a:r>
              <a:rPr lang="ru-RU" b="1" dirty="0" smtClean="0">
                <a:solidFill>
                  <a:srgbClr val="000066"/>
                </a:solidFill>
              </a:rPr>
              <a:t> З ЧАСУ БОЮ НА ГОРІ ЛИСОНЯ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0172" y="6084468"/>
            <a:ext cx="236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0066"/>
                </a:solidFill>
              </a:rPr>
              <a:t>3-4 вересня 2016 р.</a:t>
            </a:r>
            <a:endParaRPr lang="ru-RU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1663700"/>
            <a:ext cx="5040312" cy="792163"/>
          </a:xfrm>
        </p:spPr>
        <p:txBody>
          <a:bodyPr>
            <a:noAutofit/>
          </a:bodyPr>
          <a:lstStyle/>
          <a:p>
            <a:pPr eaLnBrk="1" hangingPunct="1"/>
            <a:r>
              <a:rPr lang="uk-UA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ВШАНУВАННЯ ПАМЯТІ ГЕРОЇВ НЕБЕСНОЇ СОТНІ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229225" y="168275"/>
            <a:ext cx="3681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000" b="1" i="1" dirty="0">
                <a:solidFill>
                  <a:srgbClr val="000066"/>
                </a:solidFill>
                <a:latin typeface="Verdana" pitchFamily="34" charset="0"/>
              </a:rPr>
              <a:t>ПОЗАКЛАСНА   РОБОТА</a:t>
            </a:r>
            <a:endParaRPr lang="uk-UA" sz="2000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427984" y="3715098"/>
            <a:ext cx="3765040" cy="2823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012160" y="903114"/>
            <a:ext cx="2898478" cy="3122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043608" y="3928434"/>
            <a:ext cx="2908111" cy="2181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3225" y="71438"/>
            <a:ext cx="468471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Шевченківські  дні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208" y="395104"/>
            <a:ext cx="2394265" cy="3037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b="12946"/>
          <a:stretch>
            <a:fillRect/>
          </a:stretch>
        </p:blipFill>
        <p:spPr bwMode="auto">
          <a:xfrm>
            <a:off x="1259632" y="851781"/>
            <a:ext cx="4404286" cy="2875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39750" y="3727450"/>
            <a:ext cx="41767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ВИХОВНА ГОДИНА ДО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200-РІЧЧЯ Т.Г. ШЕВЧЕНКА</a:t>
            </a:r>
            <a:endParaRPr lang="uk-UA" dirty="0">
              <a:latin typeface="+mn-lt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224" y="4137449"/>
            <a:ext cx="2534166" cy="2609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688" y="4632487"/>
            <a:ext cx="4267200" cy="2114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033" t="27509"/>
          <a:stretch>
            <a:fillRect/>
          </a:stretch>
        </p:blipFill>
        <p:spPr bwMode="auto">
          <a:xfrm>
            <a:off x="5267325" y="4611688"/>
            <a:ext cx="3708400" cy="2076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3940175"/>
            <a:ext cx="4217988" cy="273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713" y="935038"/>
            <a:ext cx="3108325" cy="2713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348038" y="334963"/>
            <a:ext cx="56276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Загальношкільні   заходи  до Дня  української писемності  та мови</a:t>
            </a:r>
            <a:endParaRPr lang="ru-RU" sz="24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252" y="1700808"/>
            <a:ext cx="3779465" cy="2522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8900" y="209550"/>
            <a:ext cx="3975100" cy="2979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3606800"/>
            <a:ext cx="3614737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/>
          <a:srcRect l="10164" t="9566"/>
          <a:stretch/>
        </p:blipFill>
        <p:spPr bwMode="auto">
          <a:xfrm>
            <a:off x="1835150" y="4043363"/>
            <a:ext cx="3333750" cy="2517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763588" y="3484563"/>
            <a:ext cx="21431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Луцький замок 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625" y="6361113"/>
            <a:ext cx="24590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Замок Паланок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9863" y="163513"/>
            <a:ext cx="30416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Позакласна робота</a:t>
            </a:r>
            <a:endParaRPr lang="uk-UA" sz="2000" dirty="0">
              <a:solidFill>
                <a:srgbClr val="00006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585788"/>
            <a:ext cx="3713163" cy="2786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019800" y="3171825"/>
            <a:ext cx="28067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Ужгородський замок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шКОЛА\СІЧЕНЬ 2014рік\маряна\2013 Київ 362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512" y="116632"/>
            <a:ext cx="2976562" cy="2232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89711" y="5419482"/>
            <a:ext cx="3052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Революційний майдан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82728" y="373895"/>
            <a:ext cx="258286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Екскурсія в м. Київ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11.01.2014р.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17614" y="2841625"/>
            <a:ext cx="33464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Володимирській гірці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615" y="2564904"/>
            <a:ext cx="3476625" cy="2606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4301" y="403876"/>
            <a:ext cx="3179763" cy="2386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57" y="3356992"/>
            <a:ext cx="3592284" cy="2695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61193" y="6264567"/>
            <a:ext cx="4305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Київ. </a:t>
            </a:r>
            <a:r>
              <a:rPr lang="uk-UA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Межигір’я 2015р.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203848" y="4266977"/>
            <a:ext cx="3072341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6" name="Picture 4" descr="P30138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2955" y="4277357"/>
            <a:ext cx="3246431" cy="2319995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09334"/>
            <a:ext cx="2959388" cy="2219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/>
          <a:srcRect l="14889" r="13888"/>
          <a:stretch/>
        </p:blipFill>
        <p:spPr bwMode="auto">
          <a:xfrm>
            <a:off x="3203848" y="1628800"/>
            <a:ext cx="2536268" cy="2422549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0813" y="339725"/>
            <a:ext cx="5616575" cy="354013"/>
          </a:xfrm>
          <a:prstGeom prst="rect">
            <a:avLst/>
          </a:prstGeom>
        </p:spPr>
        <p:txBody>
          <a:bodyPr/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2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РОБОТА З ОБДАРОВАНИМИ ДІТЬМИ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6012160" y="836712"/>
            <a:ext cx="2409049" cy="2472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64866" name="Picture 4" descr="http://s60.radikal.ru/i167/1010/8a/fc81457505eat.jpg"/>
          <p:cNvPicPr>
            <a:picLocks noChangeAspect="1" noChangeArrowheads="1"/>
          </p:cNvPicPr>
          <p:nvPr/>
        </p:nvPicPr>
        <p:blipFill>
          <a:blip r:embed="rId2"/>
          <a:srcRect t="2992" b="52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 rot="-230441">
            <a:off x="1916113" y="896938"/>
            <a:ext cx="36004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Мої нагороди</a:t>
            </a:r>
            <a:endParaRPr lang="uk-UA" sz="2800"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19338">
            <a:off x="1236663" y="3340100"/>
            <a:ext cx="1935162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:\грамоти\DSCF24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52716">
            <a:off x="3546475" y="2424113"/>
            <a:ext cx="209073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64009">
            <a:off x="6011863" y="1735138"/>
            <a:ext cx="20716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/>
          </a:p>
        </p:txBody>
      </p:sp>
      <p:pic>
        <p:nvPicPr>
          <p:cNvPr id="165891" name="Picture 2" descr="http://idei-photoshop.com/wp-content/uploads/2013/06/SHablon-dlya-teksta-Klenovyie-listochki.jpg"/>
          <p:cNvPicPr>
            <a:picLocks noChangeAspect="1" noChangeArrowheads="1"/>
          </p:cNvPicPr>
          <p:nvPr/>
        </p:nvPicPr>
        <p:blipFill>
          <a:blip r:embed="rId3"/>
          <a:srcRect b="8911"/>
          <a:stretch>
            <a:fillRect/>
          </a:stretch>
        </p:blipFill>
        <p:spPr bwMode="auto">
          <a:xfrm>
            <a:off x="0" y="2540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rot="295730">
            <a:off x="2217738" y="1882775"/>
            <a:ext cx="6362700" cy="4124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 кожен подих, кожну  мить,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 кожен злет мій, спуск додолу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Так вдячна, Господи, Тобі,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 кожен штрих моєї  долі.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476250"/>
            <a:ext cx="5473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Мета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моєї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роботи</a:t>
            </a:r>
            <a:endParaRPr lang="uk-UA" sz="4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79388" y="1844675"/>
            <a:ext cx="871378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uk-UA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Реалізація </a:t>
            </a:r>
            <a:r>
              <a:rPr lang="uk-UA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інтелектуально-полісенсорного</a:t>
            </a:r>
            <a:r>
              <a:rPr lang="uk-UA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принципу формування    слухового сприймання та мовлення у дітей з вадами слуху;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Розвиток навиків словесного  спілкування з оточуючими;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Забезпечення розвитку словесно-логічного мислення та уяви;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Розкриття індивідуальності кожної дитини з особливими освітніми потребами;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uk-UA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Створення </a:t>
            </a:r>
            <a:r>
              <a:rPr lang="uk-UA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умов для розвитку й самореалізації кожної особистості, </a:t>
            </a:r>
            <a:r>
              <a:rPr lang="uk-UA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інтеграції </a:t>
            </a:r>
            <a:r>
              <a:rPr lang="uk-UA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суспільство.</a:t>
            </a:r>
            <a:endParaRPr lang="uk-UA" sz="2400" b="1" dirty="0">
              <a:solidFill>
                <a:srgbClr val="000066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Char char="•"/>
            </a:pPr>
            <a:endParaRPr lang="uk-UA" sz="2400" b="1" dirty="0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496300" cy="1512887"/>
          </a:xfrm>
        </p:spPr>
        <p:txBody>
          <a:bodyPr/>
          <a:lstStyle/>
          <a:p>
            <a:r>
              <a:rPr lang="uk-UA" sz="2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Шляхи вирішення завдань та підвищення ефективності </a:t>
            </a:r>
            <a:br>
              <a:rPr lang="uk-UA" sz="2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2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корекційно-відновлювальної роботи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551932"/>
            <a:ext cx="8785225" cy="5269135"/>
          </a:xfrm>
        </p:spPr>
        <p:txBody>
          <a:bodyPr>
            <a:spAutoFit/>
          </a:bodyPr>
          <a:lstStyle/>
          <a:p>
            <a:pPr marL="0" indent="0" algn="just">
              <a:buNone/>
            </a:pPr>
            <a:r>
              <a:rPr lang="ru-RU" sz="22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системно-</a:t>
            </a:r>
            <a:r>
              <a:rPr lang="ru-RU" sz="2200" b="1" dirty="0" err="1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структурний</a:t>
            </a:r>
            <a:r>
              <a:rPr lang="ru-RU" sz="22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200" b="1" dirty="0" err="1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підхід</a:t>
            </a:r>
            <a:r>
              <a:rPr lang="ru-RU" sz="2200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uk-UA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що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означає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набуття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знан</a:t>
            </a:r>
            <a:r>
              <a:rPr lang="uk-UA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ь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і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використання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у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тісному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взаємозв'язку</a:t>
            </a:r>
            <a:r>
              <a:rPr lang="ru-RU" sz="21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всіх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структурних</a:t>
            </a:r>
            <a:r>
              <a:rPr lang="ru-RU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елементів</a:t>
            </a:r>
            <a:r>
              <a:rPr lang="ru-RU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корекційно-відновлювального</a:t>
            </a:r>
            <a:r>
              <a:rPr lang="ru-RU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процесу</a:t>
            </a:r>
            <a:r>
              <a:rPr lang="ru-RU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ru-RU" sz="21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від</a:t>
            </a:r>
            <a:r>
              <a:rPr lang="ru-RU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 мети до </a:t>
            </a:r>
            <a:r>
              <a:rPr lang="ru-RU" sz="21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кінцевого</a:t>
            </a:r>
            <a:r>
              <a:rPr lang="ru-RU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результату</a:t>
            </a:r>
            <a:r>
              <a:rPr lang="ru-RU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; </a:t>
            </a:r>
            <a:endParaRPr lang="ru-RU" sz="21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just">
              <a:buNone/>
            </a:pPr>
            <a:r>
              <a:rPr lang="uk-UA" sz="22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організаційно-діяльнісний підхід, </a:t>
            </a:r>
            <a:r>
              <a:rPr lang="uk-UA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основі якого лежить єдність свідомості і діяльності, що визначає таку організацію діяльності, коли кожен учень виявляє активність, ініціативу, творчість, прагне до самовираження;</a:t>
            </a:r>
          </a:p>
          <a:p>
            <a:pPr marL="0" indent="0" algn="just">
              <a:buNone/>
            </a:pPr>
            <a:r>
              <a:rPr lang="uk-UA" sz="22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комплексний підхід</a:t>
            </a:r>
            <a:r>
              <a:rPr lang="uk-UA" sz="2100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uk-UA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який включає об'єднання зусиль усіх ланок корекційно-відновлювальної роботи;</a:t>
            </a:r>
          </a:p>
          <a:p>
            <a:pPr marL="0" indent="0" algn="just">
              <a:buNone/>
            </a:pPr>
            <a:r>
              <a:rPr lang="uk-UA" sz="22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особистісно-орієнтований підхід </a:t>
            </a:r>
            <a:r>
              <a:rPr lang="uk-UA" sz="2100" b="1" dirty="0" smtClean="0">
                <a:solidFill>
                  <a:srgbClr val="00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uk-UA" sz="21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визнання дитини</a:t>
            </a:r>
            <a:r>
              <a:rPr lang="uk-UA" sz="21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2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Вищою цінністю</a:t>
            </a:r>
            <a:r>
              <a:rPr lang="uk-UA" sz="2200" dirty="0" smtClean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uk-UA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indent="0" algn="just">
              <a:buNone/>
            </a:pP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Кожна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особистість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унікальна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і тому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головним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завданням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корекційно-відновлювальної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роботи</a:t>
            </a:r>
            <a:r>
              <a:rPr lang="ru-RU" sz="2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є </a:t>
            </a:r>
            <a:r>
              <a:rPr lang="ru-RU" sz="2100" b="1" i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розвиток</a:t>
            </a:r>
            <a:r>
              <a:rPr lang="ru-RU" sz="2100" b="1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100" b="1" i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особистості</a:t>
            </a:r>
            <a:r>
              <a:rPr lang="ru-RU" sz="2100" b="1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uk-UA" sz="2100" b="1" i="1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00808"/>
            <a:ext cx="8928992" cy="5040560"/>
          </a:xfrm>
        </p:spPr>
        <p:txBody>
          <a:bodyPr/>
          <a:lstStyle/>
          <a:p>
            <a:pPr algn="just"/>
            <a:r>
              <a:rPr lang="uk-UA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 </a:t>
            </a:r>
            <a:r>
              <a:rPr lang="ru-RU" sz="2100" dirty="0" err="1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слухо</a:t>
            </a:r>
            <a:r>
              <a:rPr lang="ru-RU" sz="2100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-</a:t>
            </a:r>
            <a:r>
              <a:rPr lang="ru-RU" sz="2100" dirty="0" err="1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зоро</a:t>
            </a:r>
            <a:r>
              <a:rPr lang="ru-RU" sz="2100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-тактильного </a:t>
            </a:r>
            <a:r>
              <a:rPr lang="ru-RU" sz="2100" dirty="0" err="1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сприймання</a:t>
            </a:r>
            <a:r>
              <a:rPr lang="ru-RU" sz="2100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мовлення</a:t>
            </a:r>
            <a:r>
              <a:rPr lang="ru-RU" sz="21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, </a:t>
            </a:r>
            <a:r>
              <a:rPr lang="ru-RU" sz="2100" dirty="0" err="1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слухо-зорової</a:t>
            </a:r>
            <a:r>
              <a:rPr lang="ru-RU" sz="21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2100" dirty="0" err="1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уваги</a:t>
            </a:r>
            <a:r>
              <a:rPr lang="ru-RU" sz="210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і </a:t>
            </a:r>
            <a:r>
              <a:rPr lang="ru-RU" sz="2100" dirty="0" err="1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пам’яті</a:t>
            </a:r>
            <a:r>
              <a:rPr lang="ru-RU" sz="21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;</a:t>
            </a:r>
            <a:endParaRPr lang="ru-RU" sz="2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r>
              <a:rPr lang="uk-UA" sz="2100" dirty="0" smtClean="0">
                <a:latin typeface="Arial"/>
                <a:ea typeface="Calibri"/>
                <a:cs typeface="Times New Roman"/>
              </a:rPr>
              <a:t>Розвиток </a:t>
            </a:r>
            <a:r>
              <a:rPr lang="uk-UA" sz="2100" dirty="0">
                <a:latin typeface="Arial"/>
                <a:ea typeface="Calibri"/>
                <a:cs typeface="Times New Roman"/>
              </a:rPr>
              <a:t>навичок виявляти та розпізнавати навколишні мовленнєві та немовленнєві </a:t>
            </a:r>
            <a:r>
              <a:rPr lang="uk-UA" sz="2100" dirty="0" smtClean="0">
                <a:latin typeface="Arial"/>
                <a:ea typeface="Calibri"/>
                <a:cs typeface="Times New Roman"/>
              </a:rPr>
              <a:t>звуки,</a:t>
            </a:r>
            <a:r>
              <a:rPr lang="uk-UA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сприймання </a:t>
            </a:r>
            <a:r>
              <a:rPr lang="uk-UA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зверненого </a:t>
            </a:r>
            <a:r>
              <a:rPr lang="uk-UA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мовлення;</a:t>
            </a:r>
            <a:endParaRPr lang="uk-UA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uk-UA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 правильної </a:t>
            </a:r>
            <a:r>
              <a:rPr lang="uk-UA" sz="2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звуковимови</a:t>
            </a:r>
            <a:r>
              <a:rPr lang="uk-UA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чітких артикуляційних позицій, </a:t>
            </a:r>
            <a:r>
              <a:rPr lang="uk-UA" sz="2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фонетичної ритміки;</a:t>
            </a:r>
            <a:endParaRPr lang="uk-UA" sz="21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uk-UA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Удосконалення навички говоріння</a:t>
            </a:r>
            <a:r>
              <a:rPr lang="uk-UA" sz="2100" dirty="0">
                <a:latin typeface="Arial"/>
                <a:ea typeface="Calibri"/>
                <a:cs typeface="Times New Roman"/>
              </a:rPr>
              <a:t> </a:t>
            </a:r>
            <a:r>
              <a:rPr lang="uk-UA" sz="2100" dirty="0" smtClean="0">
                <a:latin typeface="Arial"/>
                <a:ea typeface="Calibri"/>
                <a:cs typeface="Times New Roman"/>
              </a:rPr>
              <a:t>та розвиток здатності </a:t>
            </a:r>
            <a:r>
              <a:rPr lang="uk-UA" sz="2100" dirty="0">
                <a:latin typeface="Arial"/>
                <a:ea typeface="Calibri"/>
                <a:cs typeface="Times New Roman"/>
              </a:rPr>
              <a:t>аналізувати отриману </a:t>
            </a:r>
            <a:r>
              <a:rPr lang="uk-UA" sz="2100" dirty="0" smtClean="0">
                <a:latin typeface="Arial"/>
                <a:ea typeface="Calibri"/>
                <a:cs typeface="Times New Roman"/>
              </a:rPr>
              <a:t>інформацію</a:t>
            </a:r>
            <a:r>
              <a:rPr lang="uk-UA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0" algn="just"/>
            <a:r>
              <a:rPr lang="uk-UA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Подолання моторних труднощів,</a:t>
            </a:r>
            <a:r>
              <a:rPr lang="uk-UA" sz="21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uk-UA" sz="2100" dirty="0">
                <a:latin typeface="Arial"/>
                <a:ea typeface="Calibri"/>
                <a:cs typeface="Times New Roman"/>
              </a:rPr>
              <a:t>розвиток мовленнєвого дихання, голосу</a:t>
            </a:r>
            <a:r>
              <a:rPr lang="uk-UA" sz="2100" dirty="0" smtClean="0">
                <a:latin typeface="Arial"/>
                <a:ea typeface="Calibri"/>
                <a:cs typeface="Times New Roman"/>
              </a:rPr>
              <a:t>, темпу мовлення</a:t>
            </a:r>
            <a:r>
              <a:rPr lang="uk-UA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0" algn="just"/>
            <a:r>
              <a:rPr lang="uk-UA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Засвоєння  </a:t>
            </a:r>
            <a:r>
              <a:rPr lang="uk-UA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ритміко-інтонаційної структуру </a:t>
            </a:r>
            <a:r>
              <a:rPr lang="uk-UA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мовлення;</a:t>
            </a:r>
          </a:p>
          <a:p>
            <a:pPr lvl="0" algn="just"/>
            <a:r>
              <a:rPr lang="uk-UA" sz="21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Реабілітація </a:t>
            </a:r>
            <a:r>
              <a:rPr lang="uk-UA" sz="21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глухих школярів </a:t>
            </a:r>
            <a:r>
              <a:rPr lang="uk-UA" sz="21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через </a:t>
            </a:r>
            <a:r>
              <a:rPr lang="uk-UA" sz="21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максимальне використання залишкового слуху і збережених аналізаторів на основі </a:t>
            </a:r>
            <a:r>
              <a:rPr lang="uk-UA" sz="21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діяльнісного і </a:t>
            </a:r>
            <a:r>
              <a:rPr lang="uk-UA" sz="21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практично-ціннісного підходів</a:t>
            </a:r>
            <a:r>
              <a:rPr lang="uk-UA" sz="21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.</a:t>
            </a:r>
          </a:p>
          <a:p>
            <a:pPr lvl="0" algn="just"/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/>
            <a:endParaRPr lang="uk-U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6923112" cy="1512168"/>
          </a:xfrm>
        </p:spPr>
        <p:txBody>
          <a:bodyPr/>
          <a:lstStyle/>
          <a:p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Мета занять з розвитку </a:t>
            </a:r>
            <a:r>
              <a:rPr lang="uk-UA" sz="24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слухо</a:t>
            </a:r>
            <a:r>
              <a:rPr lang="uk-UA" sz="2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-зорового-тактильного сприймання усного мовлення та формування вимови </a:t>
            </a:r>
          </a:p>
        </p:txBody>
      </p:sp>
    </p:spTree>
    <p:extLst>
      <p:ext uri="{BB962C8B-B14F-4D97-AF65-F5344CB8AC3E}">
        <p14:creationId xmlns:p14="http://schemas.microsoft.com/office/powerpoint/2010/main" val="145608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8864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Arial"/>
                <a:ea typeface="Times New Roman"/>
              </a:rPr>
              <a:t>АНАЛІТИКО-СИНТЕТИЧНИЙ КОНЦЕНТРИЧНО-ПОЛІСЕНСОРНИЙ МЕТОД НАВЧАННЯ</a:t>
            </a:r>
          </a:p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Arial"/>
                <a:ea typeface="Times New Roman"/>
              </a:rPr>
              <a:t>РИТМІКО-ІНТОНАЦІЙНИХ НАВИЧОК МОВЛЕННЯ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422926"/>
            <a:ext cx="655272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Поєднання </a:t>
            </a:r>
            <a:r>
              <a:rPr lang="uk-UA" sz="2400" dirty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роботи над цілим словом та її елементами (складом, окремим звуком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);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Формування вміння </a:t>
            </a:r>
            <a:r>
              <a:rPr lang="uk-UA" sz="2400" dirty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правильно розподіляти паузи, відтворюючи цілі слова, словосполучення в 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синтагмах;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 Виділення словесних </a:t>
            </a:r>
            <a:r>
              <a:rPr lang="uk-UA" sz="2400" dirty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і 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фразових </a:t>
            </a:r>
            <a:r>
              <a:rPr lang="uk-UA" sz="2400" dirty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(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синтагматичних </a:t>
            </a:r>
            <a:r>
              <a:rPr lang="uk-UA" sz="2400" dirty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і 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логічних) наголосів;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</a:rPr>
              <a:t>Автоматизм </a:t>
            </a:r>
            <a:r>
              <a:rPr lang="uk-UA" sz="2400" dirty="0">
                <a:solidFill>
                  <a:srgbClr val="000066"/>
                </a:solidFill>
                <a:latin typeface="Arial"/>
                <a:ea typeface="Times New Roman"/>
              </a:rPr>
              <a:t>при аналізі слів, словосполучень, речень, 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</a:rPr>
              <a:t>перекодування їх </a:t>
            </a:r>
            <a:r>
              <a:rPr lang="uk-UA" sz="2400" dirty="0">
                <a:solidFill>
                  <a:srgbClr val="000066"/>
                </a:solidFill>
                <a:latin typeface="Arial"/>
                <a:ea typeface="Times New Roman"/>
              </a:rPr>
              <a:t>у </a:t>
            </a:r>
            <a:r>
              <a:rPr lang="uk-UA" sz="2400" dirty="0" err="1">
                <a:solidFill>
                  <a:srgbClr val="000066"/>
                </a:solidFill>
                <a:latin typeface="Arial"/>
                <a:ea typeface="Times New Roman"/>
              </a:rPr>
              <a:t>складосполучення</a:t>
            </a:r>
            <a:r>
              <a:rPr lang="uk-UA" sz="2400" dirty="0">
                <a:solidFill>
                  <a:srgbClr val="000066"/>
                </a:solidFill>
                <a:latin typeface="Arial"/>
                <a:ea typeface="Times New Roman"/>
              </a:rPr>
              <a:t>, як універсальну базу для </a:t>
            </a:r>
            <a:r>
              <a:rPr lang="uk-UA" sz="2400" dirty="0" smtClean="0">
                <a:solidFill>
                  <a:srgbClr val="000066"/>
                </a:solidFill>
                <a:latin typeface="Arial"/>
                <a:ea typeface="Times New Roman"/>
              </a:rPr>
              <a:t>сприймання </a:t>
            </a:r>
            <a:r>
              <a:rPr lang="uk-UA" sz="2400" dirty="0">
                <a:solidFill>
                  <a:srgbClr val="000066"/>
                </a:solidFill>
                <a:latin typeface="Arial"/>
                <a:ea typeface="Times New Roman"/>
              </a:rPr>
              <a:t>та аналізу сигналів, опанування спряженого мовлення.</a:t>
            </a:r>
            <a:r>
              <a:rPr lang="uk-UA" sz="2400" b="1" dirty="0">
                <a:solidFill>
                  <a:srgbClr val="000066"/>
                </a:solidFill>
                <a:latin typeface="Arial"/>
                <a:ea typeface="Times New Roman"/>
              </a:rPr>
              <a:t> </a:t>
            </a:r>
            <a:endParaRPr lang="ru-RU" sz="2400" dirty="0">
              <a:solidFill>
                <a:srgbClr val="000066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Рисунок 8" descr="C:\Users\admin\Desktop\мої фото\Изображение 087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858512" y="1628800"/>
            <a:ext cx="216024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M:\12-13 нр\1-й поверх\DSC04597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858512" y="4077072"/>
            <a:ext cx="2177991" cy="1926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72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7" name="Rectangle 11"/>
          <p:cNvSpPr>
            <a:spLocks noGrp="1" noChangeArrowheads="1"/>
          </p:cNvSpPr>
          <p:nvPr>
            <p:ph type="title"/>
          </p:nvPr>
        </p:nvSpPr>
        <p:spPr>
          <a:xfrm>
            <a:off x="323528" y="146001"/>
            <a:ext cx="6375400" cy="936104"/>
          </a:xfrm>
        </p:spPr>
        <p:txBody>
          <a:bodyPr/>
          <a:lstStyle/>
          <a:p>
            <a:r>
              <a:rPr lang="uk-UA" sz="2400" b="1" i="1" dirty="0" smtClean="0">
                <a:solidFill>
                  <a:srgbClr val="CC0000"/>
                </a:solidFill>
                <a:latin typeface="Verdana" pitchFamily="34" charset="0"/>
              </a:rPr>
              <a:t>ФОРМИ  РОБОТИ З ОВОЛОДІННЯ ЗВУКОВИМОВОЮ</a:t>
            </a:r>
            <a:endParaRPr lang="ru-RU" sz="2400" b="1" i="1" dirty="0" smtClean="0">
              <a:solidFill>
                <a:srgbClr val="CC0000"/>
              </a:solidFill>
              <a:latin typeface="Verdana" pitchFamily="34" charset="0"/>
            </a:endParaRPr>
          </a:p>
        </p:txBody>
      </p:sp>
      <p:sp>
        <p:nvSpPr>
          <p:cNvPr id="55310" name="Rectangle 14"/>
          <p:cNvSpPr>
            <a:spLocks noGrp="1" noChangeArrowheads="1"/>
          </p:cNvSpPr>
          <p:nvPr>
            <p:ph type="body" sz="half" idx="3"/>
          </p:nvPr>
        </p:nvSpPr>
        <p:spPr>
          <a:xfrm>
            <a:off x="223816" y="1196752"/>
            <a:ext cx="6796456" cy="5204048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uk-UA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ЗАНЯТТЯ  З  ВИКОРИСТАННЯМ  КОМП</a:t>
            </a:r>
            <a:r>
              <a:rPr lang="en-US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’</a:t>
            </a:r>
            <a:r>
              <a:rPr lang="uk-UA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ЮТЕРНОЇ КОРЕКЦІЙНО – РОЗВИВАЛЬНОЇ ПРОГРАМИ “ЖИВИЙ ЗВУК”</a:t>
            </a:r>
            <a:r>
              <a:rPr lang="en-US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, </a:t>
            </a:r>
            <a:r>
              <a:rPr lang="uk-UA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“СВІТ ЗВУКІВ”</a:t>
            </a:r>
            <a:r>
              <a:rPr lang="en-US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,</a:t>
            </a:r>
            <a:r>
              <a:rPr lang="uk-UA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 “АДАПТАЦІЯ ЛОГО”</a:t>
            </a:r>
            <a:r>
              <a:rPr lang="en-US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.</a:t>
            </a:r>
            <a:endParaRPr lang="uk-UA" sz="1800" b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120000"/>
              </a:lnSpc>
            </a:pPr>
            <a:r>
              <a:rPr lang="ru-RU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ФОРМУВАННЯ ЗВУКОВИМОВИ ЗА МЕТОДИКОЮ АВТОМАТИЗАЦІЇ ТА ДИФЕРЕНЦІАЦІЇ ЗВУКІВ М.А. САВЧЕНКО;</a:t>
            </a:r>
          </a:p>
          <a:p>
            <a:pPr algn="just">
              <a:lnSpc>
                <a:spcPct val="120000"/>
              </a:lnSpc>
            </a:pPr>
            <a:r>
              <a:rPr lang="uk-UA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ФОРМУВАННЯ ФОНЕТИЧНОЇ СТОРОНИ УСНОГО МОВЛЕННЯ З  ВИКОРИСТАННЯМ КОМП</a:t>
            </a:r>
            <a:r>
              <a:rPr lang="en-US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’</a:t>
            </a:r>
            <a:r>
              <a:rPr lang="uk-UA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ЮТЕРНОЇ ПРОГРАМИ “ВИДИМА МОВА”</a:t>
            </a:r>
          </a:p>
          <a:p>
            <a:pPr algn="just">
              <a:lnSpc>
                <a:spcPct val="120000"/>
              </a:lnSpc>
            </a:pPr>
            <a:r>
              <a:rPr lang="uk-UA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ФОРМУВАННЯ РИТМІКО - ІНТОНАЦІЙНИХ ОСОБЛИВОСТЕЙ УСНОГО МОВЛЕННЯ З ВИКОРИСТАННЯМ КІСТКОВОГО ВІБРАТОРА </a:t>
            </a:r>
            <a:r>
              <a:rPr lang="uk-UA" sz="1600" b="1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(З ОПОРОЮ НА МЕТОДИЧНІ РЕКОМЕНДАЦІЇ </a:t>
            </a:r>
            <a:r>
              <a:rPr lang="uk-UA" sz="1600" b="1" i="1" dirty="0" err="1" smtClean="0">
                <a:solidFill>
                  <a:srgbClr val="000066"/>
                </a:solidFill>
                <a:latin typeface="Arial" charset="0"/>
                <a:cs typeface="Arial" charset="0"/>
              </a:rPr>
              <a:t>к.п.н</a:t>
            </a:r>
            <a:r>
              <a:rPr lang="uk-UA" sz="1600" b="1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. </a:t>
            </a:r>
            <a:r>
              <a:rPr lang="uk-UA" sz="16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ЛУЦЬКО К.В.)</a:t>
            </a:r>
            <a:r>
              <a:rPr lang="uk-UA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20000"/>
              </a:lnSpc>
            </a:pPr>
            <a:r>
              <a:rPr lang="uk-UA" sz="16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ПАРНЕ НАВЧАННЯ – НАВЧАННЯ У ДИСКУСІЇ: ФОРМУВАННЯ ДІАЛОГІЧНОГО МОВЛЕННЯ</a:t>
            </a:r>
          </a:p>
        </p:txBody>
      </p:sp>
      <p:pic>
        <p:nvPicPr>
          <p:cNvPr id="14" name="Рисунок 13" descr="J:\до МЕТОДИСТА\DSC0107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09774"/>
            <a:ext cx="1808314" cy="1512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H:\фото\ЛОГОпедія\DSC0969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t="19197" r="68" b="19018"/>
          <a:stretch/>
        </p:blipFill>
        <p:spPr bwMode="auto">
          <a:xfrm>
            <a:off x="7164288" y="2708921"/>
            <a:ext cx="1775849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G:\DCIM\101MSDCF\DSC0954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4053"/>
            <a:ext cx="1803812" cy="1469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530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/>
      <p:bldP spid="55310" grpId="0" uiExpand="1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4665</TotalTime>
  <Words>2151</Words>
  <Application>Microsoft Office PowerPoint</Application>
  <PresentationFormat>Экран (4:3)</PresentationFormat>
  <Paragraphs>241</Paragraphs>
  <Slides>48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Тема Office</vt:lpstr>
      <vt:lpstr>Office Theme</vt:lpstr>
      <vt:lpstr>3_Office Theme</vt:lpstr>
      <vt:lpstr>4_Office Theme</vt:lpstr>
      <vt:lpstr>1_Тема Office</vt:lpstr>
      <vt:lpstr>2_Тема Office</vt:lpstr>
      <vt:lpstr>Презентация PowerPoint</vt:lpstr>
      <vt:lpstr>АНКЕТНІ ДАНІ</vt:lpstr>
      <vt:lpstr>Презентация PowerPoint</vt:lpstr>
      <vt:lpstr>ІННОВАЦІЙНІ ЗАСОБИ РОЗВИТКУ СЛУХОВОГО СПРИЙМАННЯ ТА ФОРМУВАННЯ ВИМОВИ ЯК ОДНА З ЛАНОК АДАПТАЦІЇ ТА ІНТЕГРАЦІЇ ДИТИНИ З ОСОБЛИВИМИ ПОТРЕБАМИ У СУСПІЛЬСТВО.</vt:lpstr>
      <vt:lpstr>Презентация PowerPoint</vt:lpstr>
      <vt:lpstr>Шляхи вирішення завдань та підвищення ефективності  корекційно-відновлювальної роботи</vt:lpstr>
      <vt:lpstr>Мета занять з розвитку слухо-зорового-тактильного сприймання усного мовлення та формування вимови </vt:lpstr>
      <vt:lpstr>Презентация PowerPoint</vt:lpstr>
      <vt:lpstr>ФОРМИ  РОБОТИ З ОВОЛОДІННЯ ЗВУКОВИМОВОЮ</vt:lpstr>
      <vt:lpstr>Презентация PowerPoint</vt:lpstr>
      <vt:lpstr>Презентация PowerPoint</vt:lpstr>
      <vt:lpstr>Презентация PowerPoint</vt:lpstr>
      <vt:lpstr>МЕТОДИЧНА РОБОТА</vt:lpstr>
      <vt:lpstr>Презентация PowerPoint</vt:lpstr>
      <vt:lpstr>Презентация PowerPoint</vt:lpstr>
      <vt:lpstr>МЕТОДИЧНА РОБОТА</vt:lpstr>
      <vt:lpstr>Презентация PowerPoint</vt:lpstr>
      <vt:lpstr>Відкриті індивідуальні заняття з розвитку слухо-зоро-тактильного сприймання усного мовлення та формування вимови</vt:lpstr>
      <vt:lpstr>ВІДКРИТІ ЗАНЯТТЯ – ПАРНЕ НАВЧАННЯ</vt:lpstr>
      <vt:lpstr>Презентация PowerPoint</vt:lpstr>
      <vt:lpstr>Підгрупове заняття з корекції вад мовлення у 3-Б класі для дітей з ТПМ</vt:lpstr>
      <vt:lpstr>Презентация PowerPoint</vt:lpstr>
      <vt:lpstr>Член методичної ради Центру</vt:lpstr>
      <vt:lpstr>Член методичної ради Центру</vt:lpstr>
      <vt:lpstr>Презентация PowerPoint</vt:lpstr>
      <vt:lpstr>Член шкільної ПМПК</vt:lpstr>
      <vt:lpstr> ПОШИРЕННЯ  ДОСВІДУ РОБОТИ </vt:lpstr>
      <vt:lpstr>Презентация PowerPoint</vt:lpstr>
      <vt:lpstr>Методична робота з батьками</vt:lpstr>
      <vt:lpstr>Презентация PowerPoint</vt:lpstr>
      <vt:lpstr>Учитель живе до тих пір, поки він учиться, коли він перестає учитися, у ньому вмирає вчитель.                                                                К.Ушинський</vt:lpstr>
      <vt:lpstr>Співпраця з науковцями дефектологічного факультету, інституту корекційної педагогіки і психології НПУ ім. М.Драгоманова</vt:lpstr>
      <vt:lpstr>Презентация PowerPoint</vt:lpstr>
      <vt:lpstr>Вдосконалення педагогічної майстерності</vt:lpstr>
      <vt:lpstr>Співпраця з педагогами області </vt:lpstr>
      <vt:lpstr>КЛАСНИЙ   КЕРІВНИК 11 класу</vt:lpstr>
      <vt:lpstr>Презентация PowerPoint</vt:lpstr>
      <vt:lpstr>Презентация PowerPoint</vt:lpstr>
      <vt:lpstr>Презентация PowerPoint</vt:lpstr>
      <vt:lpstr>Презентация PowerPoint</vt:lpstr>
      <vt:lpstr>ВШАНУВАННЯ ПАМЯТІ ГЕРОЇВ НЕБЕСНОЇ СОТНІ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Оксана Михайлівна</dc:creator>
  <cp:lastModifiedBy>Оксана</cp:lastModifiedBy>
  <cp:revision>321</cp:revision>
  <dcterms:created xsi:type="dcterms:W3CDTF">2014-11-07T13:31:04Z</dcterms:created>
  <dcterms:modified xsi:type="dcterms:W3CDTF">2017-02-28T21:56:29Z</dcterms:modified>
</cp:coreProperties>
</file>