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50" r:id="rId3"/>
    <p:sldId id="307" r:id="rId4"/>
    <p:sldId id="286" r:id="rId5"/>
    <p:sldId id="277" r:id="rId6"/>
    <p:sldId id="278" r:id="rId7"/>
    <p:sldId id="280" r:id="rId8"/>
    <p:sldId id="258" r:id="rId9"/>
    <p:sldId id="273" r:id="rId10"/>
    <p:sldId id="320" r:id="rId11"/>
    <p:sldId id="347" r:id="rId12"/>
    <p:sldId id="264" r:id="rId13"/>
    <p:sldId id="322" r:id="rId14"/>
    <p:sldId id="260" r:id="rId15"/>
    <p:sldId id="315" r:id="rId16"/>
    <p:sldId id="263" r:id="rId17"/>
    <p:sldId id="323" r:id="rId18"/>
    <p:sldId id="299" r:id="rId19"/>
    <p:sldId id="324" r:id="rId20"/>
    <p:sldId id="346" r:id="rId21"/>
    <p:sldId id="348" r:id="rId22"/>
    <p:sldId id="334" r:id="rId23"/>
    <p:sldId id="341" r:id="rId24"/>
    <p:sldId id="343" r:id="rId25"/>
    <p:sldId id="344" r:id="rId26"/>
    <p:sldId id="331" r:id="rId27"/>
    <p:sldId id="336" r:id="rId28"/>
    <p:sldId id="339" r:id="rId29"/>
    <p:sldId id="268" r:id="rId30"/>
    <p:sldId id="342" r:id="rId31"/>
    <p:sldId id="26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8000"/>
    <a:srgbClr val="006600"/>
    <a:srgbClr val="0033CC"/>
    <a:srgbClr val="FFFF00"/>
    <a:srgbClr val="13343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76471-A7DD-40CC-9816-C49E710E9D4E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76FC1-056B-4554-9FFD-9EFC6DE05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76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76FC1-056B-4554-9FFD-9EFC6DE0520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76FC1-056B-4554-9FFD-9EFC6DE0520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7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76FC1-056B-4554-9FFD-9EFC6DE0520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76FC1-056B-4554-9FFD-9EFC6DE0520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28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1DF2-27B2-4206-8A55-4EA549D89D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DE22F-5C96-4AAB-A6BB-66FB543B3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6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072362" cy="911594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Підгрупове</a:t>
            </a:r>
            <a:r>
              <a:rPr lang="ru-RU" sz="24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заняття</a:t>
            </a:r>
            <a:r>
              <a:rPr lang="ru-RU" sz="24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ru-RU" sz="24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корекції</a:t>
            </a:r>
            <a:r>
              <a:rPr lang="ru-RU" sz="24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мовлення</a:t>
            </a:r>
            <a:r>
              <a:rPr lang="ru-RU" sz="24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24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у 3-Б </a:t>
            </a:r>
            <a:r>
              <a:rPr lang="ru-RU" sz="24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класі</a:t>
            </a:r>
            <a:r>
              <a:rPr lang="ru-RU" sz="24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6021288"/>
            <a:ext cx="2808312" cy="47149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3300"/>
                </a:solidFill>
              </a:rPr>
              <a:t>2017 н.р.</a:t>
            </a:r>
            <a:endParaRPr lang="ru-RU" b="1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308880"/>
            <a:ext cx="8321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Диференціація вимови [С]- [</a:t>
            </a:r>
            <a:r>
              <a:rPr lang="uk-UA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uk-UA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Лексична тема “Україна – наша Батьківщина”</a:t>
            </a:r>
          </a:p>
          <a:p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Складання повідомлення </a:t>
            </a:r>
            <a:r>
              <a:rPr lang="uk-UA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“Україна</a:t>
            </a:r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це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592" y="1075274"/>
            <a:ext cx="434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C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СИЛЬНИЙ, ВІТЕР </a:t>
            </a:r>
            <a:r>
              <a:rPr lang="uk-UA" sz="2000" b="1" i="1" dirty="0">
                <a:solidFill>
                  <a:srgbClr val="C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ЗАСВИСТІВ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5488" y="2653425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 ЯК </a:t>
            </a:r>
            <a:r>
              <a:rPr lang="uk-UA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СИЧИТЬ </a:t>
            </a:r>
            <a:r>
              <a:rPr lang="uk-UA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ГУСАК СЕРДИТИЙ?</a:t>
            </a:r>
            <a:endParaRPr lang="uk-UA" sz="20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28723" r="18957" b="17310"/>
          <a:stretch/>
        </p:blipFill>
        <p:spPr bwMode="auto">
          <a:xfrm>
            <a:off x="5071014" y="3209302"/>
            <a:ext cx="3342314" cy="21600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5196870" y="2029490"/>
            <a:ext cx="3216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rgbClr val="C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ГУСАКА  ВІН </a:t>
            </a:r>
            <a:r>
              <a:rPr lang="uk-UA" b="1" i="1" dirty="0" smtClean="0">
                <a:solidFill>
                  <a:srgbClr val="C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РОЗСЕРДИВ</a:t>
            </a:r>
            <a:endParaRPr lang="uk-UA" b="1" i="1" dirty="0">
              <a:solidFill>
                <a:srgbClr val="C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6" y="1966932"/>
            <a:ext cx="5156912" cy="207987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20230" y="274638"/>
            <a:ext cx="6944058" cy="56207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ЗВУКОНАСЛІДУВАННЯ</a:t>
            </a:r>
            <a:endParaRPr lang="uk-UA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06530" y="5628148"/>
            <a:ext cx="48903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С-С-С______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29921" r="9247" b="14052"/>
          <a:stretch/>
        </p:blipFill>
        <p:spPr bwMode="auto">
          <a:xfrm>
            <a:off x="482776" y="3979306"/>
            <a:ext cx="4655157" cy="20616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627275" y="3530168"/>
            <a:ext cx="4510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ЯК КОЛЕСО 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ЗВУЧИТЬ ПРОБИТЕ?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91" y="3569905"/>
            <a:ext cx="1944332" cy="17996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2136" y="2978098"/>
            <a:ext cx="5394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НАСОС 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ВІЗЬМЕМО І ШИНУ НАКАЧАЄМО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5061" y="5308858"/>
            <a:ext cx="3860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ССС-ССС-ССС</a:t>
            </a:r>
            <a:endParaRPr lang="uk-UA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03221" y="5937693"/>
            <a:ext cx="48903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С-С-С______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8" y="568962"/>
            <a:ext cx="2251250" cy="162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12136" y="1172468"/>
            <a:ext cx="4475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ЯК ВОДИЧКА З КРАНУ ЛЛЄТЬСЯ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5135" y="2147101"/>
            <a:ext cx="4586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ССЬ-ССЬ-ССЬ</a:t>
            </a:r>
            <a:endParaRPr lang="uk-UA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070253" y="246792"/>
            <a:ext cx="6944058" cy="56207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ЗВУКОНАСЛІДУВАННЯ</a:t>
            </a:r>
            <a:endParaRPr lang="uk-UA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784288" y="1078047"/>
            <a:ext cx="7499961" cy="4224796"/>
            <a:chOff x="1571" y="799"/>
            <a:chExt cx="2566" cy="2093"/>
          </a:xfrm>
        </p:grpSpPr>
        <p:sp>
          <p:nvSpPr>
            <p:cNvPr id="3" name="_s3076"/>
            <p:cNvSpPr>
              <a:spLocks noChangeShapeType="1"/>
            </p:cNvSpPr>
            <p:nvPr/>
          </p:nvSpPr>
          <p:spPr bwMode="auto">
            <a:xfrm flipH="1" flipV="1">
              <a:off x="2211" y="1922"/>
              <a:ext cx="325" cy="105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" name="_s3077"/>
            <p:cNvSpPr>
              <a:spLocks noChangeArrowheads="1"/>
            </p:cNvSpPr>
            <p:nvPr/>
          </p:nvSpPr>
          <p:spPr bwMode="auto">
            <a:xfrm>
              <a:off x="1571" y="1499"/>
              <a:ext cx="679" cy="67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7700" b="1" dirty="0">
                  <a:solidFill>
                    <a:srgbClr val="FF0000"/>
                  </a:solidFill>
                  <a:cs typeface="Arial" pitchFamily="34" charset="0"/>
                </a:rPr>
                <a:t>Є</a:t>
              </a:r>
              <a:endParaRPr kumimoji="0" lang="ru-RU" sz="77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" name="_s3078"/>
            <p:cNvSpPr>
              <a:spLocks noChangeShapeType="1"/>
            </p:cNvSpPr>
            <p:nvPr/>
          </p:nvSpPr>
          <p:spPr bwMode="auto">
            <a:xfrm flipH="1">
              <a:off x="2586" y="2480"/>
              <a:ext cx="200" cy="277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" name="_s3079"/>
            <p:cNvSpPr>
              <a:spLocks noChangeArrowheads="1"/>
            </p:cNvSpPr>
            <p:nvPr/>
          </p:nvSpPr>
          <p:spPr bwMode="auto">
            <a:xfrm>
              <a:off x="1583" y="2213"/>
              <a:ext cx="679" cy="67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7700" b="1" dirty="0">
                  <a:solidFill>
                    <a:srgbClr val="FF0000"/>
                  </a:solidFill>
                  <a:cs typeface="Arial" pitchFamily="34" charset="0"/>
                </a:rPr>
                <a:t>Е</a:t>
              </a:r>
              <a:endParaRPr kumimoji="0" lang="ru-RU" sz="77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" name="_s3080"/>
            <p:cNvSpPr>
              <a:spLocks noChangeShapeType="1"/>
            </p:cNvSpPr>
            <p:nvPr/>
          </p:nvSpPr>
          <p:spPr bwMode="auto">
            <a:xfrm>
              <a:off x="3057" y="2405"/>
              <a:ext cx="128" cy="34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" name="_s3081"/>
            <p:cNvSpPr>
              <a:spLocks noChangeArrowheads="1"/>
            </p:cNvSpPr>
            <p:nvPr/>
          </p:nvSpPr>
          <p:spPr bwMode="auto">
            <a:xfrm>
              <a:off x="3455" y="2206"/>
              <a:ext cx="679" cy="67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7700" b="1" dirty="0">
                  <a:solidFill>
                    <a:srgbClr val="FF0000"/>
                  </a:solidFill>
                  <a:cs typeface="Arial" pitchFamily="34" charset="0"/>
                </a:rPr>
                <a:t>Я</a:t>
              </a:r>
              <a:endParaRPr kumimoji="0" lang="ru-RU" sz="77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9" name="_s3082"/>
            <p:cNvSpPr>
              <a:spLocks noChangeShapeType="1"/>
            </p:cNvSpPr>
            <p:nvPr/>
          </p:nvSpPr>
          <p:spPr bwMode="auto">
            <a:xfrm flipV="1">
              <a:off x="3198" y="1973"/>
              <a:ext cx="324" cy="106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" name="_s3083"/>
            <p:cNvSpPr>
              <a:spLocks noChangeArrowheads="1"/>
            </p:cNvSpPr>
            <p:nvPr/>
          </p:nvSpPr>
          <p:spPr bwMode="auto">
            <a:xfrm>
              <a:off x="3458" y="1524"/>
              <a:ext cx="679" cy="67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77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cs typeface="Arial" pitchFamily="34" charset="0"/>
                </a:rPr>
                <a:t>А</a:t>
              </a:r>
              <a:endParaRPr kumimoji="0" lang="ru-RU" sz="77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" name="_s3084"/>
            <p:cNvSpPr>
              <a:spLocks noChangeShapeType="1"/>
            </p:cNvSpPr>
            <p:nvPr/>
          </p:nvSpPr>
          <p:spPr bwMode="auto">
            <a:xfrm flipH="1" flipV="1">
              <a:off x="2756" y="1478"/>
              <a:ext cx="102" cy="315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_s3085"/>
            <p:cNvSpPr>
              <a:spLocks noChangeArrowheads="1"/>
            </p:cNvSpPr>
            <p:nvPr/>
          </p:nvSpPr>
          <p:spPr bwMode="auto">
            <a:xfrm>
              <a:off x="2179" y="799"/>
              <a:ext cx="679" cy="67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7700" b="1" dirty="0">
                  <a:solidFill>
                    <a:srgbClr val="FF0000"/>
                  </a:solidFill>
                  <a:cs typeface="Arial" pitchFamily="34" charset="0"/>
                </a:rPr>
                <a:t>І</a:t>
              </a:r>
              <a:endParaRPr kumimoji="0" lang="ru-RU" sz="77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" name="_s3086"/>
            <p:cNvSpPr>
              <a:spLocks noChangeArrowheads="1"/>
            </p:cNvSpPr>
            <p:nvPr/>
          </p:nvSpPr>
          <p:spPr bwMode="auto">
            <a:xfrm>
              <a:off x="2519" y="1793"/>
              <a:ext cx="679" cy="67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folHlink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03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С</a:t>
              </a:r>
              <a:endParaRPr kumimoji="0" lang="ru-RU" sz="10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4" name="_s3085"/>
            <p:cNvSpPr>
              <a:spLocks noChangeArrowheads="1"/>
            </p:cNvSpPr>
            <p:nvPr/>
          </p:nvSpPr>
          <p:spPr bwMode="auto">
            <a:xfrm>
              <a:off x="2919" y="799"/>
              <a:ext cx="679" cy="67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7700" b="1" dirty="0">
                  <a:solidFill>
                    <a:srgbClr val="FF0000"/>
                  </a:solidFill>
                  <a:cs typeface="Arial" pitchFamily="34" charset="0"/>
                </a:rPr>
                <a:t>Ї</a:t>
              </a:r>
              <a:endParaRPr kumimoji="0" lang="ru-RU" sz="77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endParaRPr>
            </a:p>
          </p:txBody>
        </p:sp>
      </p:grpSp>
      <p:sp>
        <p:nvSpPr>
          <p:cNvPr id="15" name="_s3084"/>
          <p:cNvSpPr>
            <a:spLocks noChangeShapeType="1"/>
          </p:cNvSpPr>
          <p:nvPr/>
        </p:nvSpPr>
        <p:spPr bwMode="auto">
          <a:xfrm flipV="1">
            <a:off x="5237368" y="2487595"/>
            <a:ext cx="264343" cy="542377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23" y="4886114"/>
            <a:ext cx="21209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_s3084"/>
          <p:cNvSpPr>
            <a:spLocks noChangeShapeType="1"/>
          </p:cNvSpPr>
          <p:nvPr/>
        </p:nvSpPr>
        <p:spPr bwMode="auto">
          <a:xfrm flipH="1" flipV="1">
            <a:off x="5715087" y="4149079"/>
            <a:ext cx="575795" cy="449293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" name="_s3076"/>
          <p:cNvSpPr>
            <a:spLocks noChangeShapeType="1"/>
          </p:cNvSpPr>
          <p:nvPr/>
        </p:nvSpPr>
        <p:spPr bwMode="auto">
          <a:xfrm flipH="1">
            <a:off x="2803957" y="3932257"/>
            <a:ext cx="800852" cy="387559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" name="_s3077"/>
          <p:cNvSpPr>
            <a:spLocks noChangeArrowheads="1"/>
          </p:cNvSpPr>
          <p:nvPr/>
        </p:nvSpPr>
        <p:spPr bwMode="auto">
          <a:xfrm>
            <a:off x="2739656" y="5042956"/>
            <a:ext cx="1984596" cy="1370586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100000" b="100000"/>
            </a:path>
          </a:gradFill>
          <a:ln w="9525">
            <a:solidFill>
              <a:srgbClr val="002060"/>
            </a:solidFill>
            <a:miter lim="800000"/>
            <a:headEnd/>
            <a:tailEnd/>
          </a:ln>
          <a:effectLst>
            <a:outerShdw dist="141990" dir="1593903" algn="ctr" rotWithShape="0">
              <a:schemeClr val="accent2"/>
            </a:outerShdw>
          </a:effec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7700" b="1" dirty="0">
                <a:solidFill>
                  <a:srgbClr val="FF0000"/>
                </a:solidFill>
                <a:cs typeface="Arial" pitchFamily="34" charset="0"/>
              </a:rPr>
              <a:t>Ю</a:t>
            </a:r>
            <a:endParaRPr kumimoji="0" lang="ru-RU" sz="7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846">
            <a:off x="4779403" y="2219109"/>
            <a:ext cx="1208771" cy="1745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1916">
            <a:off x="4748538" y="4538119"/>
            <a:ext cx="2165990" cy="1750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27" y="4548981"/>
            <a:ext cx="1970534" cy="2014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857" y="4548981"/>
            <a:ext cx="1676400" cy="2232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30" y="2489721"/>
            <a:ext cx="2547483" cy="19069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872" y="99082"/>
            <a:ext cx="3069128" cy="24553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1085"/>
            <a:ext cx="2255928" cy="2067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947" y="211298"/>
            <a:ext cx="6128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Дидактична гра 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«ПІЙМАЙ ЗВУК»</a:t>
            </a:r>
            <a:endParaRPr lang="uk-UA" sz="24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418" y="2655667"/>
            <a:ext cx="2198980" cy="1575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2671" y="649161"/>
            <a:ext cx="1353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</a:t>
            </a:r>
            <a:r>
              <a:rPr lang="uk-UA" sz="72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с</a:t>
            </a:r>
            <a:r>
              <a:rPr lang="uk-UA" sz="7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</a:t>
            </a:r>
            <a:endParaRPr lang="uk-UA" sz="7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9532" y="672963"/>
            <a:ext cx="1659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</a:t>
            </a:r>
            <a:r>
              <a:rPr lang="uk-UA" sz="72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с</a:t>
            </a:r>
            <a:r>
              <a:rPr lang="en-US" sz="72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’</a:t>
            </a:r>
            <a:r>
              <a:rPr lang="uk-UA" sz="7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</a:t>
            </a:r>
            <a:endParaRPr lang="uk-UA" sz="7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>
          <a:xfrm>
            <a:off x="203107" y="332656"/>
            <a:ext cx="6097085" cy="936104"/>
          </a:xfrm>
        </p:spPr>
        <p:txBody>
          <a:bodyPr/>
          <a:lstStyle/>
          <a:p>
            <a:r>
              <a:rPr lang="uk-UA" sz="3200" b="1" dirty="0">
                <a:solidFill>
                  <a:schemeClr val="accent2"/>
                </a:solidFill>
                <a:latin typeface="Verdana" pitchFamily="34" charset="0"/>
              </a:rPr>
              <a:t>Читання </a:t>
            </a:r>
            <a:r>
              <a:rPr lang="uk-UA" sz="3200" b="1" dirty="0" err="1" smtClean="0">
                <a:solidFill>
                  <a:schemeClr val="accent2"/>
                </a:solidFill>
                <a:latin typeface="Verdana" pitchFamily="34" charset="0"/>
              </a:rPr>
              <a:t>чистомовок</a:t>
            </a:r>
            <a:r>
              <a:rPr lang="uk-UA" b="1" dirty="0" smtClean="0">
                <a:latin typeface="Verdana" pitchFamily="34" charset="0"/>
              </a:rPr>
              <a:t> </a:t>
            </a:r>
            <a:endParaRPr lang="ru-RU" sz="2000" b="1" dirty="0">
              <a:solidFill>
                <a:srgbClr val="0033CC"/>
              </a:solidFill>
              <a:latin typeface="Verdana" pitchFamily="34" charset="0"/>
            </a:endParaRPr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916112"/>
            <a:ext cx="8490331" cy="381714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uk-UA" b="1" dirty="0" err="1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uk-UA" b="1" dirty="0" err="1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uk-UA" b="1" dirty="0" err="1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- на </a:t>
            </a:r>
            <a:r>
              <a:rPr lang="uk-U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віконечку   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... </a:t>
            </a:r>
            <a:r>
              <a:rPr lang="uk-U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</a:t>
            </a:r>
            <a:r>
              <a:rPr lang="ru-RU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uk-UA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</a:t>
            </a:r>
            <a:r>
              <a:rPr lang="ru-RU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ru-RU" b="1" dirty="0" err="1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ru-RU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</a:t>
            </a:r>
            <a:r>
              <a:rPr lang="ru-RU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ru-RU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дуже</a:t>
            </a:r>
            <a:r>
              <a:rPr lang="ru-RU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я </a:t>
            </a:r>
            <a:r>
              <a:rPr lang="ru-RU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її</a:t>
            </a:r>
            <a:r>
              <a:rPr lang="ru-RU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бою</a:t>
            </a:r>
            <a:r>
              <a:rPr lang="uk-UA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uk-UA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uk-U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ru-RU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endParaRPr lang="ru-RU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ru-RU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uk-UA" b="1" dirty="0" err="1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ru-RU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ти не бійся  </a:t>
            </a:r>
            <a:r>
              <a:rPr lang="uk-U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...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>
              <a:buFont typeface="Wingdings" pitchFamily="2" charset="2"/>
              <a:buNone/>
            </a:pPr>
            <a:r>
              <a:rPr lang="ru-RU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uk-UA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ru-RU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-  </a:t>
            </a:r>
            <a:r>
              <a:rPr lang="uk-U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випускаємо  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... 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ru-RU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b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ru-RU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uk-UA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ru-RU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-  </a:t>
            </a:r>
            <a:r>
              <a:rPr lang="uk-U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що ж ми скажемо   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...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endParaRPr lang="uk-U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uk-UA" b="1" dirty="0" err="1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uk-UA" b="1" dirty="0" err="1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uk-UA" b="1" dirty="0" err="1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ти лети 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собі  </a:t>
            </a:r>
            <a:r>
              <a:rPr lang="uk-U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... </a:t>
            </a:r>
            <a:r>
              <a:rPr lang="uk-U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11128" b="8358"/>
          <a:stretch/>
        </p:blipFill>
        <p:spPr bwMode="auto">
          <a:xfrm rot="764467">
            <a:off x="6804249" y="600927"/>
            <a:ext cx="1946788" cy="1495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43730"/>
            <a:ext cx="1888248" cy="1173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" y="5229200"/>
            <a:ext cx="2306282" cy="1447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35" y="3556326"/>
            <a:ext cx="2024017" cy="1577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241" y="1023093"/>
            <a:ext cx="756489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 - ИС- ИС - У ЛІСІ</a:t>
            </a:r>
          </a:p>
          <a:p>
            <a:r>
              <a:rPr lang="uk-UA" sz="3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 </a:t>
            </a:r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uk-UA" sz="30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</a:t>
            </a:r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uk-UA" sz="30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</a:t>
            </a:r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3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ПАСЛИСЯ</a:t>
            </a:r>
          </a:p>
          <a:p>
            <a:r>
              <a:rPr lang="uk-UA" sz="3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СЯ-СЯ-СЯ  </a:t>
            </a:r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uk-UA" sz="3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РОЖЕВЕ </a:t>
            </a:r>
          </a:p>
          <a:p>
            <a:r>
              <a:rPr lang="uk-UA" sz="3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ИСЬ </a:t>
            </a:r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uk-UA" sz="30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ИСЬ</a:t>
            </a:r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uk-UA" sz="30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ИСЬ</a:t>
            </a:r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3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–ПРИЧАЇЛАСЯ</a:t>
            </a:r>
          </a:p>
          <a:p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АСЬ – </a:t>
            </a:r>
            <a:r>
              <a:rPr lang="uk-UA" sz="30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АСЬ</a:t>
            </a:r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uk-UA" sz="30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АСЬ</a:t>
            </a:r>
            <a:r>
              <a:rPr lang="uk-UA" sz="3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uk-UA" sz="3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ЗЛОВИВСЯ</a:t>
            </a:r>
            <a:endParaRPr lang="uk-UA" sz="3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1056942"/>
            <a:ext cx="11144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i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ЛИС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144" y="1484784"/>
            <a:ext cx="1317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i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ГУСИ</a:t>
            </a:r>
            <a:endParaRPr lang="uk-UA" sz="3000" b="1" i="1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0715" y="1980271"/>
            <a:ext cx="20281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i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ПОРОСЯ</a:t>
            </a:r>
            <a:endParaRPr lang="uk-UA" sz="3000" b="1" i="1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8666" y="2420888"/>
            <a:ext cx="13628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i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РИСЬ</a:t>
            </a:r>
            <a:endParaRPr lang="uk-UA" sz="3000" b="1" i="1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6415" y="2900702"/>
            <a:ext cx="1930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i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КАРАСЬ</a:t>
            </a:r>
            <a:endParaRPr lang="uk-UA" sz="3000" b="1" i="1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57" y="4953648"/>
            <a:ext cx="2390911" cy="1793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8557" y="260648"/>
            <a:ext cx="5482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Verdana" pitchFamily="34" charset="0"/>
                <a:ea typeface="+mj-ea"/>
                <a:cs typeface="+mj-cs"/>
              </a:rPr>
              <a:t>ПРОЧИТАЙ ЧИСТОМОВКИ</a:t>
            </a:r>
            <a:endParaRPr lang="uk-UA" sz="2800" dirty="0">
              <a:solidFill>
                <a:srgbClr val="C00000"/>
              </a:solidFill>
            </a:endParaRPr>
          </a:p>
        </p:txBody>
      </p:sp>
      <p:pic>
        <p:nvPicPr>
          <p:cNvPr id="43010" name="Picture 2" descr="Результат пошуку зображень за запитом &quot;рись звичайна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68" y="4953648"/>
            <a:ext cx="3646331" cy="1571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4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098844" y="3006797"/>
            <a:ext cx="2299511" cy="1926819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987824" y="4904921"/>
            <a:ext cx="1867234" cy="1892429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14439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2703" y="26215"/>
            <a:ext cx="1619672" cy="1938296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144394" name="Picture 10"/>
          <p:cNvPicPr>
            <a:picLocks noChangeAspect="1" noChangeArrowheads="1"/>
          </p:cNvPicPr>
          <p:nvPr/>
        </p:nvPicPr>
        <p:blipFill rotWithShape="1">
          <a:blip r:embed="rId5"/>
          <a:srcRect l="12546" t="6183" r="15209" b="4874"/>
          <a:stretch/>
        </p:blipFill>
        <p:spPr bwMode="auto">
          <a:xfrm>
            <a:off x="7472703" y="2029576"/>
            <a:ext cx="1650494" cy="211379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144400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1082" y="4919799"/>
            <a:ext cx="2327275" cy="1862674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44401" name="Picture 5"/>
          <p:cNvPicPr>
            <a:picLocks noChangeAspect="1" noChangeArrowheads="1"/>
          </p:cNvPicPr>
          <p:nvPr/>
        </p:nvPicPr>
        <p:blipFill rotWithShape="1">
          <a:blip r:embed="rId7"/>
          <a:srcRect l="8167" t="10461" r="7724"/>
          <a:stretch/>
        </p:blipFill>
        <p:spPr bwMode="auto">
          <a:xfrm>
            <a:off x="60120" y="919913"/>
            <a:ext cx="1889442" cy="2020744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44402" name="Text Box 18"/>
          <p:cNvSpPr txBox="1">
            <a:spLocks noChangeArrowheads="1"/>
          </p:cNvSpPr>
          <p:nvPr/>
        </p:nvSpPr>
        <p:spPr bwMode="auto">
          <a:xfrm>
            <a:off x="323850" y="216693"/>
            <a:ext cx="6321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800" b="1" dirty="0"/>
              <a:t>ДИДАКТИЧНА ГРА </a:t>
            </a:r>
            <a:r>
              <a:rPr lang="en-US" sz="2800" b="1" dirty="0"/>
              <a:t>“</a:t>
            </a:r>
            <a:r>
              <a:rPr lang="uk-UA" sz="2800" b="1" dirty="0"/>
              <a:t>НАЗВИ  НАС</a:t>
            </a:r>
            <a:r>
              <a:rPr lang="en-US" sz="2800" b="1" dirty="0"/>
              <a:t>”</a:t>
            </a:r>
            <a:endParaRPr lang="ru-RU" sz="2800" b="1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r="18563"/>
          <a:stretch/>
        </p:blipFill>
        <p:spPr bwMode="auto">
          <a:xfrm>
            <a:off x="7490113" y="4198274"/>
            <a:ext cx="1653888" cy="2584199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45" y="930415"/>
            <a:ext cx="2327275" cy="2010242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7483" r="4955" b="9932"/>
          <a:stretch/>
        </p:blipFill>
        <p:spPr bwMode="auto">
          <a:xfrm>
            <a:off x="60120" y="4904921"/>
            <a:ext cx="2747286" cy="190486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" y="3086471"/>
            <a:ext cx="2509952" cy="170676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7"/>
          <a:stretch/>
        </p:blipFill>
        <p:spPr bwMode="auto">
          <a:xfrm flipH="1">
            <a:off x="2683315" y="2799445"/>
            <a:ext cx="2210629" cy="19442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10478" r="7895" b="5900"/>
          <a:stretch/>
        </p:blipFill>
        <p:spPr bwMode="auto">
          <a:xfrm>
            <a:off x="2128979" y="919912"/>
            <a:ext cx="1659649" cy="179722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IMG_05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67744" y="4616232"/>
            <a:ext cx="1167863" cy="1836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-3872" y="1052736"/>
            <a:ext cx="4543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Скільки складів у слові?</a:t>
            </a:r>
            <a:endParaRPr lang="uk-UA" sz="24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6177" r="15070" b="61172"/>
          <a:stretch/>
        </p:blipFill>
        <p:spPr bwMode="auto">
          <a:xfrm>
            <a:off x="-28640" y="2123017"/>
            <a:ext cx="9144000" cy="230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 t="7673" r="21956"/>
          <a:stretch>
            <a:fillRect/>
          </a:stretch>
        </p:blipFill>
        <p:spPr bwMode="auto">
          <a:xfrm>
            <a:off x="179512" y="4202212"/>
            <a:ext cx="1368152" cy="1135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5500702"/>
            <a:ext cx="1714512" cy="1166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r="14057"/>
          <a:stretch/>
        </p:blipFill>
        <p:spPr bwMode="auto">
          <a:xfrm>
            <a:off x="5399015" y="4383093"/>
            <a:ext cx="1565157" cy="1380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34" y="4861626"/>
            <a:ext cx="1432888" cy="1872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33021" y="4446568"/>
            <a:ext cx="1675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Сні-гур</a:t>
            </a:r>
            <a:endParaRPr lang="uk-UA" sz="28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118" y="4977482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Лось </a:t>
            </a:r>
            <a:endParaRPr lang="uk-UA" sz="28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19" y="5497957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Ли-си-ця</a:t>
            </a:r>
            <a:endParaRPr lang="uk-UA" sz="28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2806" y="4508302"/>
            <a:ext cx="2452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Лас-тів</a:t>
            </a:r>
            <a:r>
              <a:rPr lang="uk-UA" sz="2800" b="1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uk-UA" sz="2800" b="1" dirty="0" err="1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</a:t>
            </a:r>
            <a:r>
              <a:rPr lang="uk-UA" sz="28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uk-UA" sz="28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3517" y="5011446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Слон </a:t>
            </a:r>
            <a:endParaRPr lang="uk-UA" sz="28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0669" y="5497957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Сви-ня</a:t>
            </a:r>
            <a:endParaRPr lang="uk-UA" sz="28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2" y="143054"/>
            <a:ext cx="56845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6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Дидактична гра «Подорож»</a:t>
            </a:r>
            <a:endParaRPr lang="uk-UA" sz="26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0858" y="5214951"/>
            <a:ext cx="1583622" cy="1266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2107 L 0.504 -0.405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1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022E-16 L -0.08333 -0.585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2.96296E-6 L 0.68698 -0.5865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-2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13 0.0331 L 0.60572 -0.5946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42396 -0.4988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DEADA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2 -0.07199 L -0.16996 -0.7412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5" grpId="0"/>
      <p:bldP spid="6" grpId="0"/>
      <p:bldP spid="7" grpId="0"/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7" y="212450"/>
            <a:ext cx="3305869" cy="648072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008000"/>
                </a:solidFill>
                <a:latin typeface="Arial Black" pitchFamily="34" charset="0"/>
              </a:rPr>
              <a:t>КУТ ЗОРУ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87346" y="1793165"/>
            <a:ext cx="1368152" cy="914400"/>
          </a:xfrm>
          <a:prstGeom prst="roundRect">
            <a:avLst>
              <a:gd name="adj" fmla="val 24194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</a:t>
            </a:r>
          </a:p>
        </p:txBody>
      </p:sp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89291"/>
            <a:ext cx="14271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23" y="2770694"/>
            <a:ext cx="14271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34" y="2723196"/>
            <a:ext cx="14271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97" y="4638819"/>
            <a:ext cx="14271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9364"/>
            <a:ext cx="14271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2" y="4611159"/>
            <a:ext cx="14271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923758" y="860522"/>
            <a:ext cx="1373890" cy="914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сом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40" y="1800731"/>
            <a:ext cx="14271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9037" y="1809359"/>
            <a:ext cx="875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0483" y="2854234"/>
            <a:ext cx="1250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сум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5312" y="2901732"/>
            <a:ext cx="872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1064" y="3693159"/>
            <a:ext cx="1260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мас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3168" y="3820329"/>
            <a:ext cx="901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ло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630" y="4742197"/>
            <a:ext cx="843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4387" y="4807300"/>
            <a:ext cx="1202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сна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9402"/>
            <a:ext cx="142716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55" y="5615491"/>
            <a:ext cx="142716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1261" y="5692821"/>
            <a:ext cx="1024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сір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07589" y="5748910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ник</a:t>
            </a:r>
            <a:endParaRPr lang="uk-UA" sz="4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1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63" y="2579172"/>
            <a:ext cx="2147495" cy="214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0077"/>
            <a:ext cx="2435897" cy="162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434" y="47148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433" y="1016405"/>
            <a:ext cx="2143125" cy="160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3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3" y="10488"/>
            <a:ext cx="2435897" cy="201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7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84" y="1651929"/>
            <a:ext cx="2390775" cy="158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8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" y="3441056"/>
            <a:ext cx="23907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0088" y="10488"/>
            <a:ext cx="3108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Дидактична гра </a:t>
            </a:r>
          </a:p>
          <a:p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«Словотвір» </a:t>
            </a:r>
            <a:endParaRPr lang="uk-UA" sz="24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9277" y="1081424"/>
            <a:ext cx="3706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1334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Сік з селери -  </a:t>
            </a:r>
            <a:endParaRPr lang="uk-UA" sz="3200" b="1" dirty="0">
              <a:solidFill>
                <a:srgbClr val="13343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7133" y="1883204"/>
            <a:ext cx="42544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1334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Селеровий  сік</a:t>
            </a:r>
          </a:p>
          <a:p>
            <a:r>
              <a:rPr lang="uk-UA" sz="3200" b="1" dirty="0" smtClean="0">
                <a:solidFill>
                  <a:srgbClr val="1334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Персиковий</a:t>
            </a:r>
          </a:p>
          <a:p>
            <a:r>
              <a:rPr lang="uk-UA" sz="3200" b="1" dirty="0" smtClean="0">
                <a:solidFill>
                  <a:srgbClr val="1334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Капустяний </a:t>
            </a:r>
          </a:p>
          <a:p>
            <a:r>
              <a:rPr lang="uk-UA" sz="3200" b="1" dirty="0" smtClean="0">
                <a:solidFill>
                  <a:srgbClr val="1334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Апельсиновий</a:t>
            </a:r>
          </a:p>
          <a:p>
            <a:r>
              <a:rPr lang="uk-UA" sz="3200" b="1" dirty="0" smtClean="0">
                <a:solidFill>
                  <a:srgbClr val="1334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Ананасовий</a:t>
            </a:r>
          </a:p>
          <a:p>
            <a:r>
              <a:rPr lang="uk-UA" sz="3200" b="1" dirty="0" smtClean="0">
                <a:solidFill>
                  <a:srgbClr val="1334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Сливовий</a:t>
            </a:r>
          </a:p>
          <a:p>
            <a:r>
              <a:rPr lang="uk-UA" sz="3200" b="1" dirty="0" smtClean="0">
                <a:solidFill>
                  <a:srgbClr val="1334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Абрикосовий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4" y="1672298"/>
            <a:ext cx="17240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89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0347 L -0.23906 0.528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806637"/>
            <a:ext cx="849694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uk-UA" sz="2200" dirty="0" smtClean="0">
                <a:latin typeface="Arial" pitchFamily="34" charset="0"/>
                <a:cs typeface="Arial" pitchFamily="34" charset="0"/>
              </a:rPr>
              <a:t>диференціювати </a:t>
            </a:r>
            <a:r>
              <a:rPr lang="uk-UA" sz="2200" dirty="0" err="1" smtClean="0">
                <a:latin typeface="Arial" pitchFamily="34" charset="0"/>
                <a:cs typeface="Arial" pitchFamily="34" charset="0"/>
              </a:rPr>
              <a:t>звуковимову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[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] - [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], розвивати фонематичний слух, поглиблювати навики мовленнєвого  дихання, сили та висоти голосу, темпу мовлення, удосконалювати вміння вимови з дотриманням логічного та словесного наголосу, формувати вміння самостійної побудови простих речень, привчати дотримуватись правильної вимови кінцевих морфем у словах, поглиблювати знання учнів про рід іменників, слова пароніми,  розширювати активний словник, поглибити поняття про Україну – нашу Батьківщину, державні та національні символи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формувати вміння   складати повідомлення з опорою на задані слова;</a:t>
            </a:r>
          </a:p>
          <a:p>
            <a:pPr algn="just">
              <a:lnSpc>
                <a:spcPct val="80000"/>
              </a:lnSpc>
              <a:defRPr/>
            </a:pPr>
            <a:r>
              <a:rPr lang="uk-UA" sz="2200" dirty="0" smtClean="0">
                <a:latin typeface="Arial" pitchFamily="34" charset="0"/>
                <a:cs typeface="Arial" pitchFamily="34" charset="0"/>
              </a:rPr>
              <a:t>виховувати національно-патріотичні почуття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загальнолюдські цінності,  прищеплювати бережливе ставлення до рідної мови</a:t>
            </a:r>
          </a:p>
          <a:p>
            <a:pPr algn="just">
              <a:lnSpc>
                <a:spcPct val="80000"/>
              </a:lnSpc>
              <a:defRPr/>
            </a:pPr>
            <a:r>
              <a:rPr lang="uk-UA" sz="22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ОБЛАДНАННЯ</a:t>
            </a:r>
            <a:r>
              <a:rPr lang="uk-UA" sz="2200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створений власний урок формат-презентація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уроку з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теми, дидактичний матеріал з автоматизації та диференціації </a:t>
            </a:r>
            <a:r>
              <a:rPr lang="uk-UA" sz="2200" dirty="0" err="1" smtClean="0">
                <a:latin typeface="Arial" pitchFamily="34" charset="0"/>
                <a:cs typeface="Arial" pitchFamily="34" charset="0"/>
              </a:rPr>
              <a:t>звуковимови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200" dirty="0" err="1" smtClean="0">
                <a:latin typeface="Arial" pitchFamily="34" charset="0"/>
                <a:cs typeface="Arial" pitchFamily="34" charset="0"/>
              </a:rPr>
              <a:t>мнемотаблиця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dirty="0">
                <a:latin typeface="Arial" pitchFamily="34" charset="0"/>
                <a:cs typeface="Arial" pitchFamily="34" charset="0"/>
              </a:rPr>
              <a:t>на </a:t>
            </a:r>
            <a:r>
              <a:rPr lang="uk-UA" sz="2200" dirty="0" err="1">
                <a:latin typeface="Arial" pitchFamily="34" charset="0"/>
                <a:cs typeface="Arial" pitchFamily="34" charset="0"/>
              </a:rPr>
              <a:t>звуковимову</a:t>
            </a:r>
            <a:r>
              <a:rPr lang="uk-UA" sz="2200" dirty="0">
                <a:latin typeface="Arial" pitchFamily="34" charset="0"/>
                <a:cs typeface="Arial" pitchFamily="34" charset="0"/>
              </a:rPr>
              <a:t> [с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],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картки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з вправами на темп мовлення, наголос, ілюстративний матеріал з теми, дидактичні ігри «Асоціативний кущ»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200" dirty="0" err="1" smtClean="0">
                <a:latin typeface="Arial" pitchFamily="34" charset="0"/>
                <a:cs typeface="Arial" pitchFamily="34" charset="0"/>
              </a:rPr>
              <a:t>“Словотвір”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200" dirty="0" err="1" smtClean="0">
                <a:latin typeface="Arial" pitchFamily="34" charset="0"/>
                <a:cs typeface="Arial" pitchFamily="34" charset="0"/>
              </a:rPr>
              <a:t>“Подорож”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“Школа мудрої сови” і «Мовне доміно», картки з написами опорних символів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звуків </a:t>
            </a:r>
          </a:p>
          <a:p>
            <a:pPr algn="just">
              <a:lnSpc>
                <a:spcPct val="80000"/>
              </a:lnSpc>
              <a:defRPr/>
            </a:pP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111" y="235919"/>
            <a:ext cx="261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Мета</a:t>
            </a:r>
            <a:r>
              <a:rPr lang="uk-UA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заняття</a:t>
            </a:r>
            <a:r>
              <a:rPr lang="uk-UA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85728"/>
            <a:ext cx="4014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Слова-пароніми</a:t>
            </a:r>
            <a:endParaRPr lang="uk-UA" sz="32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8" y="1001687"/>
            <a:ext cx="1496777" cy="1768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137" y="43042"/>
            <a:ext cx="1912734" cy="219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1939144"/>
            <a:ext cx="1447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Рис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7684" y="1124912"/>
            <a:ext cx="1846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Ри</a:t>
            </a:r>
            <a:r>
              <a:rPr lang="uk-UA" sz="48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sz="4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ь</a:t>
            </a:r>
            <a:endParaRPr lang="uk-UA" sz="48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AutoShape 2" descr="Результат пошуку зображень за запитом &quot;хлопчи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9" y="3573016"/>
            <a:ext cx="2270630" cy="1975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47" y="2452145"/>
            <a:ext cx="4387165" cy="3290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0710" y="5759420"/>
            <a:ext cx="1495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Сич</a:t>
            </a:r>
            <a:endParaRPr lang="uk-UA" sz="48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07683" y="5574753"/>
            <a:ext cx="5866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ru-RU" sz="48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іч</a:t>
            </a: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—центр </a:t>
            </a:r>
            <a:r>
              <a:rPr lang="ru-RU" sz="24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запорізького</a:t>
            </a:r>
            <a:r>
              <a:rPr lang="ru-RU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козацтва</a:t>
            </a:r>
            <a:endParaRPr lang="uk-UA" sz="24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" y="116632"/>
            <a:ext cx="188436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57166"/>
            <a:ext cx="5451944" cy="64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4709" y="2594849"/>
            <a:ext cx="2819746" cy="3313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Син </a:t>
            </a:r>
          </a:p>
          <a:p>
            <a:pPr>
              <a:lnSpc>
                <a:spcPct val="150000"/>
              </a:lnSpc>
            </a:pP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Синок</a:t>
            </a:r>
          </a:p>
          <a:p>
            <a:pPr>
              <a:lnSpc>
                <a:spcPct val="150000"/>
              </a:lnSpc>
            </a:pP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Синочок</a:t>
            </a:r>
          </a:p>
          <a:p>
            <a:pPr>
              <a:lnSpc>
                <a:spcPct val="150000"/>
              </a:lnSpc>
            </a:pP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Синівський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44208" y="2564904"/>
            <a:ext cx="227369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Лось</a:t>
            </a:r>
          </a:p>
          <a:p>
            <a:pPr>
              <a:lnSpc>
                <a:spcPct val="150000"/>
              </a:lnSpc>
            </a:pPr>
            <a:r>
              <a:rPr lang="uk-UA" sz="3600" b="1" dirty="0" err="1" smtClean="0">
                <a:latin typeface="Arial" pitchFamily="34" charset="0"/>
                <a:cs typeface="Arial" pitchFamily="34" charset="0"/>
              </a:rPr>
              <a:t>Лосиха</a:t>
            </a:r>
            <a:endParaRPr lang="uk-UA" sz="3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Лосеня</a:t>
            </a:r>
          </a:p>
          <a:p>
            <a:pPr>
              <a:lnSpc>
                <a:spcPct val="150000"/>
              </a:lnSpc>
            </a:pP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Лосячий 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1037401"/>
            <a:ext cx="5264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Мовознавча скарбничка</a:t>
            </a:r>
            <a:endParaRPr lang="uk-UA" sz="28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7584" y="1705968"/>
            <a:ext cx="424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Прочитай слова. </a:t>
            </a:r>
          </a:p>
          <a:p>
            <a:r>
              <a:rPr lang="uk-UA" sz="28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Визнач корінь слів</a:t>
            </a:r>
            <a:endParaRPr lang="uk-UA" sz="2800" b="1" dirty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8436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357166"/>
            <a:ext cx="5451944" cy="64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1037401"/>
            <a:ext cx="5264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Мовознавча скарбничка</a:t>
            </a:r>
            <a:endParaRPr lang="uk-UA" sz="28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7584" y="1705968"/>
            <a:ext cx="54328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Визнач слова у прямому </a:t>
            </a:r>
          </a:p>
          <a:p>
            <a:r>
              <a:rPr lang="uk-UA" sz="28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 переносному значенні</a:t>
            </a:r>
            <a:endParaRPr lang="uk-UA" sz="2800" b="1" dirty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2244" y="4224136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Схлипує </a:t>
            </a:r>
            <a:r>
              <a:rPr lang="uk-UA" sz="24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дитина, схлипує джерельце, </a:t>
            </a:r>
            <a:endParaRPr lang="uk-UA" sz="2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схлипує вітер</a:t>
            </a:r>
            <a:endParaRPr lang="uk-UA" sz="24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372" y="2976626"/>
            <a:ext cx="8652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Весела бабуся, </a:t>
            </a:r>
            <a:r>
              <a:rPr lang="uk-UA" sz="24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весела осінь, веселі сніжинки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8667" y="3694775"/>
            <a:ext cx="6357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Сумує </a:t>
            </a:r>
            <a:r>
              <a:rPr lang="uk-UA" sz="24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ліс, сумує матір, сумує небо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372" y="5064281"/>
            <a:ext cx="8571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Солодка слива, солодке життя, солодкі слова  </a:t>
            </a:r>
            <a:endParaRPr lang="uk-UA" sz="24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628" y="5631631"/>
            <a:ext cx="776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Гостра коса, гострий погляд, гострий біль</a:t>
            </a:r>
            <a:endParaRPr lang="uk-UA" sz="24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 build="allAtOnce"/>
      <p:bldP spid="10" grpId="0"/>
      <p:bldP spid="1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ОБОЧИЙ\робочий стіл\фони для презентацій\8e0fb9504b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357166"/>
            <a:ext cx="67866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У всьому світі – кожен </a:t>
            </a:r>
            <a:r>
              <a:rPr lang="uk-UA" sz="3200" b="1" dirty="0" err="1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зна</a:t>
            </a:r>
            <a:r>
              <a:rPr lang="uk-UA" sz="3200" b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Є Батьківщина лиш одна.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І в нас вона одна-єдина: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Це наша славна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400" b="1" i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                                     Д.</a:t>
            </a:r>
            <a:r>
              <a:rPr lang="uk-UA" sz="2400" b="1" i="1" dirty="0" err="1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Комілевська</a:t>
            </a:r>
            <a:r>
              <a:rPr lang="uk-UA" sz="2400" b="1" i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 </a:t>
            </a:r>
            <a:r>
              <a:rPr lang="uk-UA" b="1" i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 </a:t>
            </a:r>
            <a:r>
              <a:rPr lang="uk-UA" sz="2800" b="1" i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          </a:t>
            </a:r>
            <a:endParaRPr lang="uk-UA" sz="2800" b="1" dirty="0">
              <a:solidFill>
                <a:srgbClr val="FFFF00"/>
              </a:solidFill>
              <a:latin typeface="Verdana" pitchFamily="34" charset="0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628" y="2714620"/>
            <a:ext cx="2428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Україна</a:t>
            </a:r>
            <a:r>
              <a:rPr lang="ru-RU" sz="3200" b="1" i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.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628" y="2714620"/>
            <a:ext cx="1143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Verdana" pitchFamily="34" charset="0"/>
                <a:ea typeface="Times New Roman"/>
              </a:rPr>
              <a:t>…..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"/>
            <a:ext cx="9145003" cy="621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51520" y="1682224"/>
            <a:ext cx="8892480" cy="453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88872" bIns="18091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Моя рідна Батьківщина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Має назву Україна.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 мене й нація своя –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Українець в мами я.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Є у мене й рідна мова,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Де вкраїнське кожне слово.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(О. Довгий)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32656"/>
            <a:ext cx="6624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i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Батьківщина</a:t>
            </a:r>
            <a:endParaRPr lang="uk-UA" sz="54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3" y="6219947"/>
            <a:ext cx="3105150" cy="63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923" y="6219947"/>
            <a:ext cx="3105150" cy="63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6219946"/>
            <a:ext cx="3105150" cy="63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16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700808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buClr>
                <a:srgbClr val="002060"/>
              </a:buClr>
            </a:pPr>
            <a:r>
              <a:rPr lang="uk-UA" sz="32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……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– столиця України.</a:t>
            </a: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002060"/>
              </a:buClr>
            </a:pPr>
            <a:r>
              <a:rPr lang="uk-UA" sz="3200" b="1" dirty="0" smtClean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……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 - герб України.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Річка </a:t>
            </a:r>
            <a:r>
              <a:rPr lang="uk-UA" sz="32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….....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- найбільша гордість України.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Гора </a:t>
            </a:r>
            <a:r>
              <a:rPr lang="uk-UA" sz="32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……… 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- найвища гора українських        Карпат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19364"/>
            <a:ext cx="8280920" cy="622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2060"/>
              </a:buClr>
            </a:pPr>
            <a:r>
              <a:rPr lang="uk-UA" sz="3200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Знаймо і шануймо символи свого краю!</a:t>
            </a:r>
            <a:endParaRPr lang="uk-UA" sz="32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6" name="Рисунок 5" descr="Результат пошуку зображень за запитом &quot;батьківщина україна&quot;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"/>
          <a:stretch/>
        </p:blipFill>
        <p:spPr bwMode="auto">
          <a:xfrm>
            <a:off x="6084168" y="1268760"/>
            <a:ext cx="2458085" cy="184785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scene3d>
            <a:camera prst="perspectiveHeroicExtremeLef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77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57158" y="6215082"/>
            <a:ext cx="5952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uk-UA" sz="2400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Які  </a:t>
            </a:r>
            <a:r>
              <a:rPr lang="uk-UA" sz="2400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символи намалював художник</a:t>
            </a:r>
            <a:r>
              <a:rPr lang="uk-UA" sz="2400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ru-RU" sz="2400" dirty="0">
              <a:solidFill>
                <a:srgbClr val="CC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42863"/>
            <a:ext cx="36567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Розглянь </a:t>
            </a:r>
            <a:r>
              <a:rPr lang="uk-U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малюнок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2383" y="332656"/>
            <a:ext cx="3554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Гра</a:t>
            </a:r>
            <a: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Чомучка</a:t>
            </a:r>
            <a: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3938" y="1196752"/>
            <a:ext cx="8799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Ø"/>
            </a:pP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Національний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символ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Його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дарують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ним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обмінюються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Великоднє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свято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328" y="2219909"/>
            <a:ext cx="7790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Чим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прикрашають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голову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українські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дівчата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4704" y="4077072"/>
            <a:ext cx="8480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Ø"/>
            </a:pP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Національний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символ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Матері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дарують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його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своїм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дітям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щастя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долю,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відряджаючи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далеку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дорогу. </a:t>
            </a:r>
            <a:endParaRPr lang="uk-UA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328" y="3068960"/>
            <a:ext cx="8645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Кущ,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оспіваний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українських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народних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піснях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символ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дівочої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вроди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479" y="5182944"/>
            <a:ext cx="260985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5337758"/>
            <a:ext cx="2018608" cy="1420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51" y="5277401"/>
            <a:ext cx="1616075" cy="1438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329" y="5125001"/>
            <a:ext cx="18113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61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http://s47.radikal.ru/i116/1003/75/a22852dcc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ctrTitle"/>
          </p:nvPr>
        </p:nvSpPr>
        <p:spPr>
          <a:xfrm>
            <a:off x="762000" y="214313"/>
            <a:ext cx="8010525" cy="928687"/>
          </a:xfrm>
        </p:spPr>
        <p:txBody>
          <a:bodyPr/>
          <a:lstStyle/>
          <a:p>
            <a:pPr eaLnBrk="1" hangingPunct="1"/>
            <a:r>
              <a:rPr lang="uk-UA" u="sng" dirty="0" smtClean="0">
                <a:solidFill>
                  <a:srgbClr val="002060"/>
                </a:solidFill>
              </a:rPr>
              <a:t>ВПРАВА  </a:t>
            </a:r>
            <a:r>
              <a:rPr lang="uk-UA" u="sng" dirty="0" err="1" smtClean="0">
                <a:solidFill>
                  <a:srgbClr val="002060"/>
                </a:solidFill>
              </a:rPr>
              <a:t>“Асоціативний</a:t>
            </a:r>
            <a:r>
              <a:rPr lang="uk-UA" u="sng" dirty="0" smtClean="0">
                <a:solidFill>
                  <a:srgbClr val="002060"/>
                </a:solidFill>
              </a:rPr>
              <a:t> </a:t>
            </a:r>
            <a:r>
              <a:rPr lang="uk-UA" u="sng" dirty="0" err="1" smtClean="0">
                <a:solidFill>
                  <a:srgbClr val="002060"/>
                </a:solidFill>
              </a:rPr>
              <a:t>кущ”</a:t>
            </a:r>
            <a:endParaRPr lang="ru-RU" u="sng" dirty="0" smtClean="0"/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3276600" y="2209800"/>
            <a:ext cx="30480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09" name="Прямоугольник 7"/>
          <p:cNvSpPr>
            <a:spLocks noChangeArrowheads="1"/>
          </p:cNvSpPr>
          <p:nvPr/>
        </p:nvSpPr>
        <p:spPr bwMode="auto">
          <a:xfrm>
            <a:off x="3886200" y="2438400"/>
            <a:ext cx="200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 dirty="0">
                <a:solidFill>
                  <a:srgbClr val="FF0066"/>
                </a:solidFill>
              </a:rPr>
              <a:t>УКРАЇНА</a:t>
            </a:r>
            <a:endParaRPr lang="ru-RU" sz="3200" b="1" dirty="0">
              <a:solidFill>
                <a:srgbClr val="FF0066"/>
              </a:solidFill>
            </a:endParaRPr>
          </a:p>
        </p:txBody>
      </p:sp>
      <p:sp>
        <p:nvSpPr>
          <p:cNvPr id="14" name="Выноска 1 13"/>
          <p:cNvSpPr>
            <a:spLocks/>
          </p:cNvSpPr>
          <p:nvPr/>
        </p:nvSpPr>
        <p:spPr bwMode="auto">
          <a:xfrm>
            <a:off x="7086600" y="2590800"/>
            <a:ext cx="1752600" cy="457200"/>
          </a:xfrm>
          <a:prstGeom prst="borderCallout1">
            <a:avLst>
              <a:gd name="adj1" fmla="val 44792"/>
              <a:gd name="adj2" fmla="val -8333"/>
              <a:gd name="adj3" fmla="val 54236"/>
              <a:gd name="adj4" fmla="val -3833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Выноска 1 14"/>
          <p:cNvSpPr>
            <a:spLocks/>
          </p:cNvSpPr>
          <p:nvPr/>
        </p:nvSpPr>
        <p:spPr bwMode="auto">
          <a:xfrm>
            <a:off x="6096000" y="3810000"/>
            <a:ext cx="1981200" cy="384175"/>
          </a:xfrm>
          <a:prstGeom prst="borderCallout1">
            <a:avLst>
              <a:gd name="adj1" fmla="val 18750"/>
              <a:gd name="adj2" fmla="val -8333"/>
              <a:gd name="adj3" fmla="val -151236"/>
              <a:gd name="adj4" fmla="val -269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Выноска 1 15"/>
          <p:cNvSpPr>
            <a:spLocks/>
          </p:cNvSpPr>
          <p:nvPr/>
        </p:nvSpPr>
        <p:spPr bwMode="auto">
          <a:xfrm>
            <a:off x="3962400" y="4724400"/>
            <a:ext cx="1981200" cy="384175"/>
          </a:xfrm>
          <a:prstGeom prst="borderCallout1">
            <a:avLst>
              <a:gd name="adj1" fmla="val -54509"/>
              <a:gd name="adj2" fmla="val 44921"/>
              <a:gd name="adj3" fmla="val -312407"/>
              <a:gd name="adj4" fmla="val 4474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Выноска 1 16"/>
          <p:cNvSpPr>
            <a:spLocks/>
          </p:cNvSpPr>
          <p:nvPr/>
        </p:nvSpPr>
        <p:spPr bwMode="auto">
          <a:xfrm>
            <a:off x="1676400" y="3886200"/>
            <a:ext cx="1981200" cy="384175"/>
          </a:xfrm>
          <a:prstGeom prst="borderCallout1">
            <a:avLst>
              <a:gd name="adj1" fmla="val -14218"/>
              <a:gd name="adj2" fmla="val 110958"/>
              <a:gd name="adj3" fmla="val -136583"/>
              <a:gd name="adj4" fmla="val 12569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Выноска 1 17"/>
          <p:cNvSpPr>
            <a:spLocks/>
          </p:cNvSpPr>
          <p:nvPr/>
        </p:nvSpPr>
        <p:spPr bwMode="auto">
          <a:xfrm>
            <a:off x="533400" y="2590800"/>
            <a:ext cx="1676400" cy="384175"/>
          </a:xfrm>
          <a:prstGeom prst="borderCallout1">
            <a:avLst>
              <a:gd name="adj1" fmla="val 59671"/>
              <a:gd name="adj2" fmla="val 141667"/>
              <a:gd name="adj3" fmla="val 57954"/>
              <a:gd name="adj4" fmla="val 11081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9" name="Выноска 1 18"/>
          <p:cNvSpPr>
            <a:spLocks/>
          </p:cNvSpPr>
          <p:nvPr/>
        </p:nvSpPr>
        <p:spPr bwMode="auto">
          <a:xfrm>
            <a:off x="685800" y="1600200"/>
            <a:ext cx="1981200" cy="384175"/>
          </a:xfrm>
          <a:prstGeom prst="borderCallout1">
            <a:avLst>
              <a:gd name="adj1" fmla="val 74551"/>
              <a:gd name="adj2" fmla="val 109213"/>
              <a:gd name="adj3" fmla="val 127380"/>
              <a:gd name="adj4" fmla="val 14988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b="1" dirty="0">
                <a:solidFill>
                  <a:srgbClr val="0000CC"/>
                </a:solidFill>
              </a:rPr>
              <a:t>БАТЬКІВЩИНА</a:t>
            </a:r>
            <a:endParaRPr lang="ru-RU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8" grpId="0" animBg="1"/>
      <p:bldP spid="2150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http://s47.radikal.ru/i116/1003/75/a22852dcce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8010525" cy="928687"/>
          </a:xfrm>
        </p:spPr>
        <p:txBody>
          <a:bodyPr>
            <a:noAutofit/>
          </a:bodyPr>
          <a:lstStyle/>
          <a:p>
            <a:pPr eaLnBrk="1" hangingPunct="1"/>
            <a:r>
              <a:rPr lang="uk-UA" sz="3200" b="1" u="sng" dirty="0" smtClean="0">
                <a:solidFill>
                  <a:srgbClr val="002060"/>
                </a:solidFill>
              </a:rPr>
              <a:t>СКЛАСТИ СЕМАНТИЧНУ КАРТУ ДО ПОНЯТТЯ   “УКРАЇНА”</a:t>
            </a:r>
            <a:endParaRPr lang="ru-RU" sz="3200" b="1" u="sng" dirty="0" smtClean="0"/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3357554" y="1428736"/>
            <a:ext cx="30480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09" name="Прямоугольник 7"/>
          <p:cNvSpPr>
            <a:spLocks noChangeArrowheads="1"/>
          </p:cNvSpPr>
          <p:nvPr/>
        </p:nvSpPr>
        <p:spPr bwMode="auto">
          <a:xfrm>
            <a:off x="3571868" y="1643050"/>
            <a:ext cx="24574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FF0066"/>
                </a:solidFill>
                <a:latin typeface="Verdana" pitchFamily="34" charset="0"/>
              </a:rPr>
              <a:t>УКРАЇНА</a:t>
            </a:r>
            <a:endParaRPr lang="ru-RU" sz="3200" b="1" dirty="0">
              <a:solidFill>
                <a:srgbClr val="FF0066"/>
              </a:solidFill>
              <a:latin typeface="Verdana" pitchFamily="34" charset="0"/>
            </a:endParaRPr>
          </a:p>
        </p:txBody>
      </p:sp>
      <p:sp>
        <p:nvSpPr>
          <p:cNvPr id="14" name="Выноска 1 13"/>
          <p:cNvSpPr>
            <a:spLocks/>
          </p:cNvSpPr>
          <p:nvPr/>
        </p:nvSpPr>
        <p:spPr bwMode="auto">
          <a:xfrm>
            <a:off x="6929454" y="1785926"/>
            <a:ext cx="1752600" cy="457200"/>
          </a:xfrm>
          <a:prstGeom prst="borderCallout1">
            <a:avLst>
              <a:gd name="adj1" fmla="val 44792"/>
              <a:gd name="adj2" fmla="val -8333"/>
              <a:gd name="adj3" fmla="val 54236"/>
              <a:gd name="adj4" fmla="val -3833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Verdana" pitchFamily="34" charset="0"/>
              </a:rPr>
              <a:t>ПРИРОДА</a:t>
            </a:r>
            <a:endParaRPr lang="ru-RU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5" name="Выноска 1 14"/>
          <p:cNvSpPr>
            <a:spLocks/>
          </p:cNvSpPr>
          <p:nvPr/>
        </p:nvSpPr>
        <p:spPr bwMode="auto">
          <a:xfrm>
            <a:off x="6500826" y="2714620"/>
            <a:ext cx="1981200" cy="384175"/>
          </a:xfrm>
          <a:prstGeom prst="borderCallout1">
            <a:avLst>
              <a:gd name="adj1" fmla="val 18750"/>
              <a:gd name="adj2" fmla="val -8333"/>
              <a:gd name="adj3" fmla="val -87009"/>
              <a:gd name="adj4" fmla="val -2184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Verdana" pitchFamily="34" charset="0"/>
              </a:rPr>
              <a:t>ЛЮДИ</a:t>
            </a:r>
            <a:endParaRPr lang="ru-RU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6" name="Выноска 1 15"/>
          <p:cNvSpPr>
            <a:spLocks/>
          </p:cNvSpPr>
          <p:nvPr/>
        </p:nvSpPr>
        <p:spPr bwMode="auto">
          <a:xfrm>
            <a:off x="4071934" y="2928934"/>
            <a:ext cx="1981200" cy="384175"/>
          </a:xfrm>
          <a:prstGeom prst="borderCallout1">
            <a:avLst>
              <a:gd name="adj1" fmla="val -54510"/>
              <a:gd name="adj2" fmla="val 44188"/>
              <a:gd name="adj3" fmla="val -161285"/>
              <a:gd name="adj4" fmla="val 4474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Verdana" pitchFamily="34" charset="0"/>
              </a:rPr>
              <a:t>СИМВОЛИ</a:t>
            </a:r>
            <a:endParaRPr lang="ru-RU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7" name="Выноска 1 16"/>
          <p:cNvSpPr>
            <a:spLocks/>
          </p:cNvSpPr>
          <p:nvPr/>
        </p:nvSpPr>
        <p:spPr bwMode="auto">
          <a:xfrm>
            <a:off x="1428728" y="2786058"/>
            <a:ext cx="1981200" cy="384175"/>
          </a:xfrm>
          <a:prstGeom prst="borderCallout1">
            <a:avLst>
              <a:gd name="adj1" fmla="val -14218"/>
              <a:gd name="adj2" fmla="val 110958"/>
              <a:gd name="adj3" fmla="val -106359"/>
              <a:gd name="adj4" fmla="val 12202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Verdana" pitchFamily="34" charset="0"/>
              </a:rPr>
              <a:t>ІСТОРІЯ</a:t>
            </a:r>
            <a:endParaRPr lang="ru-RU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8" name="Выноска 1 17"/>
          <p:cNvSpPr>
            <a:spLocks/>
          </p:cNvSpPr>
          <p:nvPr/>
        </p:nvSpPr>
        <p:spPr bwMode="auto">
          <a:xfrm>
            <a:off x="714348" y="2071678"/>
            <a:ext cx="1676400" cy="384175"/>
          </a:xfrm>
          <a:prstGeom prst="borderCallout1">
            <a:avLst>
              <a:gd name="adj1" fmla="val 59671"/>
              <a:gd name="adj2" fmla="val 141667"/>
              <a:gd name="adj3" fmla="val 57954"/>
              <a:gd name="adj4" fmla="val 11081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Verdana" pitchFamily="34" charset="0"/>
              </a:rPr>
              <a:t>ДЕРЖАВА</a:t>
            </a:r>
            <a:endParaRPr lang="ru-RU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9" name="Выноска 1 18"/>
          <p:cNvSpPr>
            <a:spLocks/>
          </p:cNvSpPr>
          <p:nvPr/>
        </p:nvSpPr>
        <p:spPr bwMode="auto">
          <a:xfrm>
            <a:off x="357158" y="1428736"/>
            <a:ext cx="2338390" cy="384175"/>
          </a:xfrm>
          <a:prstGeom prst="borderCallout1">
            <a:avLst>
              <a:gd name="adj1" fmla="val 74551"/>
              <a:gd name="adj2" fmla="val 109213"/>
              <a:gd name="adj3" fmla="val 97156"/>
              <a:gd name="adj4" fmla="val 12506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  <a:latin typeface="Verdana" pitchFamily="34" charset="0"/>
              </a:rPr>
              <a:t>БАТЬКІВЩИНА</a:t>
            </a:r>
            <a:endParaRPr lang="ru-RU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3429000"/>
            <a:ext cx="6324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Verdana" pitchFamily="34" charset="0"/>
              </a:rPr>
              <a:t>Україна – наша Батьківщина</a:t>
            </a:r>
            <a:r>
              <a:rPr lang="en-US" sz="2800" b="1" dirty="0" smtClean="0">
                <a:latin typeface="Verdana" pitchFamily="34" charset="0"/>
              </a:rPr>
              <a:t>.</a:t>
            </a:r>
            <a:endParaRPr lang="ru-RU" sz="2800" b="1" dirty="0"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720" y="4000504"/>
            <a:ext cx="6681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Verdana" pitchFamily="34" charset="0"/>
              </a:rPr>
              <a:t>Україна – незалежна держава</a:t>
            </a:r>
            <a:r>
              <a:rPr lang="en-US" sz="2800" b="1" dirty="0" smtClean="0">
                <a:latin typeface="Verdana" pitchFamily="34" charset="0"/>
              </a:rPr>
              <a:t>.</a:t>
            </a:r>
            <a:endParaRPr lang="ru-RU" sz="2800" b="1" dirty="0"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7158" y="4572008"/>
            <a:ext cx="6139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Verdana" pitchFamily="34" charset="0"/>
              </a:rPr>
              <a:t>Україна має славну  історію</a:t>
            </a:r>
            <a:r>
              <a:rPr lang="en-US" sz="2800" b="1" dirty="0" smtClean="0">
                <a:latin typeface="Verdana" pitchFamily="34" charset="0"/>
              </a:rPr>
              <a:t>.</a:t>
            </a:r>
            <a:endParaRPr lang="ru-RU" sz="2800" b="1" dirty="0"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8002" y="5143512"/>
            <a:ext cx="879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Verdana" pitchFamily="34" charset="0"/>
              </a:rPr>
              <a:t>Україна має державні і народні символи</a:t>
            </a:r>
            <a:r>
              <a:rPr lang="en-US" sz="2800" b="1" dirty="0" smtClean="0">
                <a:latin typeface="Verdana" pitchFamily="34" charset="0"/>
              </a:rPr>
              <a:t>.</a:t>
            </a:r>
            <a:endParaRPr lang="ru-RU" sz="2800" b="1" dirty="0"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740" y="5715016"/>
            <a:ext cx="872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Verdana" pitchFamily="34" charset="0"/>
              </a:rPr>
              <a:t>В Україні живуть працьовиті і талановиті люди</a:t>
            </a:r>
            <a:r>
              <a:rPr lang="en-US" sz="2400" b="1" dirty="0" smtClean="0">
                <a:latin typeface="Verdana" pitchFamily="34" charset="0"/>
              </a:rPr>
              <a:t>.</a:t>
            </a:r>
            <a:endParaRPr lang="ru-RU" sz="2400" b="1" dirty="0"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46" y="6143644"/>
            <a:ext cx="903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Verdana" pitchFamily="34" charset="0"/>
              </a:rPr>
              <a:t>Україна має багату і мальовничу природу</a:t>
            </a:r>
            <a:r>
              <a:rPr lang="en-US" sz="2800" b="1" dirty="0" smtClean="0">
                <a:latin typeface="Verdana" pitchFamily="34" charset="0"/>
              </a:rPr>
              <a:t>.</a:t>
            </a:r>
            <a:endParaRPr lang="ru-RU" sz="2800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8" grpId="0" animBg="1"/>
      <p:bldP spid="21509" grpId="0"/>
      <p:bldP spid="14" grpId="0" uiExpand="1" build="allAtOnce" animBg="1"/>
      <p:bldP spid="15" grpId="0" animBg="1"/>
      <p:bldP spid="16" grpId="0" animBg="1"/>
      <p:bldP spid="17" grpId="0" animBg="1"/>
      <p:bldP spid="18" grpId="0" animBg="1"/>
      <p:bldP spid="19" grpId="0" animBg="1"/>
      <p:bldP spid="13" grpId="0"/>
      <p:bldP spid="20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40176" r="12731" b="4201"/>
          <a:stretch/>
        </p:blipFill>
        <p:spPr bwMode="auto">
          <a:xfrm>
            <a:off x="899592" y="2204864"/>
            <a:ext cx="6303097" cy="3744416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712" y="245839"/>
            <a:ext cx="3005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ДЕВІЗ ЗАНЯТТЯ</a:t>
            </a:r>
            <a:endParaRPr lang="uk-UA" sz="2400" b="1" dirty="0">
              <a:solidFill>
                <a:srgbClr val="0033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1052736"/>
            <a:ext cx="7069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СКАЖЕМО ОБОВ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’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ЯЗКОВО ЧІТКО, </a:t>
            </a: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ГАРНО КОЖНЕ СЛОВО!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http://s47.radikal.ru/i116/1003/75/a22852dcce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ctrTitle"/>
          </p:nvPr>
        </p:nvSpPr>
        <p:spPr>
          <a:xfrm>
            <a:off x="0" y="214290"/>
            <a:ext cx="6042248" cy="78579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u="sng" dirty="0" smtClean="0">
                <a:solidFill>
                  <a:srgbClr val="FFFF00"/>
                </a:solidFill>
              </a:rPr>
              <a:t>ВПРАВА  </a:t>
            </a:r>
            <a:r>
              <a:rPr lang="uk-UA" u="sng" dirty="0" err="1" smtClean="0">
                <a:solidFill>
                  <a:srgbClr val="FFFF00"/>
                </a:solidFill>
              </a:rPr>
              <a:t>“Мовне</a:t>
            </a:r>
            <a:r>
              <a:rPr lang="uk-UA" u="sng" dirty="0" smtClean="0">
                <a:solidFill>
                  <a:srgbClr val="FFFF00"/>
                </a:solidFill>
              </a:rPr>
              <a:t> </a:t>
            </a:r>
            <a:r>
              <a:rPr lang="uk-UA" u="sng" dirty="0" err="1" smtClean="0">
                <a:solidFill>
                  <a:srgbClr val="FFFF00"/>
                </a:solidFill>
              </a:rPr>
              <a:t>доміно”</a:t>
            </a:r>
            <a:endParaRPr lang="ru-RU" u="sng" dirty="0" smtClean="0">
              <a:solidFill>
                <a:srgbClr val="FFFF00"/>
              </a:solidFill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201216" y="4869160"/>
            <a:ext cx="5429288" cy="500066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ЛЮДИНА  БЕЗ БАТЬКІВЩИНИ -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385762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latin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4049" y="4869160"/>
            <a:ext cx="3888432" cy="50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ЩО ПТАШКА БЕЗ ПІСНІ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 l="15373" r="13727"/>
          <a:stretch>
            <a:fillRect/>
          </a:stretch>
        </p:blipFill>
        <p:spPr bwMode="auto">
          <a:xfrm flipH="1">
            <a:off x="7323395" y="91156"/>
            <a:ext cx="1702324" cy="2833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Скругленный прямоугольник 20"/>
          <p:cNvSpPr/>
          <p:nvPr/>
        </p:nvSpPr>
        <p:spPr>
          <a:xfrm>
            <a:off x="201216" y="3336341"/>
            <a:ext cx="4429156" cy="50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БАТЬКІВЩИНА – МАТИ,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86232" y="3336341"/>
            <a:ext cx="3929090" cy="50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УМІЙ ЗА НЕЇ ПОСТОЯТИ.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33451" y="2571744"/>
            <a:ext cx="3429024" cy="50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БЕЗ ВЕРБИ 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І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КАЛИНИ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62475" y="2571744"/>
            <a:ext cx="3214710" cy="50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НЕМАЄ УКРАЇНИ.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1216" y="1768826"/>
            <a:ext cx="3319247" cy="50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НАША СЛАВА -</a:t>
            </a:r>
            <a:endParaRPr lang="uk-UA" sz="2000" b="1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51115" y="1768826"/>
            <a:ext cx="3816425" cy="50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УКРАЇНСЬКА ДЕРЖАВА.</a:t>
            </a:r>
            <a:endParaRPr lang="uk-UA" sz="2000" b="1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451" y="4123676"/>
            <a:ext cx="3643338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ВСЮДИ ДОБРЕ, </a:t>
            </a:r>
            <a:endParaRPr lang="uk-UA" sz="2000" b="1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37886" y="4123676"/>
            <a:ext cx="3366707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 ДОМА НАЙКРАЩЕ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71" y="5419725"/>
            <a:ext cx="1616075" cy="1438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285750" y="1049594"/>
            <a:ext cx="344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82500" lnSpcReduction="10000"/>
          </a:bodyPr>
          <a:lstStyle/>
          <a:p>
            <a:pPr>
              <a:defRPr/>
            </a:pPr>
            <a:r>
              <a:rPr lang="uk-UA" sz="2800" b="1" i="1" kern="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Складіть прислів’я</a:t>
            </a:r>
            <a:endParaRPr lang="ru-RU" sz="2800" b="1" i="1" kern="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83" y="5369226"/>
            <a:ext cx="1795281" cy="1511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5369226"/>
            <a:ext cx="1876557" cy="1566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 descr="Пов’язане зображення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9" b="15559"/>
          <a:stretch/>
        </p:blipFill>
        <p:spPr bwMode="auto">
          <a:xfrm>
            <a:off x="538464" y="5467970"/>
            <a:ext cx="1322375" cy="134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HeroicExtremeRigh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8" grpId="0" animBg="1"/>
      <p:bldP spid="13" grpId="0" animBg="1"/>
      <p:bldP spid="21" grpId="0" animBg="1"/>
      <p:bldP spid="22" grpId="0" animBg="1"/>
      <p:bldP spid="23" grpId="0" animBg="1"/>
      <p:bldP spid="24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595058" y="1340768"/>
            <a:ext cx="6206058" cy="324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Що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сподобалося</a:t>
            </a:r>
            <a:r>
              <a:rPr lang="ru-RU" sz="2800" dirty="0">
                <a:latin typeface="Arial" charset="0"/>
              </a:rPr>
              <a:t> на </a:t>
            </a:r>
            <a:r>
              <a:rPr lang="ru-RU" sz="2800" dirty="0" err="1">
                <a:latin typeface="Arial" charset="0"/>
              </a:rPr>
              <a:t>занятті</a:t>
            </a:r>
            <a:r>
              <a:rPr lang="ru-RU" sz="2800" dirty="0">
                <a:latin typeface="Arial" charset="0"/>
              </a:rPr>
              <a:t>?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ru-RU" sz="2800" dirty="0" smtClean="0">
                <a:latin typeface="Arial" charset="0"/>
              </a:rPr>
              <a:t> </a:t>
            </a:r>
            <a:r>
              <a:rPr lang="ru-RU" sz="2800" dirty="0" err="1" smtClean="0">
                <a:latin typeface="Arial" charset="0"/>
              </a:rPr>
              <a:t>Що</a:t>
            </a:r>
            <a:r>
              <a:rPr lang="ru-RU" sz="2800" dirty="0" smtClean="0">
                <a:latin typeface="Arial" charset="0"/>
              </a:rPr>
              <a:t> </a:t>
            </a:r>
            <a:r>
              <a:rPr lang="ru-RU" sz="2800" dirty="0">
                <a:latin typeface="Arial" charset="0"/>
              </a:rPr>
              <a:t>нового </a:t>
            </a:r>
            <a:r>
              <a:rPr lang="ru-RU" sz="2800" dirty="0" err="1">
                <a:latin typeface="Arial" charset="0"/>
              </a:rPr>
              <a:t>дізнався</a:t>
            </a:r>
            <a:r>
              <a:rPr lang="ru-RU" sz="2800" dirty="0">
                <a:latin typeface="Arial" charset="0"/>
              </a:rPr>
              <a:t> на </a:t>
            </a:r>
            <a:r>
              <a:rPr lang="ru-RU" sz="2800" dirty="0" err="1">
                <a:latin typeface="Arial" charset="0"/>
              </a:rPr>
              <a:t>занятті</a:t>
            </a:r>
            <a:r>
              <a:rPr lang="ru-RU" sz="2800" dirty="0">
                <a:latin typeface="Arial" charset="0"/>
              </a:rPr>
              <a:t>?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Що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здалося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цікавим</a:t>
            </a:r>
            <a:r>
              <a:rPr lang="ru-RU" sz="2800" dirty="0">
                <a:latin typeface="Arial" charset="0"/>
              </a:rPr>
              <a:t>?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Що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хотілося</a:t>
            </a:r>
            <a:r>
              <a:rPr lang="ru-RU" sz="2800" dirty="0">
                <a:latin typeface="Arial" charset="0"/>
              </a:rPr>
              <a:t> б </a:t>
            </a:r>
            <a:r>
              <a:rPr lang="ru-RU" sz="2800" dirty="0" err="1">
                <a:latin typeface="Arial" charset="0"/>
              </a:rPr>
              <a:t>повторити</a:t>
            </a:r>
            <a:r>
              <a:rPr lang="ru-RU" sz="2800" dirty="0">
                <a:latin typeface="Arial" charset="0"/>
              </a:rPr>
              <a:t>?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ru-RU" sz="2800" dirty="0">
                <a:latin typeface="Arial" charset="0"/>
              </a:rPr>
              <a:t> З </a:t>
            </a:r>
            <a:r>
              <a:rPr lang="ru-RU" sz="2800" dirty="0" err="1">
                <a:latin typeface="Arial" charset="0"/>
              </a:rPr>
              <a:t>яким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настроєм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покидаєш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клас</a:t>
            </a:r>
            <a:r>
              <a:rPr lang="ru-RU" sz="2800" dirty="0">
                <a:latin typeface="Arial" charset="0"/>
              </a:rPr>
              <a:t>?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1" y="253465"/>
            <a:ext cx="2309611" cy="1606109"/>
          </a:xfrm>
          <a:prstGeom prst="roundRect">
            <a:avLst>
              <a:gd name="adj" fmla="val 8503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4821" name="Прямоугольник 5"/>
          <p:cNvSpPr>
            <a:spLocks noChangeArrowheads="1"/>
          </p:cNvSpPr>
          <p:nvPr/>
        </p:nvSpPr>
        <p:spPr bwMode="auto">
          <a:xfrm>
            <a:off x="209431" y="196748"/>
            <a:ext cx="5941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Рефлексія. </a:t>
            </a:r>
            <a:endParaRPr lang="uk-UA" sz="2800" b="1" dirty="0" smtClean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sz="28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Ігрова </a:t>
            </a:r>
            <a:r>
              <a:rPr lang="uk-UA" sz="2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вправа «Мікрофон»</a:t>
            </a:r>
            <a:endParaRPr lang="ru-RU" sz="2800" dirty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7" y="4340550"/>
            <a:ext cx="3485439" cy="2498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r="9334" b="2592"/>
          <a:stretch>
            <a:fillRect/>
          </a:stretch>
        </p:blipFill>
        <p:spPr bwMode="auto">
          <a:xfrm>
            <a:off x="684213" y="1844675"/>
            <a:ext cx="1876425" cy="2016125"/>
          </a:xfrm>
          <a:prstGeom prst="rect">
            <a:avLst/>
          </a:prstGeom>
          <a:noFill/>
          <a:ln w="38100">
            <a:solidFill>
              <a:srgbClr val="009999"/>
            </a:solidFill>
            <a:miter lim="800000"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067175" y="1484313"/>
            <a:ext cx="39276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002060"/>
                </a:solidFill>
                <a:latin typeface="Garamond" pitchFamily="18" charset="0"/>
                <a:cs typeface="Arial" pitchFamily="34" charset="0"/>
              </a:rPr>
              <a:t>ДИХАЛЬНІ  ВПРАВИ</a:t>
            </a:r>
            <a:endParaRPr lang="ru-RU" sz="2800" b="1" i="1" dirty="0">
              <a:solidFill>
                <a:srgbClr val="002060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11188" y="549275"/>
            <a:ext cx="6630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3200" b="1">
                <a:solidFill>
                  <a:srgbClr val="800000"/>
                </a:solidFill>
                <a:latin typeface="Garamond" pitchFamily="18" charset="0"/>
                <a:cs typeface="Arial" pitchFamily="34" charset="0"/>
              </a:rPr>
              <a:t>Вправи на мовленнєве дихання</a:t>
            </a:r>
            <a:endParaRPr lang="ru-RU" sz="3200" b="1">
              <a:solidFill>
                <a:srgbClr val="800000"/>
              </a:solidFill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 r="4396"/>
          <a:stretch>
            <a:fillRect/>
          </a:stretch>
        </p:blipFill>
        <p:spPr bwMode="auto">
          <a:xfrm>
            <a:off x="3186113" y="3270957"/>
            <a:ext cx="2533854" cy="1871068"/>
          </a:xfrm>
          <a:prstGeom prst="rect">
            <a:avLst/>
          </a:prstGeom>
          <a:noFill/>
          <a:ln w="38100">
            <a:solidFill>
              <a:srgbClr val="009999"/>
            </a:solidFill>
            <a:miter lim="800000"/>
            <a:headEnd/>
            <a:tailEnd/>
          </a:ln>
          <a:effectLst/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900113" y="5661025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КВІТІВ АРОМАТ ВДИХАЮ</a:t>
            </a:r>
          </a:p>
          <a:p>
            <a:r>
              <a:rPr lang="uk-UA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 ПОВІЛЬНО ВИДИХАЮ.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 r="3622"/>
          <a:stretch>
            <a:fillRect/>
          </a:stretch>
        </p:blipFill>
        <p:spPr bwMode="auto">
          <a:xfrm>
            <a:off x="6715140" y="4572008"/>
            <a:ext cx="2051050" cy="205105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8" grpId="0"/>
      <p:bldP spid="6150" grpId="0"/>
      <p:bldP spid="615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049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14779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DSC049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229225"/>
            <a:ext cx="14779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DSC049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786058"/>
            <a:ext cx="14779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DSC049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14779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DSC049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5157788"/>
            <a:ext cx="14779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DSC049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5157788"/>
            <a:ext cx="14779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DSC049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714620"/>
            <a:ext cx="15843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DSC049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2714620"/>
            <a:ext cx="1655763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642910" y="214290"/>
            <a:ext cx="8286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800000"/>
                </a:solidFill>
                <a:latin typeface="Verdana" pitchFamily="34" charset="0"/>
              </a:rPr>
              <a:t>Вправи на мовленнєве дихання</a:t>
            </a:r>
            <a:endParaRPr lang="ru-RU" sz="3200" b="1" dirty="0">
              <a:solidFill>
                <a:srgbClr val="800000"/>
              </a:solidFill>
              <a:latin typeface="Verdana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333375"/>
            <a:ext cx="8158163" cy="5746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АРТИКУЛЯЦІЙНА ГІМНАСТИКА</a:t>
            </a:r>
            <a:endParaRPr lang="ru-RU" sz="4000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557338"/>
            <a:ext cx="2519363" cy="116681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773238"/>
            <a:ext cx="1800225" cy="16065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565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573463"/>
            <a:ext cx="1800225" cy="16192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2339975" y="29972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800000"/>
                </a:solidFill>
                <a:latin typeface="Arial" pitchFamily="34" charset="0"/>
              </a:rPr>
              <a:t>ЛОПАТКА</a:t>
            </a:r>
            <a:endParaRPr lang="ru-RU" b="1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323850" y="1052513"/>
            <a:ext cx="8640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 dirty="0" err="1">
                <a:latin typeface="Arial" pitchFamily="34" charset="0"/>
              </a:rPr>
              <a:t>Вправи</a:t>
            </a:r>
            <a:r>
              <a:rPr lang="ru-RU" sz="2000" i="1" dirty="0">
                <a:latin typeface="Arial" pitchFamily="34" charset="0"/>
              </a:rPr>
              <a:t> для </a:t>
            </a:r>
            <a:r>
              <a:rPr lang="ru-RU" sz="2000" i="1" dirty="0" err="1">
                <a:latin typeface="Arial" pitchFamily="34" charset="0"/>
              </a:rPr>
              <a:t>підготовки</a:t>
            </a:r>
            <a:r>
              <a:rPr lang="ru-RU" sz="2000" i="1" dirty="0">
                <a:latin typeface="Arial" pitchFamily="34" charset="0"/>
              </a:rPr>
              <a:t> </a:t>
            </a:r>
            <a:r>
              <a:rPr lang="ru-RU" sz="2000" i="1" dirty="0" err="1">
                <a:latin typeface="Arial" pitchFamily="34" charset="0"/>
              </a:rPr>
              <a:t>артикуляційного</a:t>
            </a:r>
            <a:r>
              <a:rPr lang="ru-RU" sz="2000" i="1" dirty="0">
                <a:latin typeface="Arial" pitchFamily="34" charset="0"/>
              </a:rPr>
              <a:t> аппарату до постановки </a:t>
            </a:r>
          </a:p>
          <a:p>
            <a:r>
              <a:rPr lang="ru-RU" sz="2000" i="1" dirty="0" err="1">
                <a:latin typeface="Arial" pitchFamily="34" charset="0"/>
              </a:rPr>
              <a:t>свистячих</a:t>
            </a:r>
            <a:r>
              <a:rPr lang="ru-RU" sz="2000" i="1" dirty="0">
                <a:latin typeface="Arial" pitchFamily="34" charset="0"/>
              </a:rPr>
              <a:t> </a:t>
            </a:r>
            <a:r>
              <a:rPr lang="ru-RU" sz="2000" i="1" dirty="0" err="1">
                <a:latin typeface="Arial" pitchFamily="34" charset="0"/>
              </a:rPr>
              <a:t>звуків</a:t>
            </a:r>
            <a:r>
              <a:rPr lang="en-US" sz="2000" i="1" dirty="0">
                <a:latin typeface="Arial" pitchFamily="34" charset="0"/>
              </a:rPr>
              <a:t>.</a:t>
            </a:r>
            <a:endParaRPr lang="ru-RU" sz="2000" i="1" dirty="0">
              <a:latin typeface="Arial" pitchFamily="34" charset="0"/>
            </a:endParaRP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2411413" y="4724400"/>
            <a:ext cx="1481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800000"/>
                </a:solidFill>
                <a:latin typeface="Arial" pitchFamily="34" charset="0"/>
              </a:rPr>
              <a:t>ПОСМІШКА</a:t>
            </a:r>
            <a:endParaRPr lang="ru-RU" b="1" dirty="0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4408488" y="4529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pitchFamily="34" charset="0"/>
            </a:endParaRPr>
          </a:p>
        </p:txBody>
      </p:sp>
      <p:sp>
        <p:nvSpPr>
          <p:cNvPr id="155660" name="Rectangle 12"/>
          <p:cNvSpPr>
            <a:spLocks noChangeArrowheads="1"/>
          </p:cNvSpPr>
          <p:nvPr/>
        </p:nvSpPr>
        <p:spPr bwMode="auto">
          <a:xfrm>
            <a:off x="4284663" y="1773238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800000"/>
                </a:solidFill>
                <a:latin typeface="Arial" pitchFamily="34" charset="0"/>
              </a:rPr>
              <a:t>ПАРКАН</a:t>
            </a:r>
            <a:endParaRPr lang="ru-RU" b="1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155661" name="Rectangle 13"/>
          <p:cNvSpPr>
            <a:spLocks noChangeArrowheads="1"/>
          </p:cNvSpPr>
          <p:nvPr/>
        </p:nvSpPr>
        <p:spPr bwMode="auto">
          <a:xfrm>
            <a:off x="5193506" y="6230656"/>
            <a:ext cx="129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Arial" pitchFamily="34" charset="0"/>
              </a:rPr>
              <a:t>ДУДОЧКА</a:t>
            </a:r>
          </a:p>
        </p:txBody>
      </p:sp>
      <p:sp>
        <p:nvSpPr>
          <p:cNvPr id="155662" name="Rectangle 14"/>
          <p:cNvSpPr>
            <a:spLocks noChangeArrowheads="1"/>
          </p:cNvSpPr>
          <p:nvPr/>
        </p:nvSpPr>
        <p:spPr bwMode="auto">
          <a:xfrm>
            <a:off x="4284663" y="3284538"/>
            <a:ext cx="1557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Arial" pitchFamily="34" charset="0"/>
              </a:rPr>
              <a:t>ЧИСТІ ЗУБИ</a:t>
            </a:r>
          </a:p>
        </p:txBody>
      </p:sp>
      <p:pic>
        <p:nvPicPr>
          <p:cNvPr id="15566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5229225"/>
            <a:ext cx="1943100" cy="14414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55664" name="Text Box 16"/>
          <p:cNvSpPr txBox="1">
            <a:spLocks noChangeArrowheads="1"/>
          </p:cNvSpPr>
          <p:nvPr/>
        </p:nvSpPr>
        <p:spPr bwMode="auto">
          <a:xfrm>
            <a:off x="3132138" y="6021388"/>
            <a:ext cx="131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ХОБОТОК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2852738"/>
            <a:ext cx="1728788" cy="10064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5668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5575" y="2852738"/>
            <a:ext cx="1368425" cy="102552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5669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516563"/>
            <a:ext cx="1331913" cy="1341437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4354129" y="4529138"/>
            <a:ext cx="2430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Arial" pitchFamily="34" charset="0"/>
              </a:rPr>
              <a:t>СМАЧНЕ 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</a:rPr>
              <a:t>ВАРЕННЯ </a:t>
            </a:r>
            <a:endParaRPr lang="ru-RU" b="1" dirty="0">
              <a:solidFill>
                <a:srgbClr val="800000"/>
              </a:solidFill>
              <a:latin typeface="Arial" pitchFamily="34" charset="0"/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5" t="26326" r="28474" b="9436"/>
          <a:stretch/>
        </p:blipFill>
        <p:spPr bwMode="auto">
          <a:xfrm>
            <a:off x="7055892" y="3838934"/>
            <a:ext cx="1439366" cy="164224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4603" y="5481176"/>
            <a:ext cx="1690688" cy="1302928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5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5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5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55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  <p:bldP spid="155656" grpId="0"/>
      <p:bldP spid="155658" grpId="0"/>
      <p:bldP spid="155660" grpId="0"/>
      <p:bldP spid="155661" grpId="0"/>
      <p:bldP spid="155662" grpId="0"/>
      <p:bldP spid="155664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95288" y="1773238"/>
            <a:ext cx="100806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uk-U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А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84213" y="476250"/>
            <a:ext cx="378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800" b="1" i="1" dirty="0">
                <a:solidFill>
                  <a:schemeClr val="hlink"/>
                </a:solidFill>
                <a:latin typeface="Garamond" pitchFamily="18" charset="0"/>
                <a:cs typeface="Arial" pitchFamily="34" charset="0"/>
              </a:rPr>
              <a:t>ГОЛОСОВІ  ВПРАВИ</a:t>
            </a:r>
            <a:endParaRPr lang="ru-RU" sz="2800" b="1" i="1" dirty="0">
              <a:solidFill>
                <a:schemeClr val="hlink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476375" y="2420938"/>
            <a:ext cx="11509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uk-U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555875" y="3284538"/>
            <a:ext cx="10080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uk-U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964781" y="2420938"/>
            <a:ext cx="10080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uk-U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Е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5219700" y="3141663"/>
            <a:ext cx="10080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uk-U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И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6516688" y="3644900"/>
            <a:ext cx="100806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uk-U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І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3" dur="275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6" dur="2750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9" dur="2750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3" dur="2750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6" dur="275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9" dur="2750" fill="hold"/>
                                        <p:tgtEl>
                                          <p:spTgt spid="153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2" grpId="1"/>
      <p:bldP spid="15364" grpId="0"/>
      <p:bldP spid="15365" grpId="0"/>
      <p:bldP spid="15365" grpId="1"/>
      <p:bldP spid="15366" grpId="0"/>
      <p:bldP spid="15366" grpId="1"/>
      <p:bldP spid="15367" grpId="0"/>
      <p:bldP spid="15367" grpId="1"/>
      <p:bldP spid="15368" grpId="0"/>
      <p:bldP spid="15368" grpId="1"/>
      <p:bldP spid="15369" grpId="0"/>
      <p:bldP spid="1536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41" name="Picture 13"/>
          <p:cNvPicPr>
            <a:picLocks noChangeAspect="1" noChangeArrowheads="1"/>
          </p:cNvPicPr>
          <p:nvPr/>
        </p:nvPicPr>
        <p:blipFill>
          <a:blip r:embed="rId2"/>
          <a:srcRect l="3999"/>
          <a:stretch>
            <a:fillRect/>
          </a:stretch>
        </p:blipFill>
        <p:spPr bwMode="auto">
          <a:xfrm>
            <a:off x="473748" y="2204864"/>
            <a:ext cx="1800225" cy="2303462"/>
          </a:xfrm>
          <a:prstGeom prst="rect">
            <a:avLst/>
          </a:prstGeom>
          <a:noFill/>
          <a:ln w="38100">
            <a:solidFill>
              <a:srgbClr val="009999"/>
            </a:solidFill>
            <a:miter lim="800000"/>
            <a:headEnd/>
            <a:tailEnd/>
          </a:ln>
        </p:spPr>
      </p:pic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251520" y="100326"/>
            <a:ext cx="35381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ВІДТВОРИ ЗВУК</a:t>
            </a:r>
            <a:endParaRPr lang="ru-RU" sz="28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t="5052" r="6756" b="8783"/>
          <a:stretch/>
        </p:blipFill>
        <p:spPr bwMode="auto">
          <a:xfrm>
            <a:off x="2637792" y="836712"/>
            <a:ext cx="6506208" cy="592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43" name="Text Box 15"/>
          <p:cNvSpPr txBox="1">
            <a:spLocks noChangeArrowheads="1"/>
          </p:cNvSpPr>
          <p:nvPr/>
        </p:nvSpPr>
        <p:spPr bwMode="auto">
          <a:xfrm>
            <a:off x="473748" y="4797152"/>
            <a:ext cx="48903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C00000"/>
                </a:solidFill>
                <a:latin typeface="Verdana" pitchFamily="34" charset="0"/>
              </a:rPr>
              <a:t>С-С-С______</a:t>
            </a:r>
            <a:endParaRPr lang="ru-RU" sz="4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2" grpId="0"/>
      <p:bldP spid="1249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863080"/>
              </p:ext>
            </p:extLst>
          </p:nvPr>
        </p:nvGraphicFramePr>
        <p:xfrm>
          <a:off x="323528" y="836713"/>
          <a:ext cx="8568952" cy="2210543"/>
        </p:xfrm>
        <a:graphic>
          <a:graphicData uri="http://schemas.openxmlformats.org/drawingml/2006/table">
            <a:tbl>
              <a:tblPr/>
              <a:tblGrid>
                <a:gridCol w="2232248"/>
                <a:gridCol w="6336704"/>
              </a:tblGrid>
              <a:tr h="3158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[С]</a:t>
                      </a:r>
                      <a:endParaRPr lang="ru-RU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ГУБИ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посміхаються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1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ЯЗИК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широкий </a:t>
                      </a:r>
                      <a:r>
                        <a:rPr lang="ru-RU" sz="1600" kern="12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кінчик</a:t>
                      </a:r>
                      <a:r>
                        <a:rPr lang="ru-RU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600" kern="12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язика</a:t>
                      </a:r>
                      <a:r>
                        <a:rPr lang="ru-RU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за </a:t>
                      </a:r>
                      <a:r>
                        <a:rPr lang="ru-RU" sz="1600" kern="12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нижніми</a:t>
                      </a:r>
                      <a:r>
                        <a:rPr lang="ru-RU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зубами;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спинка </a:t>
                      </a:r>
                      <a:r>
                        <a:rPr lang="ru-RU" sz="1600" kern="12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язика</a:t>
                      </a:r>
                      <a:r>
                        <a:rPr lang="ru-RU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600" kern="12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піднімається</a:t>
                      </a:r>
                      <a:r>
                        <a:rPr lang="ru-RU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до твердого </a:t>
                      </a:r>
                      <a:r>
                        <a:rPr lang="ru-RU" sz="1600" kern="12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піднебіння</a:t>
                      </a:r>
                      <a:r>
                        <a:rPr lang="ru-RU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 </a:t>
                      </a:r>
                      <a:r>
                        <a:rPr lang="ru-RU" sz="1600" kern="12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утворює</a:t>
                      </a:r>
                      <a:r>
                        <a:rPr lang="ru-RU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600" kern="12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щілину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СТРУМ</a:t>
                      </a:r>
                      <a:r>
                        <a:rPr lang="uk-UA" sz="1600" b="1" i="1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І</a:t>
                      </a:r>
                      <a:r>
                        <a:rPr lang="ru-RU" sz="1600" b="1" i="1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НЬ </a:t>
                      </a:r>
                      <a:r>
                        <a:rPr lang="uk-UA" sz="1600" b="1" i="1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</a:t>
                      </a:r>
                      <a:r>
                        <a:rPr lang="ru-RU" sz="1600" b="1" i="1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ОВ</a:t>
                      </a:r>
                      <a:r>
                        <a:rPr lang="uk-UA" sz="1600" b="1" i="1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І</a:t>
                      </a:r>
                      <a:r>
                        <a:rPr lang="ru-RU" sz="1600" b="1" i="1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ТРЯ 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холодний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направлений вниз </a:t>
                      </a:r>
                      <a:r>
                        <a:rPr lang="ru-RU" sz="16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струмінь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6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повітря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проходить </a:t>
                      </a:r>
                      <a:r>
                        <a:rPr lang="ru-RU" sz="16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посередині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спинки </a:t>
                      </a:r>
                      <a:r>
                        <a:rPr lang="ru-RU" sz="16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язика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по </a:t>
                      </a:r>
                      <a:r>
                        <a:rPr lang="ru-RU" sz="16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утвореному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6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жолобку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</a:t>
                      </a: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>
                          <a:solidFill>
                            <a:srgbClr val="1D16AA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ГОЛОС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kern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голосові зв'язки не вібрують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39784" y="188640"/>
            <a:ext cx="72866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Позиція органів артикуляції під час вимови звуків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r="2570"/>
          <a:stretch/>
        </p:blipFill>
        <p:spPr bwMode="auto">
          <a:xfrm>
            <a:off x="34679" y="3140968"/>
            <a:ext cx="4584561" cy="366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1198" y="3356991"/>
            <a:ext cx="34305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ПРИГОЛОСНИЙ</a:t>
            </a:r>
            <a:endParaRPr lang="uk-UA" sz="20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ГЛУХИЙ</a:t>
            </a:r>
          </a:p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СВИСТЯЧИЙ</a:t>
            </a:r>
          </a:p>
          <a:p>
            <a:endParaRPr lang="uk-UA" sz="2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ТВЕРДИЙ</a:t>
            </a:r>
            <a:endParaRPr lang="uk-UA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uk-UA" sz="2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’</a:t>
            </a:r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ЯКИЙ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94862" y="3634425"/>
            <a:ext cx="141577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endParaRPr lang="uk-UA" sz="20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0497" y="4549475"/>
            <a:ext cx="141577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0" b="1" dirty="0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endParaRPr lang="uk-UA" sz="20000" b="1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838" y="4234646"/>
            <a:ext cx="22621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437" y="5260658"/>
            <a:ext cx="25669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1.5|3.3|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931</Words>
  <Application>Microsoft Office PowerPoint</Application>
  <PresentationFormat>Экран (4:3)</PresentationFormat>
  <Paragraphs>222</Paragraphs>
  <Slides>31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Підгрупове заняття з корекції мовлення  у 3-Б класі.</vt:lpstr>
      <vt:lpstr>Презентация PowerPoint</vt:lpstr>
      <vt:lpstr>Презентация PowerPoint</vt:lpstr>
      <vt:lpstr>Презентация PowerPoint</vt:lpstr>
      <vt:lpstr>Презентация PowerPoint</vt:lpstr>
      <vt:lpstr> АРТИКУЛЯЦІЙНА ГІМНАСТИКА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Читання чистомовок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ВПРАВА  “Асоціативний кущ”</vt:lpstr>
      <vt:lpstr>СКЛАСТИ СЕМАНТИЧНУ КАРТУ ДО ПОНЯТТЯ   “УКРАЇНА”</vt:lpstr>
      <vt:lpstr>ВПРАВА  “Мовне доміно”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 Михайлівна</dc:creator>
  <cp:lastModifiedBy>Оксана</cp:lastModifiedBy>
  <cp:revision>213</cp:revision>
  <dcterms:created xsi:type="dcterms:W3CDTF">2016-11-21T13:21:37Z</dcterms:created>
  <dcterms:modified xsi:type="dcterms:W3CDTF">2017-02-18T18:03:16Z</dcterms:modified>
</cp:coreProperties>
</file>