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2"/>
  </p:notesMasterIdLst>
  <p:sldIdLst>
    <p:sldId id="279" r:id="rId2"/>
    <p:sldId id="256" r:id="rId3"/>
    <p:sldId id="298" r:id="rId4"/>
    <p:sldId id="290" r:id="rId5"/>
    <p:sldId id="306" r:id="rId6"/>
    <p:sldId id="257" r:id="rId7"/>
    <p:sldId id="282" r:id="rId8"/>
    <p:sldId id="261" r:id="rId9"/>
    <p:sldId id="280" r:id="rId10"/>
    <p:sldId id="281" r:id="rId11"/>
    <p:sldId id="258" r:id="rId12"/>
    <p:sldId id="260" r:id="rId13"/>
    <p:sldId id="299" r:id="rId14"/>
    <p:sldId id="301" r:id="rId15"/>
    <p:sldId id="286" r:id="rId16"/>
    <p:sldId id="289" r:id="rId17"/>
    <p:sldId id="302" r:id="rId18"/>
    <p:sldId id="303" r:id="rId19"/>
    <p:sldId id="270" r:id="rId20"/>
    <p:sldId id="304" r:id="rId21"/>
    <p:sldId id="305" r:id="rId22"/>
    <p:sldId id="310" r:id="rId23"/>
    <p:sldId id="293" r:id="rId24"/>
    <p:sldId id="291" r:id="rId25"/>
    <p:sldId id="292" r:id="rId26"/>
    <p:sldId id="294" r:id="rId27"/>
    <p:sldId id="307" r:id="rId28"/>
    <p:sldId id="288" r:id="rId29"/>
    <p:sldId id="309" r:id="rId30"/>
    <p:sldId id="26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944" autoAdjust="0"/>
  </p:normalViewPr>
  <p:slideViewPr>
    <p:cSldViewPr>
      <p:cViewPr>
        <p:scale>
          <a:sx n="58" d="100"/>
          <a:sy n="58" d="100"/>
        </p:scale>
        <p:origin x="-1632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75103-E18F-46A6-A74A-770E1424DCED}" type="datetimeFigureOut">
              <a:rPr lang="uk-UA" smtClean="0"/>
              <a:pPr/>
              <a:t>27.02.2017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E6691-3A02-4FC8-A2A3-6BB6C1C5BCA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8703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E6691-3A02-4FC8-A2A3-6BB6C1C5BCA0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465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5.png"/><Relationship Id="rId7" Type="http://schemas.openxmlformats.org/officeDocument/2006/relationships/package" Target="../embeddings/______Microsoft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117" y="404664"/>
            <a:ext cx="8928992" cy="93610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2E5A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ТЕРЕБОВЛЯНСЬКИЙ </a:t>
            </a:r>
            <a:br>
              <a:rPr lang="uk-UA" sz="2800" b="1" dirty="0" smtClean="0">
                <a:solidFill>
                  <a:srgbClr val="2E5A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2800" b="1" dirty="0" smtClean="0">
                <a:solidFill>
                  <a:srgbClr val="2E5A2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НАВЧАЛЬНО - РЕАБІЛІТАЦІЙНИЙ ЦЕНТР</a:t>
            </a:r>
            <a:endParaRPr lang="uk-UA" sz="2800" b="1" dirty="0">
              <a:solidFill>
                <a:srgbClr val="2E5A2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7279" y="1700808"/>
            <a:ext cx="7378565" cy="2587728"/>
          </a:xfrm>
        </p:spPr>
        <p:txBody>
          <a:bodyPr>
            <a:noAutofit/>
          </a:bodyPr>
          <a:lstStyle/>
          <a:p>
            <a:pPr algn="just"/>
            <a:r>
              <a:rPr lang="uk-UA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«ФОРМУВАННЯ ЛЕКСИКО-ГРАМАТИЧНИХ КАТЕГОРІЙ, ЗАСОБАМИ ДИДАКТИЧНИХ ІГОР У ДІТЕЙ З ОСОБЛИВИМИ НАВЧАЛЬНИМИ ПОТРЕБАМИ»</a:t>
            </a:r>
            <a:endParaRPr lang="uk-UA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5220480"/>
            <a:ext cx="5209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2E5A24"/>
                </a:solidFill>
              </a:rPr>
              <a:t>ПІДГОТУВАЛА </a:t>
            </a:r>
            <a:r>
              <a:rPr lang="uk-UA" sz="2400" b="1" dirty="0" smtClean="0">
                <a:solidFill>
                  <a:srgbClr val="2E5A24"/>
                </a:solidFill>
              </a:rPr>
              <a:t> ЛОМАКІНА О.М.,</a:t>
            </a:r>
          </a:p>
          <a:p>
            <a:r>
              <a:rPr lang="uk-UA" sz="2400" b="1" dirty="0" smtClean="0">
                <a:solidFill>
                  <a:srgbClr val="2E5A24"/>
                </a:solidFill>
              </a:rPr>
              <a:t>ВЧИТЕЛЬ КОРЕКЦІЙНОЇ РОБОТИ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0301" y="6206327"/>
            <a:ext cx="392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ТЕРЕБОВЛЯ - 2017 Р.</a:t>
            </a:r>
            <a:endParaRPr lang="uk-U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9925"/>
            <a:ext cx="2987824" cy="224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44074"/>
            <a:ext cx="38572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2E5A24"/>
                </a:solidFill>
              </a:rPr>
              <a:t>МІЙ, МОЯ, МОЄ, МОЇ </a:t>
            </a:r>
          </a:p>
          <a:p>
            <a:r>
              <a:rPr lang="uk-UA" sz="2400" b="1" dirty="0" smtClean="0">
                <a:solidFill>
                  <a:srgbClr val="2E5A24"/>
                </a:solidFill>
              </a:rPr>
              <a:t>ТВІЙ, ТВОЯ, ТВОЄ, ТВОЇ</a:t>
            </a:r>
          </a:p>
          <a:p>
            <a:r>
              <a:rPr lang="uk-UA" sz="2400" b="1" dirty="0" smtClean="0">
                <a:solidFill>
                  <a:srgbClr val="2E5A24"/>
                </a:solidFill>
              </a:rPr>
              <a:t>НАШ, ВАШ</a:t>
            </a:r>
            <a:endParaRPr lang="uk-UA" sz="2400" b="1" dirty="0">
              <a:solidFill>
                <a:srgbClr val="2E5A2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629" y="189062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МЕТА: </a:t>
            </a:r>
            <a:r>
              <a:rPr lang="ru-RU" b="1" dirty="0">
                <a:solidFill>
                  <a:srgbClr val="2E5A24"/>
                </a:solidFill>
              </a:rPr>
              <a:t>ВЧИТИ </a:t>
            </a:r>
            <a:r>
              <a:rPr lang="ru-RU" b="1" dirty="0" smtClean="0">
                <a:solidFill>
                  <a:srgbClr val="2E5A24"/>
                </a:solidFill>
              </a:rPr>
              <a:t>УЗГОДЖУВАТИ ПРИСВІЙНІ ЗАЙМЕННИКИ З ІМЕННИКАМИ.</a:t>
            </a:r>
          </a:p>
          <a:p>
            <a:pPr algn="just"/>
            <a:r>
              <a:rPr lang="ru-RU" b="1" dirty="0" smtClean="0">
                <a:solidFill>
                  <a:srgbClr val="2E5A24"/>
                </a:solidFill>
              </a:rPr>
              <a:t>РОЗШИРЮВАТИ </a:t>
            </a:r>
            <a:r>
              <a:rPr lang="ru-RU" b="1" dirty="0">
                <a:solidFill>
                  <a:srgbClr val="2E5A24"/>
                </a:solidFill>
              </a:rPr>
              <a:t>І АКТИВІЗУВАТИ СЛОВНИКОВИЙ ЗАПАС. РОЗВИВАТИ СЛУХОВУ І ЗОРОВУ УВАГУ.	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563887"/>
            <a:ext cx="2962053" cy="222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80041"/>
            <a:ext cx="2649556" cy="198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70074"/>
            <a:ext cx="2636077" cy="197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3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1457" y="692696"/>
            <a:ext cx="6290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rgbClr val="2E5A24"/>
                </a:solidFill>
              </a:rPr>
              <a:t>ВПРАВА </a:t>
            </a:r>
            <a:r>
              <a:rPr lang="uk-UA" sz="3200" b="1" dirty="0" smtClean="0">
                <a:solidFill>
                  <a:srgbClr val="2E5A24"/>
                </a:solidFill>
              </a:rPr>
              <a:t>«ЧИЙ?  ЧИЯ? ЧИЄ?» </a:t>
            </a:r>
            <a:endParaRPr lang="uk-UA" sz="3200" b="1" dirty="0">
              <a:solidFill>
                <a:srgbClr val="2E5A2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6629" y="1303669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МЕТА: </a:t>
            </a:r>
            <a:r>
              <a:rPr lang="ru-RU" b="1" dirty="0">
                <a:solidFill>
                  <a:srgbClr val="2E5A24"/>
                </a:solidFill>
              </a:rPr>
              <a:t>ВЧИТИ </a:t>
            </a:r>
            <a:r>
              <a:rPr lang="ru-RU" b="1" dirty="0" smtClean="0">
                <a:solidFill>
                  <a:srgbClr val="2E5A24"/>
                </a:solidFill>
              </a:rPr>
              <a:t>УТВОРЮВАТИ ПРИСВІЙНІ ПРИКМЕТНИКИ.</a:t>
            </a:r>
          </a:p>
          <a:p>
            <a:pPr algn="just"/>
            <a:r>
              <a:rPr lang="ru-RU" b="1" dirty="0" smtClean="0">
                <a:solidFill>
                  <a:srgbClr val="2E5A24"/>
                </a:solidFill>
              </a:rPr>
              <a:t>РОЗШИРЮВАТИ </a:t>
            </a:r>
            <a:r>
              <a:rPr lang="ru-RU" b="1" dirty="0">
                <a:solidFill>
                  <a:srgbClr val="2E5A24"/>
                </a:solidFill>
              </a:rPr>
              <a:t>І АКТИВІЗУВАТИ СЛОВНИКОВИЙ ЗАПАС. РОЗВИВАТИ СЛУХОВУ І ЗОРОВУ УВАГУ.	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5" r="9950" b="61356"/>
          <a:stretch/>
        </p:blipFill>
        <p:spPr bwMode="auto">
          <a:xfrm>
            <a:off x="3635896" y="2291078"/>
            <a:ext cx="1224136" cy="1577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5" t="14514" r="59864" b="61996"/>
          <a:stretch/>
        </p:blipFill>
        <p:spPr bwMode="auto">
          <a:xfrm>
            <a:off x="6084168" y="2291078"/>
            <a:ext cx="1101165" cy="1331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4" r="12393" b="86993"/>
          <a:stretch/>
        </p:blipFill>
        <p:spPr bwMode="auto">
          <a:xfrm>
            <a:off x="7524328" y="2266998"/>
            <a:ext cx="1259840" cy="1307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-270" r="5980" b="1"/>
          <a:stretch/>
        </p:blipFill>
        <p:spPr bwMode="auto">
          <a:xfrm>
            <a:off x="346629" y="2663736"/>
            <a:ext cx="2162806" cy="237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66642" r="77364"/>
          <a:stretch/>
        </p:blipFill>
        <p:spPr bwMode="auto">
          <a:xfrm>
            <a:off x="5148064" y="2291078"/>
            <a:ext cx="581790" cy="1463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6796" y="4293096"/>
            <a:ext cx="383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2E5A24"/>
                </a:solidFill>
              </a:rPr>
              <a:t>ЛАПА СОБАКИ – СОБАЧА ЛАПА</a:t>
            </a:r>
            <a:endParaRPr lang="uk-UA" b="1" dirty="0">
              <a:solidFill>
                <a:srgbClr val="2E5A2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1697" y="4849613"/>
            <a:ext cx="405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2E5A24"/>
                </a:solidFill>
              </a:rPr>
              <a:t>ХВІСТ СОБАКИ – СОБАЧИЙ ХВІСТ</a:t>
            </a:r>
            <a:endParaRPr lang="uk-UA" b="1" dirty="0">
              <a:solidFill>
                <a:srgbClr val="2E5A2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1697" y="5373216"/>
            <a:ext cx="376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2E5A24"/>
                </a:solidFill>
              </a:rPr>
              <a:t>ВУХО СОБАКИ – СОБАЧЕ ВУХО</a:t>
            </a:r>
            <a:endParaRPr lang="uk-UA" b="1" dirty="0">
              <a:solidFill>
                <a:srgbClr val="2E5A2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742548"/>
            <a:ext cx="190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2E5A24"/>
                </a:solidFill>
              </a:rPr>
              <a:t>ОПИС СОБАКИ</a:t>
            </a:r>
            <a:endParaRPr lang="uk-UA" b="1" dirty="0">
              <a:solidFill>
                <a:srgbClr val="2E5A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4540" y="390667"/>
            <a:ext cx="6892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>
                <a:solidFill>
                  <a:srgbClr val="C00000"/>
                </a:solidFill>
              </a:rPr>
              <a:t>ВПРАВА </a:t>
            </a:r>
            <a:r>
              <a:rPr lang="uk-UA" sz="2800" b="1" dirty="0" smtClean="0">
                <a:solidFill>
                  <a:srgbClr val="C00000"/>
                </a:solidFill>
              </a:rPr>
              <a:t>«ВІД СЛОВА ДО РОЗПОВІДІ»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517" y="85587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МЕТА: </a:t>
            </a:r>
            <a:r>
              <a:rPr lang="ru-RU" b="1" dirty="0">
                <a:solidFill>
                  <a:srgbClr val="2E5A24"/>
                </a:solidFill>
              </a:rPr>
              <a:t>ВЧИТИ </a:t>
            </a:r>
            <a:r>
              <a:rPr lang="ru-RU" b="1" dirty="0" smtClean="0">
                <a:solidFill>
                  <a:srgbClr val="2E5A24"/>
                </a:solidFill>
              </a:rPr>
              <a:t>КОНЦЕНТРУВАТИ УВАГУ. ВЧИТИ ВІДПОВІДАТИ ПОВНИМИ РЕЧЕННЯМИ. РОЗШИРЮВАТИ </a:t>
            </a:r>
            <a:r>
              <a:rPr lang="ru-RU" b="1" dirty="0">
                <a:solidFill>
                  <a:srgbClr val="2E5A24"/>
                </a:solidFill>
              </a:rPr>
              <a:t>І АКТИВІЗУВАТИ СЛОВНИКОВИЙ ЗАПАС.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56" y="1646220"/>
            <a:ext cx="2668722" cy="1926796"/>
          </a:xfrm>
          <a:prstGeom prst="rect">
            <a:avLst/>
          </a:prstGeom>
          <a:noFill/>
          <a:ln w="9525">
            <a:solidFill>
              <a:srgbClr val="2E5A2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5580112" y="4725144"/>
            <a:ext cx="3460966" cy="1754326"/>
          </a:xfrm>
          <a:prstGeom prst="rect">
            <a:avLst/>
          </a:prstGeom>
          <a:ln>
            <a:solidFill>
              <a:srgbClr val="2E5A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Що робить ведмідь?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Чому?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Що падає?</a:t>
            </a:r>
            <a:r>
              <a:rPr lang="uk-UA" b="1" dirty="0">
                <a:solidFill>
                  <a:srgbClr val="002060"/>
                </a:solidFill>
              </a:rPr>
              <a:t> Чому?</a:t>
            </a:r>
            <a:endParaRPr lang="uk-UA" b="1" dirty="0" smtClean="0">
              <a:solidFill>
                <a:srgbClr val="002060"/>
              </a:solidFill>
            </a:endParaRPr>
          </a:p>
          <a:p>
            <a:r>
              <a:rPr lang="uk-UA" b="1" dirty="0" smtClean="0">
                <a:solidFill>
                  <a:srgbClr val="002060"/>
                </a:solidFill>
              </a:rPr>
              <a:t>Хто ліпить снігову бабу?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Які пташки сидять на дереві?</a:t>
            </a:r>
            <a:r>
              <a:rPr lang="uk-UA" b="1" dirty="0">
                <a:solidFill>
                  <a:srgbClr val="002060"/>
                </a:solidFill>
              </a:rPr>
              <a:t> Чому?</a:t>
            </a:r>
            <a:endParaRPr lang="uk-UA" b="1" dirty="0" smtClean="0">
              <a:solidFill>
                <a:srgbClr val="002060"/>
              </a:solidFill>
            </a:endParaRPr>
          </a:p>
          <a:p>
            <a:r>
              <a:rPr lang="uk-UA" b="1" dirty="0" smtClean="0">
                <a:solidFill>
                  <a:srgbClr val="002060"/>
                </a:solidFill>
              </a:rPr>
              <a:t>Який зайчик? </a:t>
            </a:r>
            <a:r>
              <a:rPr lang="uk-UA" b="1" dirty="0">
                <a:solidFill>
                  <a:srgbClr val="002060"/>
                </a:solidFill>
              </a:rPr>
              <a:t>Чому?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46220"/>
            <a:ext cx="61926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C00000"/>
                </a:solidFill>
              </a:rPr>
              <a:t>Розповідь - роздум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lvl="0" algn="just"/>
            <a:r>
              <a:rPr lang="uk-UA" b="1" dirty="0" smtClean="0">
                <a:solidFill>
                  <a:srgbClr val="2E5A24"/>
                </a:solidFill>
              </a:rPr>
              <a:t>Комплексний </a:t>
            </a:r>
            <a:r>
              <a:rPr lang="uk-UA" b="1" dirty="0">
                <a:solidFill>
                  <a:srgbClr val="2E5A24"/>
                </a:solidFill>
              </a:rPr>
              <a:t>вид висловлювання, в якому послідовно, </a:t>
            </a:r>
            <a:r>
              <a:rPr lang="uk-UA" b="1" dirty="0" err="1" smtClean="0">
                <a:solidFill>
                  <a:srgbClr val="2E5A24"/>
                </a:solidFill>
              </a:rPr>
              <a:t>зв</a:t>
            </a:r>
            <a:r>
              <a:rPr lang="en-US" b="1" dirty="0" smtClean="0">
                <a:solidFill>
                  <a:srgbClr val="2E5A24"/>
                </a:solidFill>
              </a:rPr>
              <a:t>’</a:t>
            </a:r>
            <a:r>
              <a:rPr lang="uk-UA" b="1" dirty="0" err="1" smtClean="0">
                <a:solidFill>
                  <a:srgbClr val="2E5A24"/>
                </a:solidFill>
              </a:rPr>
              <a:t>язно</a:t>
            </a:r>
            <a:r>
              <a:rPr lang="uk-UA" b="1" dirty="0" smtClean="0">
                <a:solidFill>
                  <a:srgbClr val="2E5A24"/>
                </a:solidFill>
              </a:rPr>
              <a:t> </a:t>
            </a:r>
            <a:r>
              <a:rPr lang="uk-UA" b="1" dirty="0">
                <a:solidFill>
                  <a:srgbClr val="2E5A24"/>
                </a:solidFill>
              </a:rPr>
              <a:t>передаються думки про факти та явища довкілля, причинно-наслідкові </a:t>
            </a:r>
            <a:r>
              <a:rPr lang="uk-UA" b="1" dirty="0" err="1" smtClean="0">
                <a:solidFill>
                  <a:srgbClr val="2E5A24"/>
                </a:solidFill>
              </a:rPr>
              <a:t>зв</a:t>
            </a:r>
            <a:r>
              <a:rPr lang="en-US" b="1" dirty="0" smtClean="0">
                <a:solidFill>
                  <a:srgbClr val="2E5A24"/>
                </a:solidFill>
              </a:rPr>
              <a:t>’</a:t>
            </a:r>
            <a:r>
              <a:rPr lang="uk-UA" b="1" dirty="0" err="1" smtClean="0">
                <a:solidFill>
                  <a:srgbClr val="2E5A24"/>
                </a:solidFill>
              </a:rPr>
              <a:t>язки</a:t>
            </a:r>
            <a:r>
              <a:rPr lang="uk-UA" b="1" dirty="0" smtClean="0">
                <a:solidFill>
                  <a:srgbClr val="2E5A24"/>
                </a:solidFill>
              </a:rPr>
              <a:t> </a:t>
            </a:r>
            <a:r>
              <a:rPr lang="uk-UA" b="1" dirty="0">
                <a:solidFill>
                  <a:srgbClr val="2E5A24"/>
                </a:solidFill>
              </a:rPr>
              <a:t>між ними, які дитина встановлює у процесі відображення та пізнання явищ дійсності.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9516" y="4811973"/>
            <a:ext cx="50225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b="1" dirty="0" smtClean="0">
                <a:solidFill>
                  <a:srgbClr val="2E5A24"/>
                </a:solidFill>
              </a:rPr>
              <a:t>Розповідь - роздум </a:t>
            </a:r>
            <a:r>
              <a:rPr lang="en-US" b="1" dirty="0" smtClean="0">
                <a:solidFill>
                  <a:srgbClr val="2E5A24"/>
                </a:solidFill>
              </a:rPr>
              <a:t>c</a:t>
            </a:r>
            <a:r>
              <a:rPr lang="uk-UA" b="1" dirty="0" err="1" smtClean="0">
                <a:solidFill>
                  <a:srgbClr val="2E5A24"/>
                </a:solidFill>
              </a:rPr>
              <a:t>кладається</a:t>
            </a:r>
            <a:r>
              <a:rPr lang="uk-UA" b="1" dirty="0" smtClean="0">
                <a:solidFill>
                  <a:srgbClr val="2E5A24"/>
                </a:solidFill>
              </a:rPr>
              <a:t> зі складнопідрядних речень </a:t>
            </a:r>
            <a:r>
              <a:rPr lang="uk-UA" b="1" dirty="0">
                <a:solidFill>
                  <a:srgbClr val="2E5A24"/>
                </a:solidFill>
              </a:rPr>
              <a:t>з домінуванням причинно-наслідкових </a:t>
            </a:r>
            <a:r>
              <a:rPr lang="uk-UA" b="1" dirty="0" err="1" smtClean="0">
                <a:solidFill>
                  <a:srgbClr val="2E5A24"/>
                </a:solidFill>
              </a:rPr>
              <a:t>зв</a:t>
            </a:r>
            <a:r>
              <a:rPr lang="en-US" b="1" dirty="0" smtClean="0">
                <a:solidFill>
                  <a:srgbClr val="2E5A24"/>
                </a:solidFill>
              </a:rPr>
              <a:t>’</a:t>
            </a:r>
            <a:r>
              <a:rPr lang="uk-UA" b="1" dirty="0" err="1" smtClean="0">
                <a:solidFill>
                  <a:srgbClr val="2E5A24"/>
                </a:solidFill>
              </a:rPr>
              <a:t>язків</a:t>
            </a:r>
            <a:r>
              <a:rPr lang="uk-UA" b="1" dirty="0" smtClean="0">
                <a:solidFill>
                  <a:srgbClr val="2E5A24"/>
                </a:solidFill>
              </a:rPr>
              <a:t> </a:t>
            </a:r>
            <a:r>
              <a:rPr lang="uk-UA" b="1" dirty="0">
                <a:solidFill>
                  <a:srgbClr val="2E5A24"/>
                </a:solidFill>
              </a:rPr>
              <a:t>як </a:t>
            </a:r>
            <a:r>
              <a:rPr lang="uk-UA" b="1" dirty="0" smtClean="0">
                <a:solidFill>
                  <a:srgbClr val="2E5A24"/>
                </a:solidFill>
              </a:rPr>
              <a:t>у</a:t>
            </a:r>
            <a:r>
              <a:rPr lang="en-US" b="1" dirty="0" smtClean="0">
                <a:solidFill>
                  <a:srgbClr val="2E5A24"/>
                </a:solidFill>
              </a:rPr>
              <a:t> </a:t>
            </a:r>
            <a:r>
              <a:rPr lang="uk-UA" b="1" dirty="0" smtClean="0">
                <a:solidFill>
                  <a:srgbClr val="2E5A24"/>
                </a:solidFill>
              </a:rPr>
              <a:t>середині </a:t>
            </a:r>
            <a:r>
              <a:rPr lang="uk-UA" b="1" dirty="0">
                <a:solidFill>
                  <a:srgbClr val="2E5A24"/>
                </a:solidFill>
              </a:rPr>
              <a:t>речень, так і між ними, містить логічно-послідовне доведення чи пояснення чогось, низку думок, міркувань, висновків з </a:t>
            </a:r>
            <a:r>
              <a:rPr lang="uk-UA" b="1" dirty="0" smtClean="0">
                <a:solidFill>
                  <a:srgbClr val="2E5A24"/>
                </a:solidFill>
              </a:rPr>
              <a:t>певної </a:t>
            </a:r>
            <a:r>
              <a:rPr lang="uk-UA" b="1" dirty="0">
                <a:solidFill>
                  <a:srgbClr val="2E5A24"/>
                </a:solidFill>
              </a:rPr>
              <a:t>теми.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3609" y="3494413"/>
            <a:ext cx="66247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 smtClean="0">
                <a:solidFill>
                  <a:srgbClr val="C00000"/>
                </a:solidFill>
              </a:rPr>
              <a:t>Послідовність розгляду картини:</a:t>
            </a:r>
            <a:r>
              <a:rPr lang="uk-UA" sz="2000" b="1" dirty="0" smtClean="0">
                <a:solidFill>
                  <a:srgbClr val="2E5A24"/>
                </a:solidFill>
              </a:rPr>
              <a:t> </a:t>
            </a:r>
          </a:p>
          <a:p>
            <a:pPr lvl="0" algn="just"/>
            <a:r>
              <a:rPr lang="uk-UA" sz="2000" b="1" dirty="0" smtClean="0">
                <a:solidFill>
                  <a:srgbClr val="2E5A24"/>
                </a:solidFill>
              </a:rPr>
              <a:t>• </a:t>
            </a:r>
            <a:r>
              <a:rPr lang="uk-UA" sz="2000" b="1" dirty="0">
                <a:solidFill>
                  <a:srgbClr val="2E5A24"/>
                </a:solidFill>
              </a:rPr>
              <a:t>виокремлення об'єктів, зображених на картині</a:t>
            </a:r>
            <a:r>
              <a:rPr lang="uk-UA" sz="2000" b="1" dirty="0" smtClean="0">
                <a:solidFill>
                  <a:srgbClr val="2E5A24"/>
                </a:solidFill>
              </a:rPr>
              <a:t>; </a:t>
            </a:r>
          </a:p>
          <a:p>
            <a:pPr lvl="0" algn="just"/>
            <a:r>
              <a:rPr lang="uk-UA" sz="2000" b="1" dirty="0" smtClean="0">
                <a:solidFill>
                  <a:srgbClr val="2E5A24"/>
                </a:solidFill>
              </a:rPr>
              <a:t>• уявлення </a:t>
            </a:r>
            <a:r>
              <a:rPr lang="uk-UA" sz="2000" b="1" dirty="0">
                <a:solidFill>
                  <a:srgbClr val="2E5A24"/>
                </a:solidFill>
              </a:rPr>
              <a:t>об'єктів через уявне сприймання їх </a:t>
            </a:r>
            <a:r>
              <a:rPr lang="uk-UA" sz="2000" b="1" dirty="0" smtClean="0">
                <a:solidFill>
                  <a:srgbClr val="2E5A24"/>
                </a:solidFill>
              </a:rPr>
              <a:t>  різними аналізаторами</a:t>
            </a:r>
            <a:r>
              <a:rPr lang="uk-UA" sz="2000" b="1" dirty="0">
                <a:solidFill>
                  <a:srgbClr val="2E5A2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8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484783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 smtClean="0">
                <a:solidFill>
                  <a:srgbClr val="2E5A24"/>
                </a:solidFill>
              </a:rPr>
              <a:t> </a:t>
            </a:r>
            <a:r>
              <a:rPr lang="uk-UA" sz="2000" b="1" dirty="0">
                <a:solidFill>
                  <a:srgbClr val="C00000"/>
                </a:solidFill>
              </a:rPr>
              <a:t>Моделювання</a:t>
            </a:r>
            <a:r>
              <a:rPr lang="uk-UA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2E5A24"/>
                </a:solidFill>
              </a:rPr>
              <a:t>– </a:t>
            </a:r>
            <a:r>
              <a:rPr lang="uk-UA" sz="2000" b="1" dirty="0" smtClean="0">
                <a:solidFill>
                  <a:srgbClr val="2E5A24"/>
                </a:solidFill>
              </a:rPr>
              <a:t>це найбільш </a:t>
            </a:r>
            <a:r>
              <a:rPr lang="uk-UA" sz="2000" b="1" dirty="0">
                <a:solidFill>
                  <a:srgbClr val="2E5A24"/>
                </a:solidFill>
              </a:rPr>
              <a:t>ефективний та </a:t>
            </a:r>
            <a:r>
              <a:rPr lang="uk-UA" sz="2000" b="1" dirty="0" smtClean="0">
                <a:solidFill>
                  <a:srgbClr val="2E5A24"/>
                </a:solidFill>
              </a:rPr>
              <a:t>доступний </a:t>
            </a:r>
            <a:r>
              <a:rPr lang="uk-UA" sz="2000" b="1" dirty="0">
                <a:solidFill>
                  <a:srgbClr val="2E5A24"/>
                </a:solidFill>
              </a:rPr>
              <a:t>спосіб формування основ логічного мислення та </a:t>
            </a:r>
            <a:r>
              <a:rPr lang="uk-UA" sz="2000" b="1" dirty="0" err="1" smtClean="0">
                <a:solidFill>
                  <a:srgbClr val="2E5A24"/>
                </a:solidFill>
              </a:rPr>
              <a:t>зв</a:t>
            </a:r>
            <a:r>
              <a:rPr lang="en-US" sz="2000" b="1" dirty="0" smtClean="0">
                <a:solidFill>
                  <a:srgbClr val="2E5A24"/>
                </a:solidFill>
              </a:rPr>
              <a:t>’</a:t>
            </a:r>
            <a:r>
              <a:rPr lang="uk-UA" sz="2000" b="1" dirty="0" err="1" smtClean="0">
                <a:solidFill>
                  <a:srgbClr val="2E5A24"/>
                </a:solidFill>
              </a:rPr>
              <a:t>язного</a:t>
            </a:r>
            <a:r>
              <a:rPr lang="uk-UA" sz="2000" b="1" dirty="0" smtClean="0">
                <a:solidFill>
                  <a:srgbClr val="2E5A24"/>
                </a:solidFill>
              </a:rPr>
              <a:t> мовлення.</a:t>
            </a:r>
            <a:r>
              <a:rPr lang="uk-UA" sz="2000" b="1" dirty="0">
                <a:solidFill>
                  <a:srgbClr val="2E5A24"/>
                </a:solidFill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3972" y="620688"/>
            <a:ext cx="3081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2E5A24"/>
                </a:solidFill>
              </a:rPr>
              <a:t>Моделювання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866" y="2436968"/>
            <a:ext cx="78904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>
                <a:solidFill>
                  <a:srgbClr val="C00000"/>
                </a:solidFill>
              </a:rPr>
              <a:t>Структура моделювання </a:t>
            </a:r>
            <a:endParaRPr lang="uk-UA" sz="2000" b="1" dirty="0" smtClean="0">
              <a:solidFill>
                <a:srgbClr val="C00000"/>
              </a:solidFill>
            </a:endParaRPr>
          </a:p>
          <a:p>
            <a:pPr marL="342900" lvl="0" indent="-342900">
              <a:buAutoNum type="arabicPeriod"/>
            </a:pPr>
            <a:r>
              <a:rPr lang="uk-UA" b="1" dirty="0" smtClean="0">
                <a:solidFill>
                  <a:srgbClr val="2E5A24"/>
                </a:solidFill>
              </a:rPr>
              <a:t>Попередній </a:t>
            </a:r>
            <a:r>
              <a:rPr lang="uk-UA" b="1" dirty="0">
                <a:solidFill>
                  <a:srgbClr val="2E5A24"/>
                </a:solidFill>
              </a:rPr>
              <a:t>аналіз </a:t>
            </a:r>
            <a:endParaRPr lang="uk-UA" b="1" dirty="0" smtClean="0">
              <a:solidFill>
                <a:srgbClr val="2E5A24"/>
              </a:solidFill>
            </a:endParaRPr>
          </a:p>
          <a:p>
            <a:pPr marL="342900" lvl="0" indent="-342900">
              <a:buAutoNum type="arabicPeriod"/>
            </a:pPr>
            <a:r>
              <a:rPr lang="uk-UA" b="1" dirty="0" smtClean="0">
                <a:solidFill>
                  <a:srgbClr val="2E5A24"/>
                </a:solidFill>
              </a:rPr>
              <a:t>Побудова </a:t>
            </a:r>
            <a:r>
              <a:rPr lang="uk-UA" b="1" dirty="0">
                <a:solidFill>
                  <a:srgbClr val="2E5A24"/>
                </a:solidFill>
              </a:rPr>
              <a:t>моделі, схеми або сприйняття готової </a:t>
            </a:r>
            <a:endParaRPr lang="uk-UA" b="1" dirty="0" smtClean="0">
              <a:solidFill>
                <a:srgbClr val="2E5A24"/>
              </a:solidFill>
            </a:endParaRPr>
          </a:p>
          <a:p>
            <a:pPr marL="342900" lvl="0" indent="-342900">
              <a:buAutoNum type="arabicPeriod"/>
            </a:pPr>
            <a:r>
              <a:rPr lang="uk-UA" b="1" dirty="0" smtClean="0">
                <a:solidFill>
                  <a:srgbClr val="2E5A24"/>
                </a:solidFill>
              </a:rPr>
              <a:t>Робота </a:t>
            </a:r>
            <a:r>
              <a:rPr lang="uk-UA" b="1" dirty="0">
                <a:solidFill>
                  <a:srgbClr val="2E5A24"/>
                </a:solidFill>
              </a:rPr>
              <a:t>з мовним матеріалом за допомогою створеної моделі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8202" y="3861048"/>
            <a:ext cx="85402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srgbClr val="C00000"/>
                </a:solidFill>
              </a:rPr>
              <a:t>Види </a:t>
            </a:r>
            <a:r>
              <a:rPr lang="uk-UA" b="1" dirty="0" smtClean="0">
                <a:solidFill>
                  <a:srgbClr val="C00000"/>
                </a:solidFill>
              </a:rPr>
              <a:t>моделей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 smtClean="0">
                <a:solidFill>
                  <a:srgbClr val="292934"/>
                </a:solidFill>
              </a:rPr>
              <a:t> </a:t>
            </a:r>
            <a:r>
              <a:rPr lang="uk-UA" b="1" dirty="0" smtClean="0">
                <a:solidFill>
                  <a:srgbClr val="2E5A24"/>
                </a:solidFill>
              </a:rPr>
              <a:t>Предметно </a:t>
            </a:r>
            <a:r>
              <a:rPr lang="uk-UA" b="1" dirty="0">
                <a:solidFill>
                  <a:srgbClr val="2E5A24"/>
                </a:solidFill>
              </a:rPr>
              <a:t>– символічні (предметне зображення структури роздуму, кожна частина (елемент) якого символізує тезу, доведення, висновок): - Модель Світлофор - Вітрильник - Будинок - Ромашка </a:t>
            </a:r>
            <a:endParaRPr lang="uk-UA" b="1" dirty="0" smtClean="0">
              <a:solidFill>
                <a:srgbClr val="2E5A24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b="1" dirty="0">
                <a:solidFill>
                  <a:srgbClr val="2E5A24"/>
                </a:solidFill>
              </a:rPr>
              <a:t>Умовно – символічні (зображення структури роздуму за допомогою умовних символів) (зображення структури роздуму за допомогою умовних символів) - Геометрична модель - Пунктуаційна модель ? </a:t>
            </a:r>
            <a:r>
              <a:rPr lang="uk-UA" b="1" dirty="0" smtClean="0">
                <a:solidFill>
                  <a:srgbClr val="2E5A24"/>
                </a:solidFill>
              </a:rPr>
              <a:t>!</a:t>
            </a:r>
            <a:r>
              <a:rPr lang="uk-UA" b="1" dirty="0">
                <a:solidFill>
                  <a:srgbClr val="2E5A24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096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856895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srgbClr val="292934"/>
                </a:solidFill>
              </a:rPr>
              <a:t> </a:t>
            </a:r>
            <a:r>
              <a:rPr lang="uk-UA" sz="2400" b="1" dirty="0">
                <a:solidFill>
                  <a:srgbClr val="C00000"/>
                </a:solidFill>
              </a:rPr>
              <a:t>Використання моделей </a:t>
            </a:r>
            <a:endParaRPr lang="uk-UA" sz="2400" b="1" dirty="0" smtClean="0">
              <a:solidFill>
                <a:srgbClr val="C00000"/>
              </a:solidFill>
            </a:endParaRPr>
          </a:p>
          <a:p>
            <a:pPr lvl="0"/>
            <a:endParaRPr lang="uk-UA" sz="1200" b="1" dirty="0" smtClean="0">
              <a:solidFill>
                <a:srgbClr val="C00000"/>
              </a:solidFill>
            </a:endParaRPr>
          </a:p>
          <a:p>
            <a:pPr lvl="0"/>
            <a:r>
              <a:rPr lang="uk-UA" sz="2000" b="1" u="sng" dirty="0" smtClean="0">
                <a:solidFill>
                  <a:srgbClr val="2E5A24"/>
                </a:solidFill>
              </a:rPr>
              <a:t>Етапи</a:t>
            </a:r>
            <a:r>
              <a:rPr lang="uk-UA" sz="2000" b="1" u="sng" dirty="0">
                <a:solidFill>
                  <a:srgbClr val="2E5A24"/>
                </a:solidFill>
              </a:rPr>
              <a:t>: </a:t>
            </a:r>
            <a:endParaRPr lang="uk-UA" sz="2000" b="1" u="sng" dirty="0" smtClean="0">
              <a:solidFill>
                <a:srgbClr val="2E5A24"/>
              </a:solidFill>
            </a:endParaRPr>
          </a:p>
          <a:p>
            <a:pPr marL="457200" lvl="0" indent="-457200" algn="just">
              <a:buAutoNum type="arabicPeriod"/>
            </a:pPr>
            <a:r>
              <a:rPr lang="uk-UA" sz="2000" b="1" dirty="0" smtClean="0">
                <a:solidFill>
                  <a:srgbClr val="2E5A24"/>
                </a:solidFill>
              </a:rPr>
              <a:t>Підготовчий </a:t>
            </a:r>
          </a:p>
          <a:p>
            <a:pPr lvl="0" algn="just"/>
            <a:r>
              <a:rPr lang="uk-UA" sz="2000" b="1" dirty="0" smtClean="0">
                <a:solidFill>
                  <a:srgbClr val="2E5A24"/>
                </a:solidFill>
              </a:rPr>
              <a:t>(</a:t>
            </a:r>
            <a:r>
              <a:rPr lang="uk-UA" sz="2000" b="1" dirty="0">
                <a:solidFill>
                  <a:srgbClr val="2E5A24"/>
                </a:solidFill>
              </a:rPr>
              <a:t>накопичення сенсорно – інформаційного досвіду, на основі якого діти виділяють характерні ознаки предметів, явищ природи та соціального оточення) </a:t>
            </a:r>
            <a:r>
              <a:rPr lang="uk-UA" sz="2000" b="1" dirty="0" smtClean="0">
                <a:solidFill>
                  <a:srgbClr val="2E5A24"/>
                </a:solidFill>
              </a:rPr>
              <a:t>  </a:t>
            </a:r>
          </a:p>
          <a:p>
            <a:pPr lvl="0" algn="just"/>
            <a:r>
              <a:rPr lang="uk-UA" sz="2000" b="1" dirty="0" smtClean="0">
                <a:solidFill>
                  <a:srgbClr val="2E5A24"/>
                </a:solidFill>
              </a:rPr>
              <a:t>   </a:t>
            </a:r>
          </a:p>
          <a:p>
            <a:pPr lvl="0" algn="just"/>
            <a:r>
              <a:rPr lang="uk-UA" sz="2000" b="1" dirty="0" smtClean="0">
                <a:solidFill>
                  <a:srgbClr val="2E5A24"/>
                </a:solidFill>
              </a:rPr>
              <a:t>2</a:t>
            </a:r>
            <a:r>
              <a:rPr lang="uk-UA" sz="2000" b="1" dirty="0">
                <a:solidFill>
                  <a:srgbClr val="2E5A24"/>
                </a:solidFill>
              </a:rPr>
              <a:t>. </a:t>
            </a:r>
            <a:r>
              <a:rPr lang="uk-UA" sz="2000" b="1" dirty="0" err="1">
                <a:solidFill>
                  <a:srgbClr val="2E5A24"/>
                </a:solidFill>
              </a:rPr>
              <a:t>Ознайомлювально</a:t>
            </a:r>
            <a:r>
              <a:rPr lang="uk-UA" sz="2000" b="1" dirty="0">
                <a:solidFill>
                  <a:srgbClr val="2E5A24"/>
                </a:solidFill>
              </a:rPr>
              <a:t> – репродуктивний </a:t>
            </a:r>
          </a:p>
          <a:p>
            <a:pPr lvl="0" algn="just"/>
            <a:r>
              <a:rPr lang="uk-UA" sz="2000" b="1" dirty="0" smtClean="0">
                <a:solidFill>
                  <a:srgbClr val="2E5A24"/>
                </a:solidFill>
              </a:rPr>
              <a:t>(</a:t>
            </a:r>
            <a:r>
              <a:rPr lang="uk-UA" sz="2000" b="1" dirty="0">
                <a:solidFill>
                  <a:srgbClr val="2E5A24"/>
                </a:solidFill>
              </a:rPr>
              <a:t>навчання дітей складанню роздуму як суцільного </a:t>
            </a:r>
            <a:r>
              <a:rPr lang="uk-UA" sz="2000" b="1" dirty="0" err="1" smtClean="0">
                <a:solidFill>
                  <a:srgbClr val="2E5A24"/>
                </a:solidFill>
              </a:rPr>
              <a:t>зв</a:t>
            </a:r>
            <a:r>
              <a:rPr lang="en-US" sz="2000" b="1" dirty="0" smtClean="0">
                <a:solidFill>
                  <a:srgbClr val="2E5A24"/>
                </a:solidFill>
              </a:rPr>
              <a:t>’</a:t>
            </a:r>
            <a:r>
              <a:rPr lang="uk-UA" sz="2000" b="1" dirty="0" err="1" smtClean="0">
                <a:solidFill>
                  <a:srgbClr val="2E5A24"/>
                </a:solidFill>
              </a:rPr>
              <a:t>язного</a:t>
            </a:r>
            <a:r>
              <a:rPr lang="uk-UA" sz="2000" b="1" dirty="0" smtClean="0">
                <a:solidFill>
                  <a:srgbClr val="2E5A24"/>
                </a:solidFill>
              </a:rPr>
              <a:t> </a:t>
            </a:r>
            <a:r>
              <a:rPr lang="uk-UA" sz="2000" b="1" dirty="0">
                <a:solidFill>
                  <a:srgbClr val="2E5A24"/>
                </a:solidFill>
              </a:rPr>
              <a:t>висловлювання, що має тезу, аргументацію, висновок; формування </a:t>
            </a:r>
            <a:r>
              <a:rPr lang="uk-UA" sz="2000" b="1" dirty="0" smtClean="0">
                <a:solidFill>
                  <a:srgbClr val="2E5A24"/>
                </a:solidFill>
              </a:rPr>
              <a:t>навичок </a:t>
            </a:r>
            <a:r>
              <a:rPr lang="uk-UA" sz="2000" b="1" dirty="0">
                <a:solidFill>
                  <a:srgbClr val="2E5A24"/>
                </a:solidFill>
              </a:rPr>
              <a:t>використання різноманітних засобів для </a:t>
            </a:r>
            <a:r>
              <a:rPr lang="uk-UA" sz="2000" b="1" dirty="0" err="1" smtClean="0">
                <a:solidFill>
                  <a:srgbClr val="2E5A24"/>
                </a:solidFill>
              </a:rPr>
              <a:t>зв</a:t>
            </a:r>
            <a:r>
              <a:rPr lang="en-US" sz="2000" b="1" dirty="0" smtClean="0">
                <a:solidFill>
                  <a:srgbClr val="2E5A24"/>
                </a:solidFill>
              </a:rPr>
              <a:t>’</a:t>
            </a:r>
            <a:r>
              <a:rPr lang="uk-UA" sz="2000" b="1" dirty="0" err="1" smtClean="0">
                <a:solidFill>
                  <a:srgbClr val="2E5A24"/>
                </a:solidFill>
              </a:rPr>
              <a:t>язку</a:t>
            </a:r>
            <a:r>
              <a:rPr lang="uk-UA" sz="2000" b="1" dirty="0" smtClean="0">
                <a:solidFill>
                  <a:srgbClr val="2E5A24"/>
                </a:solidFill>
              </a:rPr>
              <a:t> </a:t>
            </a:r>
            <a:r>
              <a:rPr lang="uk-UA" sz="2000" b="1" dirty="0">
                <a:solidFill>
                  <a:srgbClr val="2E5A24"/>
                </a:solidFill>
              </a:rPr>
              <a:t>структурних частин) </a:t>
            </a:r>
            <a:endParaRPr lang="uk-UA" sz="2000" b="1" dirty="0" smtClean="0">
              <a:solidFill>
                <a:srgbClr val="2E5A24"/>
              </a:solidFill>
            </a:endParaRPr>
          </a:p>
          <a:p>
            <a:pPr lvl="0" algn="just"/>
            <a:endParaRPr lang="uk-UA" sz="2000" b="1" dirty="0" smtClean="0">
              <a:solidFill>
                <a:srgbClr val="2E5A24"/>
              </a:solidFill>
            </a:endParaRPr>
          </a:p>
          <a:p>
            <a:pPr lvl="0" algn="just"/>
            <a:r>
              <a:rPr lang="uk-UA" sz="2000" b="1" dirty="0" smtClean="0">
                <a:solidFill>
                  <a:srgbClr val="2E5A24"/>
                </a:solidFill>
              </a:rPr>
              <a:t>3</a:t>
            </a:r>
            <a:r>
              <a:rPr lang="uk-UA" sz="2000" b="1" dirty="0">
                <a:solidFill>
                  <a:srgbClr val="2E5A24"/>
                </a:solidFill>
              </a:rPr>
              <a:t>. </a:t>
            </a:r>
            <a:r>
              <a:rPr lang="uk-UA" sz="2000" b="1" dirty="0" err="1">
                <a:solidFill>
                  <a:srgbClr val="2E5A24"/>
                </a:solidFill>
              </a:rPr>
              <a:t>Діяльнісний</a:t>
            </a:r>
            <a:r>
              <a:rPr lang="uk-UA" sz="2000" b="1" dirty="0">
                <a:solidFill>
                  <a:srgbClr val="2E5A24"/>
                </a:solidFill>
              </a:rPr>
              <a:t> (формування </a:t>
            </a:r>
            <a:r>
              <a:rPr lang="uk-UA" sz="2000" b="1" dirty="0" smtClean="0">
                <a:solidFill>
                  <a:srgbClr val="2E5A24"/>
                </a:solidFill>
              </a:rPr>
              <a:t>умінь </a:t>
            </a:r>
            <a:r>
              <a:rPr lang="uk-UA" sz="2000" b="1" dirty="0">
                <a:solidFill>
                  <a:srgbClr val="2E5A24"/>
                </a:solidFill>
              </a:rPr>
              <a:t>самостійно складати роздум у різних видах діяльності, творчо використовувати набуту </a:t>
            </a:r>
            <a:r>
              <a:rPr lang="uk-UA" sz="2000" b="1" dirty="0" err="1">
                <a:solidFill>
                  <a:srgbClr val="2E5A24"/>
                </a:solidFill>
              </a:rPr>
              <a:t>інформаційно</a:t>
            </a:r>
            <a:r>
              <a:rPr lang="uk-UA" sz="2000" b="1" dirty="0">
                <a:solidFill>
                  <a:srgbClr val="2E5A24"/>
                </a:solidFill>
              </a:rPr>
              <a:t> – змістову обізнаність для активізації міркування в інших видах діяльності) </a:t>
            </a:r>
          </a:p>
        </p:txBody>
      </p:sp>
    </p:spTree>
    <p:extLst>
      <p:ext uri="{BB962C8B-B14F-4D97-AF65-F5344CB8AC3E}">
        <p14:creationId xmlns:p14="http://schemas.microsoft.com/office/powerpoint/2010/main" val="6422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78"/>
            <a:ext cx="6005513" cy="59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698578"/>
            <a:ext cx="2403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модель</a:t>
            </a:r>
          </a:p>
          <a:p>
            <a:r>
              <a:rPr lang="uk-UA" sz="3600" b="1" dirty="0" smtClean="0">
                <a:solidFill>
                  <a:srgbClr val="002060"/>
                </a:solidFill>
              </a:rPr>
              <a:t>БУДИНОК</a:t>
            </a:r>
            <a:endParaRPr lang="uk-UA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" y="506368"/>
            <a:ext cx="4941686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7534" y="454977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ПО ПЕРШЕ … 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8839" y="3661028"/>
            <a:ext cx="160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ПО-ДРУГЕ ...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2934" y="287430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ПО-ТРЕТЄ …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2822" y="1486525"/>
            <a:ext cx="2280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ОТЖЕ, …</a:t>
            </a:r>
            <a:endParaRPr lang="uk-UA" sz="36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611546"/>
            <a:ext cx="31710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модель</a:t>
            </a:r>
          </a:p>
          <a:p>
            <a:r>
              <a:rPr lang="uk-UA" sz="3600" b="1" dirty="0" smtClean="0">
                <a:solidFill>
                  <a:srgbClr val="002060"/>
                </a:solidFill>
              </a:rPr>
              <a:t>ВІТРИЛЬНИК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5572" y="2656076"/>
            <a:ext cx="200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ЧОМУ?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529" y="3676417"/>
            <a:ext cx="3350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2E5A24"/>
                </a:solidFill>
              </a:rPr>
              <a:t>ТОМУ ЩО …</a:t>
            </a:r>
            <a:endParaRPr lang="uk-UA" sz="4000" b="1" dirty="0">
              <a:solidFill>
                <a:srgbClr val="2E5A2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6202" y="4919102"/>
            <a:ext cx="2512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2E5A24"/>
                </a:solidFill>
              </a:rPr>
              <a:t>ОТЖЕ, …</a:t>
            </a:r>
            <a:endParaRPr lang="uk-UA" sz="4000" b="1" dirty="0">
              <a:solidFill>
                <a:srgbClr val="2E5A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33871"/>
            <a:ext cx="853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СЕНКАН ЯК ЗАСІБ ПІЗНАВАЛЬНОЇ АКТИВНОСТІ УЧНІВ</a:t>
            </a:r>
            <a:endParaRPr lang="uk-UA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65371"/>
            <a:ext cx="8784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СЕНКАН</a:t>
            </a:r>
            <a:r>
              <a:rPr lang="uk-UA" sz="2000" b="1" dirty="0" smtClean="0">
                <a:solidFill>
                  <a:srgbClr val="002060"/>
                </a:solidFill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</a:rPr>
              <a:t>– НЕРИМОВАНИЙ  ВІРШ, ЩО СКЛАДАЄТЬСЯ З П</a:t>
            </a:r>
            <a:r>
              <a:rPr lang="en-US" sz="2400" b="1" dirty="0" smtClean="0">
                <a:solidFill>
                  <a:srgbClr val="002060"/>
                </a:solidFill>
              </a:rPr>
              <a:t>’</a:t>
            </a:r>
            <a:r>
              <a:rPr lang="uk-UA" sz="2400" b="1" dirty="0" smtClean="0">
                <a:solidFill>
                  <a:srgbClr val="002060"/>
                </a:solidFill>
              </a:rPr>
              <a:t>ЯТИ РЯДКІВ.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61" y="2028963"/>
            <a:ext cx="87849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ЗБАГАЧУЄ СЛОВНИКОВИЙ ЗАПАС;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ГОТУЄ ДО КОРОТКОГО ПЕРЕКАЗУ;</a:t>
            </a:r>
            <a:endParaRPr lang="uk-UA" sz="2000" b="1" dirty="0">
              <a:solidFill>
                <a:srgbClr val="2E5A24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ДОПОМАГАЄ ПОГЛИБЛЮВАТИ ЗНАННЯ ПРО ЧАСТИНИ МОВИ;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ЗАКРІПЛЮЄ ЗНАННЯ ПРО РЕЧЕННЯ;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ВДОСКОНАЛЮЄ НАВИЧКИ ВИКОРИСТАННЯ В МОВЛЕННІ СИНОНІМІВ, АНТОНІМІВ;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АКТИВІЗУЄ І РОЗВИВАЄ РОЗУМОВУ ДІЯЛЬНІСТЬ;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ПОЛЕГШУЄ ПРОЦЕС ЗАСВОЄННЯ ПОНЯТЬ ТА ЇХ ЗМІСТ;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ДОПОМАГАЄ САМОВИРАЖЕННЮ ДІТЕЙ, ЧЕРЕЗ СКЛАДАННЯ ВЛАСНИХ НЕРИМОВАНИХ ВІРШІВ;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ВЧИТЬ ЗНАХОДИТИ І ВИДІЛЯТИ У ВЕЛИКОМУ ОБСЯЗІ ІНФОРМАЦІЇ ГОЛОВНУ ДУМКУ.</a:t>
            </a:r>
          </a:p>
        </p:txBody>
      </p:sp>
    </p:spTree>
    <p:extLst>
      <p:ext uri="{BB962C8B-B14F-4D97-AF65-F5344CB8AC3E}">
        <p14:creationId xmlns:p14="http://schemas.microsoft.com/office/powerpoint/2010/main" val="14536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632" y="476672"/>
            <a:ext cx="617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</a:rPr>
              <a:t>ПРАВИЛА НАПИСАННЯ СЕНКАНУ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5795" y="1196752"/>
            <a:ext cx="5831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СЕНКАН СКЛАДАЄТЬСЯ З П</a:t>
            </a:r>
            <a:r>
              <a:rPr lang="en-US" sz="2000" b="1" dirty="0" smtClean="0">
                <a:solidFill>
                  <a:srgbClr val="2E5A24"/>
                </a:solidFill>
              </a:rPr>
              <a:t>’</a:t>
            </a:r>
            <a:r>
              <a:rPr lang="uk-UA" sz="2000" b="1" dirty="0" smtClean="0">
                <a:solidFill>
                  <a:srgbClr val="2E5A24"/>
                </a:solidFill>
              </a:rPr>
              <a:t>ЯТИ РЯДКІВ;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000" b="1" dirty="0" smtClean="0">
                <a:solidFill>
                  <a:srgbClr val="2E5A24"/>
                </a:solidFill>
              </a:rPr>
              <a:t>Його форма нагадує ялинку.</a:t>
            </a:r>
            <a:endParaRPr lang="uk-UA" sz="2000" b="1" dirty="0">
              <a:solidFill>
                <a:srgbClr val="2E5A24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65636" y="2719130"/>
            <a:ext cx="2101747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25" y="3322062"/>
            <a:ext cx="210174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07814"/>
            <a:ext cx="210174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070806" y="3333969"/>
            <a:ext cx="2084607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11" y="3333969"/>
            <a:ext cx="2079999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77" y="2108590"/>
            <a:ext cx="210696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60" y="4016130"/>
            <a:ext cx="2059249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745" y="4007812"/>
            <a:ext cx="206529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80581"/>
            <a:ext cx="2073956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34" y="2719130"/>
            <a:ext cx="20605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25" y="4797152"/>
            <a:ext cx="20605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54196" y="2146823"/>
            <a:ext cx="192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ОДНЕ </a:t>
            </a:r>
            <a:r>
              <a:rPr lang="uk-UA" sz="2000" b="1" dirty="0" smtClean="0">
                <a:solidFill>
                  <a:srgbClr val="2E5A24"/>
                </a:solidFill>
              </a:rPr>
              <a:t>СЛОВО</a:t>
            </a:r>
            <a:endParaRPr lang="uk-UA" sz="2000" b="1" dirty="0">
              <a:solidFill>
                <a:srgbClr val="2E5A2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23243" y="2716912"/>
            <a:ext cx="1714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ДВА </a:t>
            </a:r>
            <a:r>
              <a:rPr lang="uk-UA" sz="2000" b="1" dirty="0" smtClean="0">
                <a:solidFill>
                  <a:srgbClr val="2E5A24"/>
                </a:solidFill>
              </a:rPr>
              <a:t>СЛОВА</a:t>
            </a:r>
            <a:endParaRPr lang="uk-UA" sz="2000" b="1" dirty="0">
              <a:solidFill>
                <a:srgbClr val="2E5A2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91937" y="3333969"/>
            <a:ext cx="1685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ТРИ </a:t>
            </a:r>
            <a:r>
              <a:rPr lang="uk-UA" sz="2000" b="1" dirty="0" smtClean="0">
                <a:solidFill>
                  <a:srgbClr val="2E5A24"/>
                </a:solidFill>
              </a:rPr>
              <a:t>СЛОВА</a:t>
            </a:r>
            <a:endParaRPr lang="uk-UA" sz="2000" b="1" dirty="0">
              <a:solidFill>
                <a:srgbClr val="2E5A2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7677" y="4021032"/>
            <a:ext cx="224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ЧОТИРИ </a:t>
            </a:r>
            <a:r>
              <a:rPr lang="uk-UA" sz="2000" b="1" dirty="0" smtClean="0">
                <a:solidFill>
                  <a:srgbClr val="2E5A24"/>
                </a:solidFill>
              </a:rPr>
              <a:t>СЛОВА</a:t>
            </a:r>
            <a:endParaRPr lang="uk-UA" sz="2000" b="1" dirty="0">
              <a:solidFill>
                <a:srgbClr val="2E5A2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1427" y="4905163"/>
            <a:ext cx="192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ОДНЕ </a:t>
            </a:r>
            <a:r>
              <a:rPr lang="uk-UA" sz="2000" b="1" dirty="0" smtClean="0">
                <a:solidFill>
                  <a:srgbClr val="2E5A24"/>
                </a:solidFill>
              </a:rPr>
              <a:t>СЛОВО</a:t>
            </a:r>
            <a:endParaRPr lang="uk-UA" sz="2000" b="1" dirty="0">
              <a:solidFill>
                <a:srgbClr val="2E5A2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155" y="2164616"/>
            <a:ext cx="5768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 ТЕМА </a:t>
            </a:r>
            <a:r>
              <a:rPr lang="uk-UA" b="1" dirty="0" smtClean="0">
                <a:solidFill>
                  <a:srgbClr val="002060"/>
                </a:solidFill>
              </a:rPr>
              <a:t>ІМЕННИК</a:t>
            </a:r>
            <a:r>
              <a:rPr lang="uk-UA" sz="2000" b="1" dirty="0" smtClean="0">
                <a:solidFill>
                  <a:srgbClr val="002060"/>
                </a:solidFill>
              </a:rPr>
              <a:t> (</a:t>
            </a:r>
            <a:r>
              <a:rPr lang="uk-UA" b="1" dirty="0" smtClean="0">
                <a:solidFill>
                  <a:srgbClr val="002060"/>
                </a:solidFill>
              </a:rPr>
              <a:t>ЗАЙМЕННИК</a:t>
            </a:r>
            <a:r>
              <a:rPr lang="uk-UA" sz="2000" b="1" dirty="0" smtClean="0">
                <a:solidFill>
                  <a:srgbClr val="002060"/>
                </a:solidFill>
              </a:rPr>
              <a:t>)   </a:t>
            </a:r>
            <a:r>
              <a:rPr lang="uk-UA" sz="2000" b="1" dirty="0" smtClean="0">
                <a:solidFill>
                  <a:srgbClr val="C00000"/>
                </a:solidFill>
              </a:rPr>
              <a:t>ХТО? ЩО? 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7028" y="2725593"/>
            <a:ext cx="6740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 ОПИС </a:t>
            </a:r>
            <a:r>
              <a:rPr lang="uk-UA" b="1" dirty="0" smtClean="0">
                <a:solidFill>
                  <a:srgbClr val="002060"/>
                </a:solidFill>
              </a:rPr>
              <a:t>ПРИКМЕТННИК</a:t>
            </a:r>
            <a:r>
              <a:rPr lang="uk-UA" sz="2000" b="1" dirty="0" smtClean="0">
                <a:solidFill>
                  <a:srgbClr val="002060"/>
                </a:solidFill>
              </a:rPr>
              <a:t>    </a:t>
            </a:r>
            <a:r>
              <a:rPr lang="uk-UA" sz="2000" b="1" dirty="0" smtClean="0">
                <a:solidFill>
                  <a:srgbClr val="C00000"/>
                </a:solidFill>
              </a:rPr>
              <a:t>ЯКИЙ?  ЯКА?  ЯКЕ?  ЯКІ? 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1280" y="3401540"/>
            <a:ext cx="6740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 ДІЯ     </a:t>
            </a:r>
            <a:r>
              <a:rPr lang="uk-UA" b="1" dirty="0" smtClean="0">
                <a:solidFill>
                  <a:srgbClr val="002060"/>
                </a:solidFill>
              </a:rPr>
              <a:t>ДІЄСЛОВО</a:t>
            </a:r>
            <a:r>
              <a:rPr lang="uk-UA" sz="2000" b="1" dirty="0" smtClean="0">
                <a:solidFill>
                  <a:srgbClr val="002060"/>
                </a:solidFill>
              </a:rPr>
              <a:t>    </a:t>
            </a:r>
            <a:r>
              <a:rPr lang="uk-UA" sz="2000" b="1" dirty="0" smtClean="0">
                <a:solidFill>
                  <a:srgbClr val="C00000"/>
                </a:solidFill>
              </a:rPr>
              <a:t>ЩО РОБИТЬ?     ЩО РОБЛЯТЬ? 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880" y="4018666"/>
            <a:ext cx="6740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 ФРАЗА,     </a:t>
            </a:r>
            <a:r>
              <a:rPr lang="uk-UA" b="1" dirty="0" smtClean="0">
                <a:solidFill>
                  <a:srgbClr val="002060"/>
                </a:solidFill>
              </a:rPr>
              <a:t>ЩО ВИСЛОВЛЮЄ СТАВЛЕННЯ, ПОЧУТТЯ   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1844" y="4878055"/>
            <a:ext cx="674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</a:rPr>
              <a:t> ХАРАКТЕРИСТИКА ТЕМИ    </a:t>
            </a:r>
            <a:r>
              <a:rPr lang="uk-UA" sz="2000" b="1" dirty="0" smtClean="0">
                <a:solidFill>
                  <a:srgbClr val="002060"/>
                </a:solidFill>
              </a:rPr>
              <a:t>(</a:t>
            </a:r>
            <a:r>
              <a:rPr lang="uk-UA" b="1" dirty="0" smtClean="0">
                <a:solidFill>
                  <a:srgbClr val="002060"/>
                </a:solidFill>
              </a:rPr>
              <a:t>СИНОНІМ, ВИСНОВОК, </a:t>
            </a:r>
          </a:p>
          <a:p>
            <a:r>
              <a:rPr lang="uk-UA" b="1" dirty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                                                             УЗАГАЛЬНЕННЯ</a:t>
            </a:r>
            <a:r>
              <a:rPr lang="uk-UA" sz="2000" b="1" dirty="0" smtClean="0">
                <a:solidFill>
                  <a:srgbClr val="002060"/>
                </a:solidFill>
              </a:rPr>
              <a:t>)</a:t>
            </a:r>
            <a:r>
              <a:rPr lang="uk-UA" b="1" dirty="0" smtClean="0">
                <a:solidFill>
                  <a:srgbClr val="002060"/>
                </a:solidFill>
              </a:rPr>
              <a:t>                </a:t>
            </a:r>
            <a:endParaRPr lang="uk-UA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1" grpId="0"/>
      <p:bldP spid="23" grpId="0"/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9" y="1155446"/>
            <a:ext cx="2163763" cy="2371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0197" y="1294869"/>
            <a:ext cx="2294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</a:rPr>
              <a:t> - СОБАКА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1248" y="1818089"/>
            <a:ext cx="4258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2  - ВІРНИЙ, СМІЛИВИЙ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1248" y="2441577"/>
            <a:ext cx="5798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</a:rPr>
              <a:t>3</a:t>
            </a:r>
            <a:r>
              <a:rPr lang="uk-UA" sz="2800" dirty="0" smtClean="0">
                <a:solidFill>
                  <a:srgbClr val="002060"/>
                </a:solidFill>
              </a:rPr>
              <a:t>  - ГАВКАЄ, КУСАЄ, ОХОРОНЯЄ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003" y="3571876"/>
            <a:ext cx="8607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4  - НАЙКРАЩИЙ ЧОТИРИЛАПИЙ ДРУГ ЛЮДИНИ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1802" y="4500570"/>
            <a:ext cx="234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5 - ВІРНІСТЬ</a:t>
            </a:r>
            <a:endParaRPr lang="uk-U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4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08720"/>
            <a:ext cx="84969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2E5A24"/>
                </a:solidFill>
              </a:rPr>
              <a:t>ВЧІТЬ ДИТИНУ ЯКИМ-НЕБУДЬ НЕВІДОМИМ СЛОВАМ: ВОНА БУДЕ ДОВГО І ДАРЕМНО МУЧИТИСЬ, АЛЕ ЗНАЙДІТЬ ДВАДЦЯТЬ СЛІВ З КАРТИНКАМИ, І ВОНА ЇХ МИТТЄВО ЗАВЧИТЬ.</a:t>
            </a:r>
          </a:p>
          <a:p>
            <a:pPr algn="r"/>
            <a:r>
              <a:rPr lang="uk-UA" i="1" dirty="0" smtClean="0">
                <a:solidFill>
                  <a:srgbClr val="2E5A24"/>
                </a:solidFill>
              </a:rPr>
              <a:t>К.Д.УШИНСЬКИЙ</a:t>
            </a:r>
            <a:endParaRPr lang="uk-UA" i="1" dirty="0">
              <a:solidFill>
                <a:srgbClr val="2E5A2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780928"/>
            <a:ext cx="6500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ГРА – ЦЕ ФАНТАСТИЧНИЙ СВІТ. </a:t>
            </a:r>
          </a:p>
          <a:p>
            <a:r>
              <a:rPr lang="uk-UA" b="1" dirty="0">
                <a:solidFill>
                  <a:srgbClr val="C00000"/>
                </a:solidFill>
              </a:rPr>
              <a:t> </a:t>
            </a:r>
            <a:r>
              <a:rPr lang="uk-UA" b="1" dirty="0" smtClean="0">
                <a:solidFill>
                  <a:srgbClr val="C00000"/>
                </a:solidFill>
              </a:rPr>
              <a:t>                      СВІТ ВІДКРИТТІВ І БАЖАНЬ. </a:t>
            </a:r>
          </a:p>
          <a:p>
            <a:r>
              <a:rPr lang="uk-UA" b="1" dirty="0" smtClean="0">
                <a:solidFill>
                  <a:srgbClr val="C00000"/>
                </a:solidFill>
              </a:rPr>
              <a:t>                                         СВІТ РЕАЛІЗАЦІЇ ЗАДУМАНОГО.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8108" y="4077072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 smtClean="0">
                <a:solidFill>
                  <a:srgbClr val="2E5A24"/>
                </a:solidFill>
              </a:rPr>
              <a:t> </a:t>
            </a:r>
            <a:r>
              <a:rPr lang="uk-UA" sz="2400" b="1" dirty="0">
                <a:solidFill>
                  <a:srgbClr val="2E5A24"/>
                </a:solidFill>
              </a:rPr>
              <a:t>«Гра має важливе значення в житті дитини</a:t>
            </a:r>
            <a:r>
              <a:rPr lang="uk-UA" sz="2400" b="1" dirty="0" smtClean="0">
                <a:solidFill>
                  <a:srgbClr val="2E5A24"/>
                </a:solidFill>
              </a:rPr>
              <a:t>…</a:t>
            </a:r>
          </a:p>
          <a:p>
            <a:pPr lvl="0"/>
            <a:r>
              <a:rPr lang="uk-UA" sz="2400" b="1" dirty="0" smtClean="0">
                <a:solidFill>
                  <a:srgbClr val="2E5A24"/>
                </a:solidFill>
              </a:rPr>
              <a:t>Якою </a:t>
            </a:r>
            <a:r>
              <a:rPr lang="uk-UA" sz="2400" b="1" dirty="0">
                <a:solidFill>
                  <a:srgbClr val="2E5A24"/>
                </a:solidFill>
              </a:rPr>
              <a:t>буде дитина в грі, такою вона буде і в праці, коли виросте. Тому виховання майбутнього діяча відбувається перш за все в грі”</a:t>
            </a:r>
            <a:r>
              <a:rPr lang="uk-UA" sz="2000" b="1" dirty="0">
                <a:solidFill>
                  <a:srgbClr val="2E5A24"/>
                </a:solidFill>
              </a:rPr>
              <a:t> </a:t>
            </a:r>
            <a:r>
              <a:rPr lang="uk-UA" sz="2000" b="1" dirty="0" smtClean="0">
                <a:solidFill>
                  <a:srgbClr val="2E5A24"/>
                </a:solidFill>
              </a:rPr>
              <a:t>           </a:t>
            </a:r>
            <a:r>
              <a:rPr lang="uk-UA" i="1" dirty="0" smtClean="0">
                <a:solidFill>
                  <a:srgbClr val="2E5A24"/>
                </a:solidFill>
              </a:rPr>
              <a:t>А</a:t>
            </a:r>
            <a:r>
              <a:rPr lang="uk-UA" i="1" dirty="0">
                <a:solidFill>
                  <a:srgbClr val="2E5A24"/>
                </a:solidFill>
              </a:rPr>
              <a:t>. С. Макаренко</a:t>
            </a:r>
          </a:p>
        </p:txBody>
      </p:sp>
    </p:spTree>
    <p:extLst>
      <p:ext uri="{BB962C8B-B14F-4D97-AF65-F5344CB8AC3E}">
        <p14:creationId xmlns:p14="http://schemas.microsoft.com/office/powerpoint/2010/main" val="24792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7631"/>
            <a:ext cx="2457450" cy="1857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1185659"/>
            <a:ext cx="241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800" dirty="0" smtClean="0">
                <a:solidFill>
                  <a:srgbClr val="002060"/>
                </a:solidFill>
              </a:rPr>
              <a:t> - СИНИЦЯ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4628" y="1844824"/>
            <a:ext cx="4569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2 – РУХЛИВА, ЗИМУЮЧА 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8462" y="2500313"/>
            <a:ext cx="4626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3 – СПІВАЄ, КЛЮЄ, ЛІТАЄ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3108" y="3214686"/>
            <a:ext cx="6723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</a:rPr>
              <a:t>4</a:t>
            </a:r>
            <a:r>
              <a:rPr lang="uk-UA" sz="2800" dirty="0" smtClean="0">
                <a:solidFill>
                  <a:srgbClr val="002060"/>
                </a:solidFill>
              </a:rPr>
              <a:t> – ЗНИЩУЄ БАГАТО ШКІДНИКІВ ЛІСУ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7620" y="4071942"/>
            <a:ext cx="162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5– ПТАХ</a:t>
            </a:r>
            <a:endParaRPr lang="uk-U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6" y="1499592"/>
            <a:ext cx="2176986" cy="2880320"/>
          </a:xfrm>
          <a:prstGeom prst="roundRect">
            <a:avLst>
              <a:gd name="adj" fmla="val 16667"/>
            </a:avLst>
          </a:prstGeom>
          <a:ln w="28575">
            <a:solidFill>
              <a:srgbClr val="2E5A24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94919" y="1268760"/>
            <a:ext cx="1066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ХТО?</a:t>
            </a:r>
            <a:r>
              <a:rPr lang="uk-UA" sz="2000" b="1" dirty="0">
                <a:solidFill>
                  <a:srgbClr val="C00000"/>
                </a:solidFill>
              </a:rPr>
              <a:t> 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16532" y="2127622"/>
            <a:ext cx="1223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ЯКИЙ?</a:t>
            </a:r>
            <a:endParaRPr lang="uk-UA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62044" y="3010328"/>
            <a:ext cx="2357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ЩО</a:t>
            </a:r>
            <a:r>
              <a:rPr lang="uk-UA" sz="2000" b="1" dirty="0">
                <a:solidFill>
                  <a:srgbClr val="C00000"/>
                </a:solidFill>
              </a:rPr>
              <a:t> </a:t>
            </a:r>
            <a:r>
              <a:rPr lang="uk-UA" sz="2400" b="1" dirty="0">
                <a:solidFill>
                  <a:srgbClr val="C00000"/>
                </a:solidFill>
              </a:rPr>
              <a:t>РОБИТЬ?</a:t>
            </a:r>
            <a:r>
              <a:rPr lang="uk-UA" sz="2000" b="1" dirty="0">
                <a:solidFill>
                  <a:srgbClr val="C00000"/>
                </a:solidFill>
              </a:rPr>
              <a:t>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29287" y="3789040"/>
            <a:ext cx="126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ФРАЗА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6947" y="4581128"/>
            <a:ext cx="3217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</a:rPr>
              <a:t> </a:t>
            </a:r>
            <a:r>
              <a:rPr lang="uk-UA" sz="2400" b="1" dirty="0">
                <a:solidFill>
                  <a:srgbClr val="C00000"/>
                </a:solidFill>
              </a:rPr>
              <a:t>ХАРАКТЕРИСТИКА </a:t>
            </a:r>
            <a:endParaRPr lang="uk-U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485906"/>
            <a:ext cx="4075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СКЛАСТИ СЕНКАН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575191"/>
            <a:ext cx="64508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МЕТА: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 smtClean="0"/>
              <a:t>РОЗВИТОК ЗОРОВОЇ ПАМ</a:t>
            </a:r>
            <a:r>
              <a:rPr lang="en-US" sz="2400" b="1" dirty="0" smtClean="0"/>
              <a:t>’</a:t>
            </a:r>
            <a:r>
              <a:rPr lang="uk-UA" sz="2400" b="1" dirty="0" smtClean="0"/>
              <a:t>ЯТІ;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 smtClean="0"/>
              <a:t>РОЗВИТОК РОЗУМОВИХ ЗДІБНОСТЕЙ;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 smtClean="0"/>
              <a:t>РОЗВИТОК ЗВЯЗНОГО МОВЛЕННЯ.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4459" y="534336"/>
            <a:ext cx="6048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МЕТОДИКА ГЛЕНА ДОМАНА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7482" y="1519221"/>
            <a:ext cx="4572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МЕТОДИКА РАННЬОГО РОЗВИТКУ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1028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7kubikov.com.ua/images/stories/virtuemart/product/yab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764705"/>
            <a:ext cx="1704727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61781"/>
            <a:ext cx="1762125" cy="183515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05842"/>
            <a:ext cx="1664335" cy="1573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028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" y="620688"/>
            <a:ext cx="9013895" cy="573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1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2501835"/>
            <a:ext cx="166370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31" descr="Описание: http://7kubikov.com.ua/images/stories/virtuemart/product/yab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9950" r="9453" b="4477"/>
          <a:stretch>
            <a:fillRect/>
          </a:stretch>
        </p:blipFill>
        <p:spPr bwMode="auto">
          <a:xfrm>
            <a:off x="7378803" y="4346527"/>
            <a:ext cx="16700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701" y="492337"/>
            <a:ext cx="1762125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2873" y="976041"/>
            <a:ext cx="36090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4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Хто це?   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00570" y="4539287"/>
            <a:ext cx="46197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18425" algn="l"/>
              </a:tabLst>
            </a:pPr>
            <a:r>
              <a:rPr kumimoji="0" lang="uk-UA" sz="4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Що робить?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42873" y="5378494"/>
            <a:ext cx="6372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4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Білочка стрибає.</a:t>
            </a:r>
            <a:r>
              <a:rPr lang="uk-UA" sz="4800" b="1" i="1" dirty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8249" y="994656"/>
            <a:ext cx="3472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lvl="0" indent="-685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4800" b="1" dirty="0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Що це?</a:t>
            </a:r>
            <a:endParaRPr lang="uk-UA" sz="800" dirty="0">
              <a:solidFill>
                <a:srgbClr val="29293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05260" y="2865465"/>
            <a:ext cx="18758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Яке?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7235" y="1807038"/>
            <a:ext cx="42947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Це білочка.</a:t>
            </a:r>
            <a:endParaRPr lang="uk-UA" i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0480" y="2834353"/>
            <a:ext cx="4825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00206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Який?   Яка?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0569" y="3659550"/>
            <a:ext cx="6780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dirty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Білочка маленька.</a:t>
            </a:r>
            <a:endParaRPr lang="uk-UA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5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3"/>
            <a:ext cx="9143999" cy="618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9" y="3250405"/>
            <a:ext cx="3143272" cy="23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6592" y="602210"/>
            <a:ext cx="5584799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ВИКОРИСТАННЯ ІНТЕРАКТИВНИХ ВПРАВ </a:t>
            </a:r>
          </a:p>
          <a:p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r>
              <a:rPr lang="uk-UA" dirty="0" err="1" smtClean="0"/>
              <a:t>“</a:t>
            </a:r>
            <a:r>
              <a:rPr lang="uk-UA" sz="2000" b="1" dirty="0" err="1" smtClean="0"/>
              <a:t>Асоціативний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кущ”</a:t>
            </a:r>
            <a:r>
              <a:rPr lang="uk-UA" sz="2000" b="1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sz="2000" b="1" dirty="0" err="1" smtClean="0"/>
              <a:t>“Гронування”</a:t>
            </a:r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r>
              <a:rPr lang="uk-UA" sz="2000" b="1" dirty="0" err="1" smtClean="0"/>
              <a:t>“Семантична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карта”</a:t>
            </a:r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r>
              <a:rPr lang="uk-UA" sz="2000" b="1" dirty="0" err="1" smtClean="0"/>
              <a:t>“Редактор”</a:t>
            </a:r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r>
              <a:rPr lang="uk-UA" sz="2000" b="1" dirty="0" smtClean="0"/>
              <a:t> </a:t>
            </a:r>
            <a:r>
              <a:rPr lang="uk-UA" sz="2000" b="1" dirty="0" err="1" smtClean="0"/>
              <a:t>Релаксична</a:t>
            </a:r>
            <a:r>
              <a:rPr lang="uk-UA" sz="2000" b="1" dirty="0" smtClean="0"/>
              <a:t> вправа </a:t>
            </a:r>
            <a:r>
              <a:rPr lang="uk-UA" sz="2000" b="1" dirty="0" err="1" smtClean="0"/>
              <a:t>“Мікрофон”</a:t>
            </a:r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r>
              <a:rPr lang="uk-UA" sz="2000" b="1" dirty="0" err="1" smtClean="0"/>
              <a:t>“Мовне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доміно”</a:t>
            </a:r>
            <a:endParaRPr lang="uk-UA" sz="2000" b="1" dirty="0" smtClean="0"/>
          </a:p>
          <a:p>
            <a:pPr>
              <a:buFont typeface="Arial" pitchFamily="34" charset="0"/>
              <a:buChar char="•"/>
            </a:pPr>
            <a:endParaRPr lang="uk-UA" dirty="0" smtClean="0"/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3585" y="4500570"/>
            <a:ext cx="2571768" cy="2214578"/>
          </a:xfrm>
          <a:prstGeom prst="rect">
            <a:avLst/>
          </a:prstGeom>
          <a:noFill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357298"/>
            <a:ext cx="3429023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071942"/>
            <a:ext cx="2905132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768438"/>
            <a:ext cx="2786082" cy="20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348" y="714356"/>
            <a:ext cx="714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АКТУАЛЬНИМИ У КОРЕКЦІЙНІЙ РОБОТІ Є ФОРМУВАННЯ ТА </a:t>
            </a:r>
          </a:p>
          <a:p>
            <a:r>
              <a:rPr lang="uk-UA" b="1" dirty="0" smtClean="0"/>
              <a:t>РОЗВИТОК МОВЛЕННЯ  ЗАСОБАМИ МНЕМОТЕХНІКИ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1643050"/>
            <a:ext cx="4558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2E5A24"/>
                </a:solidFill>
              </a:rPr>
              <a:t>МНЕМОТАБЛИЦЯ ДЛЯ ВІДТВОРЕННЯ </a:t>
            </a:r>
          </a:p>
          <a:p>
            <a:r>
              <a:rPr lang="uk-UA" b="1" dirty="0" smtClean="0">
                <a:solidFill>
                  <a:srgbClr val="2E5A24"/>
                </a:solidFill>
              </a:rPr>
              <a:t>КОМПЛЕКСУ АРТИКУЛЯЦІЙНИХ  ТА </a:t>
            </a:r>
          </a:p>
          <a:p>
            <a:r>
              <a:rPr lang="uk-UA" b="1" dirty="0" smtClean="0">
                <a:solidFill>
                  <a:srgbClr val="2E5A24"/>
                </a:solidFill>
              </a:rPr>
              <a:t>ДИХАЛЬНИХ ВПРАВ</a:t>
            </a:r>
            <a:endParaRPr lang="ru-RU" b="1" dirty="0">
              <a:solidFill>
                <a:srgbClr val="2E5A2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786190"/>
            <a:ext cx="3181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2E5A24"/>
                </a:solidFill>
              </a:rPr>
              <a:t>МНЕМОЧИСТОМОВКА НА </a:t>
            </a:r>
          </a:p>
          <a:p>
            <a:pPr algn="ctr"/>
            <a:r>
              <a:rPr lang="uk-UA" b="1" dirty="0" smtClean="0">
                <a:solidFill>
                  <a:srgbClr val="2E5A24"/>
                </a:solidFill>
              </a:rPr>
              <a:t>ДИФЕРЕНЦІАЦІЮ</a:t>
            </a:r>
          </a:p>
          <a:p>
            <a:pPr algn="ctr"/>
            <a:r>
              <a:rPr lang="uk-UA" b="1" dirty="0" smtClean="0">
                <a:solidFill>
                  <a:srgbClr val="2E5A24"/>
                </a:solidFill>
              </a:rPr>
              <a:t> ЗВУКОВИМОВИ [С][</a:t>
            </a:r>
            <a:r>
              <a:rPr lang="uk-UA" b="1" dirty="0" err="1" smtClean="0">
                <a:solidFill>
                  <a:srgbClr val="2E5A24"/>
                </a:solidFill>
              </a:rPr>
              <a:t>С</a:t>
            </a:r>
            <a:r>
              <a:rPr lang="en-US" b="1" dirty="0" smtClean="0">
                <a:solidFill>
                  <a:srgbClr val="2E5A24"/>
                </a:solidFill>
              </a:rPr>
              <a:t>’</a:t>
            </a:r>
            <a:r>
              <a:rPr lang="uk-UA" b="1" dirty="0" smtClean="0">
                <a:solidFill>
                  <a:srgbClr val="2E5A24"/>
                </a:solidFill>
              </a:rPr>
              <a:t>]</a:t>
            </a:r>
            <a:endParaRPr lang="ru-RU" b="1" dirty="0">
              <a:solidFill>
                <a:srgbClr val="2E5A24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571744"/>
            <a:ext cx="2643206" cy="228601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1" y="4286256"/>
            <a:ext cx="3048021" cy="22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1162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500694" y="1500174"/>
            <a:ext cx="3070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2E5A24"/>
                </a:solidFill>
              </a:rPr>
              <a:t>МНЕМОДОРІЖКА ДО ГРИ</a:t>
            </a:r>
          </a:p>
          <a:p>
            <a:pPr algn="ctr"/>
            <a:r>
              <a:rPr lang="uk-UA" b="1" dirty="0" smtClean="0">
                <a:solidFill>
                  <a:srgbClr val="2E5A24"/>
                </a:solidFill>
              </a:rPr>
              <a:t> ”ПОБУДУЙ РЕЧЕННЯ”</a:t>
            </a:r>
          </a:p>
          <a:p>
            <a:pPr algn="ctr"/>
            <a:endParaRPr lang="ru-RU" b="1" dirty="0">
              <a:solidFill>
                <a:srgbClr val="2E5A24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5929322" y="2143116"/>
          <a:ext cx="2094064" cy="157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9" name="Слайд" r:id="rId7" imgW="4570530" imgH="3427616" progId="PowerPoint.Slide.12">
                  <p:embed/>
                </p:oleObj>
              </mc:Choice>
              <mc:Fallback>
                <p:oleObj name="Слайд" r:id="rId7" imgW="4570530" imgH="3427616" progId="PowerPoint.Slide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22" y="2143116"/>
                        <a:ext cx="2094064" cy="15716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3438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7" name="Picture 19"/>
          <p:cNvPicPr>
            <a:picLocks noChangeAspect="1" noChangeArrowheads="1"/>
          </p:cNvPicPr>
          <p:nvPr/>
        </p:nvPicPr>
        <p:blipFill>
          <a:blip r:embed="rId2"/>
          <a:srcRect l="3882" t="54659" r="68942"/>
          <a:stretch>
            <a:fillRect/>
          </a:stretch>
        </p:blipFill>
        <p:spPr bwMode="auto">
          <a:xfrm>
            <a:off x="1752600" y="1752600"/>
            <a:ext cx="10668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/>
          <a:srcRect r="3203"/>
          <a:stretch>
            <a:fillRect/>
          </a:stretch>
        </p:blipFill>
        <p:spPr bwMode="auto">
          <a:xfrm>
            <a:off x="6248400" y="2438400"/>
            <a:ext cx="1295400" cy="112395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66863" cy="2362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657600" y="685800"/>
            <a:ext cx="176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FF0000"/>
                </a:solidFill>
                <a:cs typeface="Arial" charset="0"/>
              </a:rPr>
              <a:t>ЦАП</a:t>
            </a:r>
            <a:r>
              <a:rPr lang="en-US" sz="2400" b="1">
                <a:solidFill>
                  <a:srgbClr val="FF0000"/>
                </a:solidFill>
                <a:cs typeface="Arial" charset="0"/>
              </a:rPr>
              <a:t>, </a:t>
            </a:r>
            <a:r>
              <a:rPr lang="uk-UA" sz="2400" b="1">
                <a:solidFill>
                  <a:srgbClr val="FF0000"/>
                </a:solidFill>
              </a:rPr>
              <a:t>ЦАП.</a:t>
            </a:r>
            <a:endParaRPr lang="ru-RU" sz="24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2057400" y="35814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  <a:cs typeface="Arial" charset="0"/>
              </a:rPr>
              <a:t>ЛОЗИНОЮ </a:t>
            </a:r>
            <a:r>
              <a:rPr lang="uk-UA" sz="2400" b="1">
                <a:solidFill>
                  <a:srgbClr val="FF0000"/>
                </a:solidFill>
                <a:cs typeface="Arial" charset="0"/>
              </a:rPr>
              <a:t>ХЛЮСЬ</a:t>
            </a:r>
            <a:r>
              <a:rPr lang="uk-UA" sz="2400" b="1">
                <a:solidFill>
                  <a:srgbClr val="FF0000"/>
                </a:solidFill>
              </a:rPr>
              <a:t>,</a:t>
            </a:r>
            <a:r>
              <a:rPr lang="uk-UA" sz="2400" b="1">
                <a:solidFill>
                  <a:srgbClr val="FF0000"/>
                </a:solidFill>
                <a:cs typeface="Arial" charset="0"/>
              </a:rPr>
              <a:t> ХЛЮСЬ</a:t>
            </a:r>
            <a:r>
              <a:rPr lang="uk-UA" sz="2400" b="1">
                <a:solidFill>
                  <a:srgbClr val="FF0000"/>
                </a:solidFill>
              </a:rPr>
              <a:t>.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7315200" y="127000"/>
            <a:ext cx="1681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uk-UA" sz="20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ПРОЧИТАЙ</a:t>
            </a:r>
            <a:r>
              <a:rPr lang="uk-UA" i="1">
                <a:solidFill>
                  <a:srgbClr val="0000FF"/>
                </a:solidFill>
                <a:cs typeface="Arial" charset="0"/>
              </a:rPr>
              <a:t> </a:t>
            </a:r>
            <a:endParaRPr lang="ru-RU" i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1828800" y="685800"/>
            <a:ext cx="186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</a:rPr>
              <a:t>НА ГОРОДІ</a:t>
            </a:r>
            <a:endParaRPr lang="ru-RU" sz="2400" b="1">
              <a:solidFill>
                <a:srgbClr val="000099"/>
              </a:solidFill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981200" y="0"/>
            <a:ext cx="40386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uk-UA" sz="28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ПРО ЦАПКА</a:t>
            </a:r>
          </a:p>
          <a:p>
            <a:pPr algn="r">
              <a:defRPr/>
            </a:pPr>
            <a:r>
              <a:rPr lang="uk-UA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Ю</a:t>
            </a:r>
            <a:r>
              <a:rPr lang="en-US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.</a:t>
            </a:r>
            <a:r>
              <a:rPr lang="uk-UA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БУДЯК</a:t>
            </a:r>
            <a:endParaRPr lang="ru-RU" sz="1600" b="1" i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2"/>
          <a:srcRect l="3882" t="54659" r="70883"/>
          <a:stretch>
            <a:fillRect/>
          </a:stretch>
        </p:blipFill>
        <p:spPr bwMode="auto">
          <a:xfrm>
            <a:off x="6172200" y="609600"/>
            <a:ext cx="9906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2971800" y="1828800"/>
            <a:ext cx="2506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FF0000"/>
                </a:solidFill>
              </a:rPr>
              <a:t>ХРУСЬ, ХРУСЬ.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743200" y="2362200"/>
            <a:ext cx="345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  <a:cs typeface="Arial" charset="0"/>
              </a:rPr>
              <a:t>РАТИЦЯМИ</a:t>
            </a:r>
            <a:r>
              <a:rPr lang="uk-UA" sz="2400" b="1">
                <a:solidFill>
                  <a:srgbClr val="008000"/>
                </a:solidFill>
                <a:cs typeface="Arial" charset="0"/>
              </a:rPr>
              <a:t> </a:t>
            </a:r>
            <a:r>
              <a:rPr lang="uk-UA" sz="2400" b="1">
                <a:solidFill>
                  <a:srgbClr val="FF0000"/>
                </a:solidFill>
                <a:cs typeface="Arial" charset="0"/>
              </a:rPr>
              <a:t>ТУП</a:t>
            </a:r>
            <a:r>
              <a:rPr lang="uk-UA" sz="2400" b="1">
                <a:solidFill>
                  <a:srgbClr val="FF0000"/>
                </a:solidFill>
              </a:rPr>
              <a:t>, ТУП</a:t>
            </a:r>
            <a:r>
              <a:rPr lang="uk-UA" sz="2400" b="1">
                <a:solidFill>
                  <a:srgbClr val="FF0000"/>
                </a:solidFill>
                <a:cs typeface="Arial" charset="0"/>
              </a:rPr>
              <a:t>.</a:t>
            </a:r>
            <a:endParaRPr lang="ru-RU" sz="24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1752600" y="2743200"/>
            <a:ext cx="2065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FF0000"/>
                </a:solidFill>
              </a:rPr>
              <a:t>ХРУП, ХРУП.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5029200" y="3048000"/>
            <a:ext cx="998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  <a:cs typeface="Arial" charset="0"/>
              </a:rPr>
              <a:t>А ЗА</a:t>
            </a:r>
            <a:r>
              <a:rPr lang="uk-UA" sz="2800" b="1">
                <a:solidFill>
                  <a:srgbClr val="FF0000"/>
                </a:solidFill>
                <a:cs typeface="Arial" charset="0"/>
              </a:rPr>
              <a:t> </a:t>
            </a:r>
            <a:endParaRPr lang="ru-RU" sz="28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7689850" y="4648200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FF0000"/>
                </a:solidFill>
              </a:rPr>
              <a:t>ДІД, ДІД</a:t>
            </a:r>
            <a:r>
              <a:rPr lang="uk-UA" b="1">
                <a:solidFill>
                  <a:srgbClr val="FF0000"/>
                </a:solidFill>
              </a:rPr>
              <a:t>.</a:t>
            </a:r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32794" name="Picture 26"/>
          <p:cNvPicPr>
            <a:picLocks noChangeAspect="1" noChangeArrowheads="1"/>
          </p:cNvPicPr>
          <p:nvPr/>
        </p:nvPicPr>
        <p:blipFill>
          <a:blip r:embed="rId5"/>
          <a:srcRect l="3499" t="7433" b="27257"/>
          <a:stretch>
            <a:fillRect/>
          </a:stretch>
        </p:blipFill>
        <p:spPr bwMode="auto">
          <a:xfrm>
            <a:off x="304800" y="3429000"/>
            <a:ext cx="1752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2" name="Picture 24"/>
          <p:cNvPicPr>
            <a:picLocks noChangeAspect="1" noChangeArrowheads="1"/>
          </p:cNvPicPr>
          <p:nvPr/>
        </p:nvPicPr>
        <p:blipFill>
          <a:blip r:embed="rId4"/>
          <a:srcRect b="50000"/>
          <a:stretch>
            <a:fillRect/>
          </a:stretch>
        </p:blipFill>
        <p:spPr bwMode="auto">
          <a:xfrm>
            <a:off x="228600" y="4114800"/>
            <a:ext cx="1295400" cy="10668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2"/>
          <a:srcRect l="3882" t="54659" r="72824"/>
          <a:stretch>
            <a:fillRect/>
          </a:stretch>
        </p:blipFill>
        <p:spPr bwMode="auto">
          <a:xfrm>
            <a:off x="838200" y="2438400"/>
            <a:ext cx="9144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1524000" y="4038600"/>
            <a:ext cx="391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</a:rPr>
              <a:t>ЯК СКОЧЕ:</a:t>
            </a:r>
            <a:r>
              <a:rPr lang="uk-UA" sz="2400" b="1"/>
              <a:t> </a:t>
            </a:r>
            <a:r>
              <a:rPr lang="uk-UA" sz="2400" b="1">
                <a:solidFill>
                  <a:srgbClr val="FF0000"/>
                </a:solidFill>
              </a:rPr>
              <a:t>БРИК, БРИК.</a:t>
            </a:r>
            <a:r>
              <a:rPr lang="uk-UA" sz="2400" b="1"/>
              <a:t> </a:t>
            </a:r>
            <a:endParaRPr lang="ru-RU" sz="2400" b="1"/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1905000" y="4495800"/>
            <a:ext cx="4506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</a:rPr>
              <a:t>НА ВСЕ СЕЛО -</a:t>
            </a:r>
            <a:r>
              <a:rPr lang="uk-UA" sz="2400" b="1"/>
              <a:t> </a:t>
            </a:r>
            <a:r>
              <a:rPr lang="uk-UA" sz="2400" b="1">
                <a:solidFill>
                  <a:srgbClr val="FF0000"/>
                </a:solidFill>
              </a:rPr>
              <a:t>КРИК, КРИК.</a:t>
            </a:r>
            <a:r>
              <a:rPr lang="uk-UA" sz="2400" b="1"/>
              <a:t> </a:t>
            </a:r>
            <a:endParaRPr lang="ru-RU" sz="2400" b="1"/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2438400" y="48768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</a:rPr>
              <a:t>НА СИНЦІ ВІН</a:t>
            </a:r>
            <a:r>
              <a:rPr lang="uk-UA" sz="2400" b="1"/>
              <a:t> </a:t>
            </a:r>
            <a:r>
              <a:rPr lang="uk-UA" sz="2400" b="1">
                <a:solidFill>
                  <a:srgbClr val="FF0000"/>
                </a:solidFill>
              </a:rPr>
              <a:t>ДМЕ, ДМЕ.</a:t>
            </a:r>
            <a:r>
              <a:rPr lang="uk-UA" sz="2400" b="1"/>
              <a:t> </a:t>
            </a:r>
            <a:endParaRPr lang="ru-RU" sz="2400" b="1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828800" y="1295400"/>
            <a:ext cx="4252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  <a:cs typeface="Arial" charset="0"/>
              </a:rPr>
              <a:t>БОРІДКОЮ</a:t>
            </a:r>
            <a:r>
              <a:rPr lang="uk-UA" sz="2400" b="1">
                <a:solidFill>
                  <a:srgbClr val="008000"/>
                </a:solidFill>
                <a:cs typeface="Arial" charset="0"/>
              </a:rPr>
              <a:t> </a:t>
            </a:r>
            <a:r>
              <a:rPr lang="uk-UA" sz="2400" b="1">
                <a:solidFill>
                  <a:srgbClr val="FF0000"/>
                </a:solidFill>
                <a:cs typeface="Arial" charset="0"/>
              </a:rPr>
              <a:t>ТРУСЬ</a:t>
            </a:r>
            <a:r>
              <a:rPr lang="uk-UA" sz="2400" b="1">
                <a:solidFill>
                  <a:srgbClr val="FF0000"/>
                </a:solidFill>
              </a:rPr>
              <a:t>, ТРУСЬ</a:t>
            </a:r>
            <a:r>
              <a:rPr lang="uk-UA" sz="2400" b="1">
                <a:solidFill>
                  <a:srgbClr val="FF0000"/>
                </a:solidFill>
                <a:cs typeface="Arial" charset="0"/>
              </a:rPr>
              <a:t>.</a:t>
            </a:r>
            <a:endParaRPr lang="ru-RU" sz="24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010400" y="1143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uk-UA" sz="2400" b="1">
                <a:solidFill>
                  <a:srgbClr val="FF0000"/>
                </a:solidFill>
                <a:cs typeface="Arial" charset="0"/>
              </a:rPr>
              <a:t>ХАП</a:t>
            </a:r>
            <a:r>
              <a:rPr lang="en-US" sz="2400" b="1">
                <a:solidFill>
                  <a:srgbClr val="FF0000"/>
                </a:solidFill>
                <a:cs typeface="Arial" charset="0"/>
              </a:rPr>
              <a:t>, </a:t>
            </a:r>
            <a:r>
              <a:rPr lang="uk-UA" sz="2400" b="1">
                <a:solidFill>
                  <a:srgbClr val="FF0000"/>
                </a:solidFill>
                <a:cs typeface="Arial" charset="0"/>
              </a:rPr>
              <a:t>ХАП</a:t>
            </a:r>
            <a:r>
              <a:rPr lang="uk-UA" sz="2400" b="1">
                <a:solidFill>
                  <a:srgbClr val="FF0000"/>
                </a:solidFill>
              </a:rPr>
              <a:t>.</a:t>
            </a:r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32800" name="Text Box 32"/>
          <p:cNvSpPr txBox="1">
            <a:spLocks noChangeArrowheads="1"/>
          </p:cNvSpPr>
          <p:nvPr/>
        </p:nvSpPr>
        <p:spPr bwMode="auto">
          <a:xfrm>
            <a:off x="2362200" y="5638800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  <a:cs typeface="Arial" charset="0"/>
              </a:rPr>
              <a:t>А ЗА НИМ</a:t>
            </a:r>
            <a:r>
              <a:rPr lang="uk-UA" sz="2800" b="1">
                <a:solidFill>
                  <a:srgbClr val="FF0000"/>
                </a:solidFill>
                <a:cs typeface="Arial" charset="0"/>
              </a:rPr>
              <a:t> </a:t>
            </a:r>
            <a:endParaRPr lang="ru-RU" sz="2800" b="1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2801" name="Picture 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5357813"/>
            <a:ext cx="1752600" cy="1500187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381000" y="5181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</a:rPr>
              <a:t>ВИГУКУЄ</a:t>
            </a:r>
            <a:r>
              <a:rPr lang="uk-UA" sz="2400" b="1"/>
              <a:t> </a:t>
            </a:r>
            <a:r>
              <a:rPr lang="uk-UA" sz="2400" b="1">
                <a:solidFill>
                  <a:srgbClr val="FF0000"/>
                </a:solidFill>
              </a:rPr>
              <a:t>МЕ - МЕ!</a:t>
            </a:r>
            <a:endParaRPr lang="ru-RU" sz="2400" b="1"/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6172200" y="5638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uk-UA" sz="2400" b="1">
                <a:solidFill>
                  <a:srgbClr val="000099"/>
                </a:solidFill>
              </a:rPr>
              <a:t>РЯБКО</a:t>
            </a:r>
            <a:r>
              <a:rPr lang="uk-UA" sz="2400" b="1"/>
              <a:t> </a:t>
            </a:r>
            <a:r>
              <a:rPr lang="uk-UA" sz="2400" b="1">
                <a:solidFill>
                  <a:srgbClr val="FF0000"/>
                </a:solidFill>
              </a:rPr>
              <a:t>ГАВ - ГАВ!</a:t>
            </a:r>
            <a:endParaRPr lang="ru-RU" sz="2400" b="1"/>
          </a:p>
        </p:txBody>
      </p:sp>
      <p:sp>
        <p:nvSpPr>
          <p:cNvPr id="32802" name="Text Box 34"/>
          <p:cNvSpPr txBox="1">
            <a:spLocks noChangeArrowheads="1"/>
          </p:cNvSpPr>
          <p:nvPr/>
        </p:nvSpPr>
        <p:spPr bwMode="auto">
          <a:xfrm>
            <a:off x="0" y="6400800"/>
            <a:ext cx="428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uk-UA" sz="2400" b="1">
                <a:solidFill>
                  <a:srgbClr val="FF0066"/>
                </a:solidFill>
              </a:rPr>
              <a:t>О ЦЕ ТОБІ</a:t>
            </a:r>
            <a:r>
              <a:rPr lang="en-US" sz="2400" b="1">
                <a:solidFill>
                  <a:srgbClr val="FF0066"/>
                </a:solidFill>
              </a:rPr>
              <a:t>,</a:t>
            </a:r>
            <a:r>
              <a:rPr lang="uk-UA" sz="2400" b="1">
                <a:solidFill>
                  <a:srgbClr val="FF0066"/>
                </a:solidFill>
              </a:rPr>
              <a:t> ЩОБ НЕ КРАВ!</a:t>
            </a:r>
            <a:r>
              <a:rPr lang="uk-UA" sz="2400" b="1"/>
              <a:t> </a:t>
            </a:r>
            <a:endParaRPr lang="ru-RU" sz="2400" b="1"/>
          </a:p>
        </p:txBody>
      </p:sp>
      <p:pic>
        <p:nvPicPr>
          <p:cNvPr id="32803" name="Picture 35" descr="DSC0554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2286000"/>
            <a:ext cx="1241425" cy="23368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20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2000"/>
                                        <p:tgtEl>
                                          <p:spTgt spid="3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3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/>
      <p:bldP spid="32777" grpId="0"/>
      <p:bldP spid="32778" grpId="0"/>
      <p:bldP spid="32779" grpId="0"/>
      <p:bldP spid="32780" grpId="0"/>
      <p:bldP spid="32784" grpId="0"/>
      <p:bldP spid="32786" grpId="0"/>
      <p:bldP spid="32788" grpId="0"/>
      <p:bldP spid="32790" grpId="0"/>
      <p:bldP spid="32793" grpId="0"/>
      <p:bldP spid="32795" grpId="0"/>
      <p:bldP spid="32796" grpId="0"/>
      <p:bldP spid="32797" grpId="0"/>
      <p:bldP spid="32772" grpId="0"/>
      <p:bldP spid="32771" grpId="0"/>
      <p:bldP spid="32800" grpId="0"/>
      <p:bldP spid="32798" grpId="0"/>
      <p:bldP spid="32799" grpId="0"/>
      <p:bldP spid="328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032" y="642918"/>
            <a:ext cx="835581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C00000"/>
                </a:solidFill>
              </a:rPr>
              <a:t>МОВА - НАЙВАЖЛИВІША УМОВА ВСЕБІЧНОГО ГАРМОНІЙНОГО РОЗВИТКУ ДИТИНИ. </a:t>
            </a:r>
          </a:p>
          <a:p>
            <a:pPr algn="just"/>
            <a:endParaRPr lang="uk-UA" sz="2400" b="1" dirty="0" smtClean="0">
              <a:solidFill>
                <a:srgbClr val="C00000"/>
              </a:solidFill>
            </a:endParaRPr>
          </a:p>
          <a:p>
            <a:pPr algn="just"/>
            <a:endParaRPr lang="uk-UA" sz="2400" b="1" dirty="0" smtClean="0">
              <a:solidFill>
                <a:srgbClr val="C00000"/>
              </a:solidFill>
            </a:endParaRPr>
          </a:p>
          <a:p>
            <a:pPr algn="just"/>
            <a:endParaRPr lang="uk-UA" sz="2400" b="1" dirty="0" smtClean="0">
              <a:solidFill>
                <a:srgbClr val="C00000"/>
              </a:solidFill>
            </a:endParaRPr>
          </a:p>
          <a:p>
            <a:pPr algn="just"/>
            <a:endParaRPr lang="uk-UA" sz="2400" b="1" dirty="0" smtClean="0">
              <a:solidFill>
                <a:srgbClr val="C00000"/>
              </a:solidFill>
            </a:endParaRPr>
          </a:p>
          <a:p>
            <a:pPr algn="just"/>
            <a:r>
              <a:rPr lang="uk-UA" sz="2000" b="1" dirty="0" smtClean="0">
                <a:solidFill>
                  <a:srgbClr val="2E5A24"/>
                </a:solidFill>
              </a:rPr>
              <a:t>ЧИМ БАГАТШЕ І ПРАВИЛЬНІШЕ МОВЛЕННЯ ДИТИНИ, ТИМ ЛЕГШЕ ЇЙ ВИСВІТЛЮВАТИ СВОЇ ДУМКИ, ТИМ ШВИДШЕ ВОНА ПІЗНАЄ НАВКОЛИШНЮ ДІЙСНІСТЬ, ЗМІСТОВНІШИМИ І ПОВНОЦІННІШИМИ СТАЮТЬ ВІДНОСИНИ З ОДНОЛІТКАМИ І ДОРОСЛИМИ, ТИМ АКТИВШЕ ЗДІЙСНЮЄТЬСЯ ПСИХІЧНИЙ РОЗВИТОК.</a:t>
            </a:r>
          </a:p>
          <a:p>
            <a:pPr algn="just"/>
            <a:endParaRPr lang="uk-UA" sz="1600" b="1" dirty="0" smtClean="0">
              <a:solidFill>
                <a:srgbClr val="FF0000"/>
              </a:solidFill>
            </a:endParaRPr>
          </a:p>
          <a:p>
            <a:endParaRPr lang="uk-UA" sz="1600" dirty="0" smtClean="0"/>
          </a:p>
          <a:p>
            <a:endParaRPr lang="uk-UA" sz="1600" dirty="0" smtClean="0"/>
          </a:p>
          <a:p>
            <a:endParaRPr lang="uk-UA" sz="1600" dirty="0" smtClean="0"/>
          </a:p>
        </p:txBody>
      </p:sp>
    </p:spTree>
    <p:extLst>
      <p:ext uri="{BB962C8B-B14F-4D97-AF65-F5344CB8AC3E}">
        <p14:creationId xmlns:p14="http://schemas.microsoft.com/office/powerpoint/2010/main" val="184497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634"/>
            <a:ext cx="9144000" cy="65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745" y="1772816"/>
            <a:ext cx="86374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2E5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ЗАВДАННЯ:</a:t>
            </a:r>
          </a:p>
          <a:p>
            <a:endParaRPr lang="uk-UA" sz="2400" b="1" dirty="0" smtClean="0">
              <a:solidFill>
                <a:srgbClr val="2E5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solidFill>
                  <a:srgbClr val="2E5A24"/>
                </a:solidFill>
              </a:rPr>
              <a:t>ФОРМУВАННЯ ГРАМАТИЧНОЇ БУДОВИ МОВЛЕННЯ;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solidFill>
                  <a:srgbClr val="2E5A24"/>
                </a:solidFill>
              </a:rPr>
              <a:t>ЗБАГАЧЕННЯ СЛОВНИКОВОГО ЗАПАСУ;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solidFill>
                  <a:srgbClr val="2E5A24"/>
                </a:solidFill>
              </a:rPr>
              <a:t>ВИХОВАННЯ ЗВУКОВОЇ КУЛЬТУРИ МОВЛЕННЯ;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solidFill>
                  <a:srgbClr val="2E5A24"/>
                </a:solidFill>
              </a:rPr>
              <a:t>РОЗВИТОК МОНОЛОГІЧНОГО МОВЛЕННЯ;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>
                <a:solidFill>
                  <a:srgbClr val="2E5A24"/>
                </a:solidFill>
              </a:rPr>
              <a:t>РОЗВИТОК  </a:t>
            </a:r>
            <a:r>
              <a:rPr lang="uk-UA" sz="2400" b="1" dirty="0" smtClean="0">
                <a:solidFill>
                  <a:srgbClr val="2E5A24"/>
                </a:solidFill>
              </a:rPr>
              <a:t>ДІАЛОГІЧНОГО </a:t>
            </a:r>
            <a:r>
              <a:rPr lang="uk-UA" sz="2400" b="1" dirty="0">
                <a:solidFill>
                  <a:srgbClr val="2E5A24"/>
                </a:solidFill>
              </a:rPr>
              <a:t>МОВЛЕННЯ</a:t>
            </a:r>
            <a:r>
              <a:rPr lang="uk-UA" sz="2400" b="1" dirty="0" smtClean="0">
                <a:solidFill>
                  <a:srgbClr val="2E5A24"/>
                </a:solidFill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solidFill>
                  <a:srgbClr val="2E5A24"/>
                </a:solidFill>
              </a:rPr>
              <a:t>ОЗНАЙОМЛЕННЯ З ХУДОЖНЬОЮ ЛІТЕРАТУРОЮ;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solidFill>
                  <a:srgbClr val="2E5A24"/>
                </a:solidFill>
              </a:rPr>
              <a:t>НАВЧАННЯ ЕЛЕМЕРТІВ  МОВЛЕННЯ.</a:t>
            </a:r>
            <a:endParaRPr lang="uk-UA" sz="2400" b="1" dirty="0">
              <a:solidFill>
                <a:srgbClr val="2E5A24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uk-UA" sz="2400" b="1" dirty="0" smtClean="0">
              <a:solidFill>
                <a:srgbClr val="2E5A24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uk-UA" sz="2400" b="1" dirty="0" smtClean="0">
              <a:solidFill>
                <a:srgbClr val="2E5A24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dirty="0">
              <a:solidFill>
                <a:srgbClr val="2E5A2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744" y="718374"/>
            <a:ext cx="8637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МОВЛЕННЯ ТА МОВЛЕННЄВОГО СПІЛКУВАННЯ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184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02" y="571480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ОДНИМ З ГОЛОВНИХ ЗАВДАНЬ  РОЗВИТКУ МОВЛЕННЯ Є ФОРМУВАННЯ ЛЕКСИКО-ГРАМАТИЧНИХ КАТЕГОРІЙ.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285861"/>
            <a:ext cx="83582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2E5A24"/>
                </a:solidFill>
              </a:rPr>
              <a:t>ПРИ ФОРМУВАННІ ЛЕКСИКО-ГРАМАТИЧНИХ КАТЕГОРІЙ ПРОВІДНУ РОЛЬ ВІДВОДЯТЬ ДИДАКТИЧНІЙ ГРІ</a:t>
            </a:r>
            <a:r>
              <a:rPr lang="en-US" b="1" dirty="0" smtClean="0">
                <a:solidFill>
                  <a:srgbClr val="2E5A24"/>
                </a:solidFill>
              </a:rPr>
              <a:t>. </a:t>
            </a:r>
            <a:endParaRPr lang="uk-UA" b="1" dirty="0" smtClean="0">
              <a:solidFill>
                <a:srgbClr val="2E5A24"/>
              </a:solidFill>
            </a:endParaRPr>
          </a:p>
          <a:p>
            <a:pPr algn="just"/>
            <a:r>
              <a:rPr lang="uk-UA" b="1" dirty="0" smtClean="0">
                <a:solidFill>
                  <a:srgbClr val="2E5A24"/>
                </a:solidFill>
              </a:rPr>
              <a:t>ДИДАКТИЧНА ГРА </a:t>
            </a:r>
            <a:r>
              <a:rPr lang="uk-UA" b="1" dirty="0" err="1" smtClean="0">
                <a:solidFill>
                  <a:srgbClr val="2E5A24"/>
                </a:solidFill>
              </a:rPr>
              <a:t>РОЗВ</a:t>
            </a:r>
            <a:r>
              <a:rPr lang="en-US" b="1" dirty="0" smtClean="0">
                <a:solidFill>
                  <a:srgbClr val="2E5A24"/>
                </a:solidFill>
              </a:rPr>
              <a:t>’</a:t>
            </a:r>
            <a:r>
              <a:rPr lang="uk-UA" b="1" dirty="0" smtClean="0">
                <a:solidFill>
                  <a:srgbClr val="2E5A24"/>
                </a:solidFill>
              </a:rPr>
              <a:t>ЯЗУЄ ТАКІ ЗАВДАННЯ:</a:t>
            </a:r>
          </a:p>
          <a:p>
            <a:pPr algn="just">
              <a:buFont typeface="Arial" pitchFamily="34" charset="0"/>
              <a:buChar char="•"/>
            </a:pPr>
            <a:r>
              <a:rPr lang="uk-UA" b="1" dirty="0" smtClean="0">
                <a:solidFill>
                  <a:srgbClr val="2E5A24"/>
                </a:solidFill>
              </a:rPr>
              <a:t>НАВЧАЄ;</a:t>
            </a:r>
          </a:p>
          <a:p>
            <a:pPr algn="just">
              <a:buFont typeface="Arial" pitchFamily="34" charset="0"/>
              <a:buChar char="•"/>
            </a:pPr>
            <a:r>
              <a:rPr lang="uk-UA" b="1" dirty="0" smtClean="0">
                <a:solidFill>
                  <a:srgbClr val="2E5A24"/>
                </a:solidFill>
              </a:rPr>
              <a:t>РОЗВИВАЄ;</a:t>
            </a:r>
          </a:p>
          <a:p>
            <a:pPr algn="just">
              <a:buFont typeface="Arial" pitchFamily="34" charset="0"/>
              <a:buChar char="•"/>
            </a:pPr>
            <a:r>
              <a:rPr lang="uk-UA" b="1" dirty="0" smtClean="0">
                <a:solidFill>
                  <a:srgbClr val="2E5A24"/>
                </a:solidFill>
              </a:rPr>
              <a:t>ЗАКРІПЛЮЄ НАБУТІ ЗНАННЯ;</a:t>
            </a:r>
          </a:p>
          <a:p>
            <a:pPr algn="just">
              <a:buFont typeface="Arial" pitchFamily="34" charset="0"/>
              <a:buChar char="•"/>
            </a:pPr>
            <a:r>
              <a:rPr lang="uk-UA" b="1" dirty="0" smtClean="0">
                <a:solidFill>
                  <a:srgbClr val="2E5A24"/>
                </a:solidFill>
              </a:rPr>
              <a:t>ПОГЛИБЛЮЄ СЛОВНИК;</a:t>
            </a:r>
          </a:p>
          <a:p>
            <a:pPr algn="just">
              <a:buFont typeface="Arial" pitchFamily="34" charset="0"/>
              <a:buChar char="•"/>
            </a:pPr>
            <a:r>
              <a:rPr lang="uk-UA" b="1" dirty="0" smtClean="0">
                <a:solidFill>
                  <a:srgbClr val="2E5A24"/>
                </a:solidFill>
              </a:rPr>
              <a:t>РОЗВИВАЄ ВМІННЯ ВЕСТИ МОВЛЕННЯ (МОНОЛОГІЧНЕ</a:t>
            </a:r>
            <a:r>
              <a:rPr lang="en-US" b="1" dirty="0" smtClean="0">
                <a:solidFill>
                  <a:srgbClr val="2E5A24"/>
                </a:solidFill>
              </a:rPr>
              <a:t>, </a:t>
            </a:r>
            <a:r>
              <a:rPr lang="uk-UA" b="1" dirty="0" err="1" smtClean="0">
                <a:solidFill>
                  <a:srgbClr val="2E5A24"/>
                </a:solidFill>
              </a:rPr>
              <a:t>ДІ</a:t>
            </a:r>
            <a:r>
              <a:rPr lang="ru-RU" b="1" dirty="0" smtClean="0">
                <a:solidFill>
                  <a:srgbClr val="2E5A24"/>
                </a:solidFill>
              </a:rPr>
              <a:t>АЛОГІЧНЕ)</a:t>
            </a:r>
            <a:endParaRPr lang="en-US" b="1" dirty="0" smtClean="0">
              <a:solidFill>
                <a:srgbClr val="2E5A24"/>
              </a:solidFill>
            </a:endParaRPr>
          </a:p>
          <a:p>
            <a:pPr algn="just"/>
            <a:endParaRPr lang="uk-UA" b="1" dirty="0" smtClean="0">
              <a:solidFill>
                <a:srgbClr val="2E5A2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786190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solidFill>
                  <a:srgbClr val="C00000"/>
                </a:solidFill>
              </a:rPr>
              <a:t>ДИДАКТИЧНА ГРА МАЄ ДВІ МЕТИ: </a:t>
            </a:r>
            <a:r>
              <a:rPr lang="uk-UA" b="1" dirty="0" smtClean="0">
                <a:solidFill>
                  <a:srgbClr val="2E5A24"/>
                </a:solidFill>
              </a:rPr>
              <a:t>НАВЧАЛЬНУ ТА ІГРОВУ ЗАРАДИ ЯКОЇ ДІЄ ДИТИНА.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786322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2E5A24"/>
                </a:solidFill>
              </a:rPr>
              <a:t>В ГРІ ДИТИНА ПОТРАПЛЯЄ У СИТУАЦІЇ, КОЛИ ВОНА ЗМУШЕНА ВИКОРИСТОВУВАТИ НАБУТІ МОВНІ ЗНАННЯ І СЛОВНИК У НОВИХ УМОВАХ.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7846" y="548680"/>
            <a:ext cx="5630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2E5A24"/>
                </a:solidFill>
              </a:rPr>
              <a:t>ВПРАВА «ОДИН - БАГАТО»</a:t>
            </a:r>
            <a:endParaRPr lang="uk-UA" sz="3200" b="1" dirty="0">
              <a:solidFill>
                <a:srgbClr val="2E5A2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634" y="114418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i="1" u="sng" dirty="0" smtClean="0">
                <a:solidFill>
                  <a:srgbClr val="C00000"/>
                </a:solidFill>
              </a:rPr>
              <a:t>МЕТА:</a:t>
            </a:r>
            <a:r>
              <a:rPr lang="uk-UA" sz="2000" b="1" dirty="0" smtClean="0"/>
              <a:t> </a:t>
            </a:r>
            <a:r>
              <a:rPr lang="uk-UA" sz="2000" b="1" dirty="0" smtClean="0">
                <a:solidFill>
                  <a:srgbClr val="2E5A24"/>
                </a:solidFill>
              </a:rPr>
              <a:t>ВЧИТИ ВИМОВЛЯТИ СЛОВА ПРИ УТВОРЕННІ ІМЕННИКІВ МНОЖИНИ НАЗИВНОГО ВІДМІНКУ. РОЗШИРЮВАТИ І АКТИВІЗУВАТИ СЛОВНИКОВИЙ ЗАПАС. РОЗВИВАТИ СЛУХОВУ І ЗОРОВУ УВАГУ.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648" y="2494335"/>
            <a:ext cx="82089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ХІД ГРИ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b="1" dirty="0" smtClean="0">
                <a:solidFill>
                  <a:srgbClr val="2E5A24"/>
                </a:solidFill>
              </a:rPr>
              <a:t>ПЕРЕД ДИТИНОЮ РОЗКЛАСТИ КАРТИНКИ. ЛОГОПЕД НАЗИВАЄ ПРЕДМЕТ ЗОБРАЖЕНИЙ НА КАРТИНЦІ І ПРОПОНУЄ ДИТИНІ ВІДШУКАТИ КАРТИНКУ ІЗ ЗОБРАЖЕННЯМ ДЕКІЛЬКОХ ВІДПОВІДНИХ ПРЕДМЕТІВ І НАЗВАТИ ЇХ.</a:t>
            </a:r>
            <a:endParaRPr lang="uk-UA" b="1" dirty="0">
              <a:solidFill>
                <a:srgbClr val="2E5A2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122" y="5620951"/>
            <a:ext cx="1356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ОЛІВЕЦЬ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229" y="5320916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ОЛІВЦІ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5180" y="4915883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СТІЛ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8344" y="4646774"/>
            <a:ext cx="1266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СТОЛИ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78" y="4503319"/>
            <a:ext cx="1161302" cy="74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r="26483"/>
          <a:stretch/>
        </p:blipFill>
        <p:spPr bwMode="auto">
          <a:xfrm>
            <a:off x="2567356" y="5541506"/>
            <a:ext cx="1040744" cy="122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73" y="4225843"/>
            <a:ext cx="1541120" cy="115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808" y="5228370"/>
            <a:ext cx="1474492" cy="110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4936" b="14339"/>
          <a:stretch/>
        </p:blipFill>
        <p:spPr bwMode="auto">
          <a:xfrm>
            <a:off x="5043249" y="5408974"/>
            <a:ext cx="1437305" cy="112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93003" y="3935081"/>
            <a:ext cx="972232" cy="145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10" y="4648113"/>
            <a:ext cx="801645" cy="97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84" y="3930389"/>
            <a:ext cx="1111696" cy="71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10" y="3930389"/>
            <a:ext cx="1113774" cy="71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25136" y="6382096"/>
            <a:ext cx="1404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БУДИНКИ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7461" y="6334753"/>
            <a:ext cx="141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БУДИНОК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5022" y="5306641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СТІЛЬЦІ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4527" y="6334753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СТІЛЕЦЬ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3119" y="646117"/>
            <a:ext cx="5688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2E5A24"/>
                </a:solidFill>
              </a:rPr>
              <a:t>ВПРАВА «ОДИН – БАГАТО»</a:t>
            </a:r>
            <a:endParaRPr lang="uk-UA" sz="3200" b="1" dirty="0">
              <a:solidFill>
                <a:srgbClr val="2E5A2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40768"/>
            <a:ext cx="82944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МЕТА: </a:t>
            </a:r>
            <a:r>
              <a:rPr lang="ru-RU" sz="2000" b="1" dirty="0">
                <a:solidFill>
                  <a:srgbClr val="2E5A24"/>
                </a:solidFill>
              </a:rPr>
              <a:t>ВЧИТИ УТВОРЮВАТИ </a:t>
            </a:r>
            <a:r>
              <a:rPr lang="ru-RU" sz="2000" b="1" dirty="0" smtClean="0">
                <a:solidFill>
                  <a:srgbClr val="2E5A24"/>
                </a:solidFill>
              </a:rPr>
              <a:t>МНОЖИНУ ІМЕННИКА </a:t>
            </a:r>
            <a:r>
              <a:rPr lang="ru-RU" sz="2000" b="1" dirty="0">
                <a:solidFill>
                  <a:srgbClr val="2E5A24"/>
                </a:solidFill>
              </a:rPr>
              <a:t>У</a:t>
            </a:r>
            <a:r>
              <a:rPr lang="ru-RU" sz="2000" b="1" dirty="0" smtClean="0">
                <a:solidFill>
                  <a:srgbClr val="2E5A24"/>
                </a:solidFill>
              </a:rPr>
              <a:t> НАЗИВНОМУ ВІДМІНКУ У  ПОЄДНАННІ З ПРИКМЕТНИКАМИ. </a:t>
            </a:r>
          </a:p>
          <a:p>
            <a:pPr algn="just"/>
            <a:endParaRPr lang="ru-RU" sz="2000" b="1" dirty="0">
              <a:solidFill>
                <a:srgbClr val="2E5A24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2E5A24"/>
                </a:solidFill>
              </a:rPr>
              <a:t>РОЗШИРЮВАТИ ТА </a:t>
            </a:r>
            <a:r>
              <a:rPr lang="ru-RU" sz="2000" b="1" dirty="0">
                <a:solidFill>
                  <a:srgbClr val="2E5A24"/>
                </a:solidFill>
              </a:rPr>
              <a:t>АКТИВІЗУВАТИ СЛОВНИКОВИЙ ЗАПАС. РОЗВИВАТИ СЛУХОВУ І ЗОРОВУ УВАГУ.</a:t>
            </a:r>
            <a:endParaRPr lang="uk-UA" sz="2000" b="1" dirty="0">
              <a:solidFill>
                <a:srgbClr val="2E5A24"/>
              </a:solidFill>
            </a:endParaRPr>
          </a:p>
        </p:txBody>
      </p:sp>
      <p:sp>
        <p:nvSpPr>
          <p:cNvPr id="3" name="AutoShape 2" descr="Результат пошуку зображень за запитом &quot;зеленый лист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9" y="4518197"/>
            <a:ext cx="1785890" cy="1762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821" y="3140968"/>
            <a:ext cx="2330809" cy="1747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875" y="6378973"/>
            <a:ext cx="254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ЗЕЛЕНИЙ ЛИСТОК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0701" y="4292929"/>
            <a:ext cx="2177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ЗЕЛЕНЕ ЛИСТЯ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31" y="4693039"/>
            <a:ext cx="2371725" cy="1924050"/>
          </a:xfrm>
          <a:prstGeom prst="roundRect">
            <a:avLst>
              <a:gd name="adj" fmla="val 1895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85" y="2858873"/>
            <a:ext cx="2432531" cy="1782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91103" y="4798011"/>
            <a:ext cx="2145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ВИСОКІ СОСНИ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53180" y="6158182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ВИСОКА СОСНА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1702712" cy="2337456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48037"/>
            <a:ext cx="1645931" cy="230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9995" y="439861"/>
            <a:ext cx="6749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2E5A24"/>
                </a:solidFill>
              </a:rPr>
              <a:t>ВПРАВА </a:t>
            </a:r>
            <a:r>
              <a:rPr lang="uk-UA" sz="3200" b="1" dirty="0" smtClean="0">
                <a:solidFill>
                  <a:srgbClr val="2E5A24"/>
                </a:solidFill>
              </a:rPr>
              <a:t>«ЧЕТВЕРТИЙ</a:t>
            </a:r>
            <a:r>
              <a:rPr lang="uk-UA" sz="2000" b="1" dirty="0" smtClean="0"/>
              <a:t> </a:t>
            </a:r>
            <a:r>
              <a:rPr lang="uk-UA" sz="3200" b="1" dirty="0" smtClean="0">
                <a:solidFill>
                  <a:srgbClr val="2E5A24"/>
                </a:solidFill>
              </a:rPr>
              <a:t>ЗАЙВИЙ»</a:t>
            </a:r>
            <a:endParaRPr lang="uk-UA" sz="3200" b="1" dirty="0">
              <a:solidFill>
                <a:srgbClr val="2E5A2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288" y="987707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i="1" u="sng" dirty="0" smtClean="0">
                <a:solidFill>
                  <a:srgbClr val="C00000"/>
                </a:solidFill>
              </a:rPr>
              <a:t>МЕТА:</a:t>
            </a:r>
            <a:r>
              <a:rPr lang="uk-UA" sz="2000" b="1" dirty="0" smtClean="0"/>
              <a:t> </a:t>
            </a:r>
            <a:r>
              <a:rPr lang="uk-UA" sz="2000" b="1" dirty="0" smtClean="0">
                <a:solidFill>
                  <a:srgbClr val="2E5A24"/>
                </a:solidFill>
              </a:rPr>
              <a:t>РОЗВИВАТИ УВАГУ, ЛОГІЧНЕ МИСЛЕННЯ, ПОГЛИБЛЮВАТИ НАВИКИ УЗАГАЛЬНЕННЯ. РОЗШИРЮВАТИ І АКТИВІЗУВАТИ СЛОВНИКОВИЙ ЗАПАС. РОЗВИВАТИ СЛУХОВУ І ЗОРОВУ УВАГУ.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uk-U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303" y="2276037"/>
            <a:ext cx="8208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ХІД ГРИ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b="1" dirty="0">
                <a:solidFill>
                  <a:srgbClr val="2E5A24"/>
                </a:solidFill>
              </a:rPr>
              <a:t>Д</a:t>
            </a:r>
            <a:r>
              <a:rPr lang="uk-UA" b="1" dirty="0" smtClean="0">
                <a:solidFill>
                  <a:srgbClr val="2E5A24"/>
                </a:solidFill>
              </a:rPr>
              <a:t>ЕМОНСТРУВАТИ ДИТИНІ КАРТКИ ІЗ ЗОБРАЖЕННЯМ ЧОТИРЬОХ ПРЕДМЕТІВ. ЗАПРОПОНУВАТИ ДИТИНІ ВІДШУКАТИ КАРТИНКУ ЯКА ЗАЙВА. НАЗВАТИ ІНШІ ОДНИМ СЛОВОМ (УЗАГАЛЬНИТИ).</a:t>
            </a:r>
            <a:endParaRPr lang="uk-UA" b="1" dirty="0">
              <a:solidFill>
                <a:srgbClr val="2E5A24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3" y="3933056"/>
            <a:ext cx="2957561" cy="2220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5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64904"/>
            <a:ext cx="508245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598776"/>
            <a:ext cx="4122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2E5A24"/>
                </a:solidFill>
              </a:rPr>
              <a:t>ВПРАВА «ПОЛІЧИ» </a:t>
            </a:r>
            <a:endParaRPr lang="uk-UA" sz="3200" b="1" dirty="0">
              <a:solidFill>
                <a:srgbClr val="2E5A2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36104" y="1458650"/>
            <a:ext cx="7884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МЕТА:</a:t>
            </a:r>
            <a:r>
              <a:rPr lang="ru-RU" dirty="0"/>
              <a:t> </a:t>
            </a:r>
            <a:r>
              <a:rPr lang="ru-RU" b="1" dirty="0">
                <a:solidFill>
                  <a:srgbClr val="2E5A24"/>
                </a:solidFill>
              </a:rPr>
              <a:t>ВЧИТИ </a:t>
            </a:r>
            <a:r>
              <a:rPr lang="ru-RU" b="1" dirty="0" smtClean="0">
                <a:solidFill>
                  <a:srgbClr val="2E5A24"/>
                </a:solidFill>
              </a:rPr>
              <a:t>УЗГОДЖУВАТИ ЧИСЛІВНИКИ З ІМЕННИКАМИ.</a:t>
            </a:r>
            <a:endParaRPr lang="ru-RU" b="1" dirty="0">
              <a:solidFill>
                <a:srgbClr val="2E5A24"/>
              </a:solidFill>
            </a:endParaRPr>
          </a:p>
          <a:p>
            <a:r>
              <a:rPr lang="ru-RU" b="1" i="1" dirty="0" smtClean="0">
                <a:solidFill>
                  <a:srgbClr val="2E5A24"/>
                </a:solidFill>
              </a:rPr>
              <a:t>РОЗШИРЮВАТИ </a:t>
            </a:r>
            <a:r>
              <a:rPr lang="ru-RU" b="1" i="1" dirty="0">
                <a:solidFill>
                  <a:srgbClr val="2E5A24"/>
                </a:solidFill>
              </a:rPr>
              <a:t>І АКТИВІЗУВАТИ СЛОВНИКОВИЙ ЗАПАС. РОЗВИВАТИ СЛУХОВУ І ЗОРОВУ УВАГУ.	</a:t>
            </a:r>
          </a:p>
        </p:txBody>
      </p:sp>
    </p:spTree>
    <p:extLst>
      <p:ext uri="{BB962C8B-B14F-4D97-AF65-F5344CB8AC3E}">
        <p14:creationId xmlns:p14="http://schemas.microsoft.com/office/powerpoint/2010/main" val="677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1121</TotalTime>
  <Words>1219</Words>
  <Application>Microsoft Office PowerPoint</Application>
  <PresentationFormat>Экран (4:3)</PresentationFormat>
  <Paragraphs>217</Paragraphs>
  <Slides>30</Slides>
  <Notes>1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Ясность</vt:lpstr>
      <vt:lpstr>Слайд</vt:lpstr>
      <vt:lpstr>ТЕРЕБОВЛЯНСЬКИЙ  НАВЧАЛЬНО - РЕАБІЛІТАЦІЙНИЙ ЦЕНТР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86</cp:revision>
  <dcterms:created xsi:type="dcterms:W3CDTF">2016-12-25T17:31:11Z</dcterms:created>
  <dcterms:modified xsi:type="dcterms:W3CDTF">2017-02-27T11:29:55Z</dcterms:modified>
</cp:coreProperties>
</file>