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714" r:id="rId4"/>
    <p:sldMasterId id="2147483728" r:id="rId5"/>
  </p:sldMasterIdLst>
  <p:notesMasterIdLst>
    <p:notesMasterId r:id="rId28"/>
  </p:notesMasterIdLst>
  <p:sldIdLst>
    <p:sldId id="258" r:id="rId6"/>
    <p:sldId id="262" r:id="rId7"/>
    <p:sldId id="263" r:id="rId8"/>
    <p:sldId id="256" r:id="rId9"/>
    <p:sldId id="264" r:id="rId10"/>
    <p:sldId id="265" r:id="rId11"/>
    <p:sldId id="279" r:id="rId12"/>
    <p:sldId id="280" r:id="rId13"/>
    <p:sldId id="257" r:id="rId14"/>
    <p:sldId id="266" r:id="rId15"/>
    <p:sldId id="267" r:id="rId16"/>
    <p:sldId id="278" r:id="rId17"/>
    <p:sldId id="268" r:id="rId18"/>
    <p:sldId id="269" r:id="rId19"/>
    <p:sldId id="271" r:id="rId20"/>
    <p:sldId id="272" r:id="rId21"/>
    <p:sldId id="261" r:id="rId22"/>
    <p:sldId id="273" r:id="rId23"/>
    <p:sldId id="259" r:id="rId24"/>
    <p:sldId id="274" r:id="rId25"/>
    <p:sldId id="275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F7D58-29A1-40FB-B28E-5B67F8858C9A}" type="datetimeFigureOut">
              <a:rPr lang="uk-UA" smtClean="0"/>
              <a:pPr/>
              <a:t>11.02.2017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0B3FF-4A60-4D86-A735-7A7CD2D5E7B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1781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76FC1-056B-4554-9FFD-9EFC6DE0520B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62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32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897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778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003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646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343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36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21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901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572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004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16AA0-37FB-4F99-8C1E-3F99AB1293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839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8046E8-B11C-4F90-8951-968D36B00A7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221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763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369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240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87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27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762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499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491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368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107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038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16AA0-37FB-4F99-8C1E-3F99AB1293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937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8046E8-B11C-4F90-8951-968D36B00A7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39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069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84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940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048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7378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882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6833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784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396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5187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8345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16AA0-37FB-4F99-8C1E-3F99AB1293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31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8046E8-B11C-4F90-8951-968D36B00A7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5677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5928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5698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340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0747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4606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6134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1940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4591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8430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0332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16AA0-37FB-4F99-8C1E-3F99AB1293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1542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8046E8-B11C-4F90-8951-968D36B00A7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05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99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24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60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1DF2-27B2-4206-8A55-4EA549D89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DE22F-5C96-4AAB-A6BB-66FB543B3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93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ОБОЧИЙ\робочий стіл\фони для презентацій\8e0fb9504b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357166"/>
            <a:ext cx="67866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3200" b="1" dirty="0" smtClean="0">
                <a:solidFill>
                  <a:srgbClr val="FFFF00"/>
                </a:solidFill>
                <a:latin typeface="Verdana" pitchFamily="34" charset="0"/>
                <a:ea typeface="Times New Roman"/>
              </a:rPr>
              <a:t>У всьому світі – кожен </a:t>
            </a:r>
            <a:r>
              <a:rPr lang="uk-UA" sz="3200" b="1" dirty="0" err="1" smtClean="0">
                <a:solidFill>
                  <a:srgbClr val="FFFF00"/>
                </a:solidFill>
                <a:latin typeface="Verdana" pitchFamily="34" charset="0"/>
                <a:ea typeface="Times New Roman"/>
              </a:rPr>
              <a:t>зна</a:t>
            </a:r>
            <a:r>
              <a:rPr lang="uk-UA" sz="3200" b="1" dirty="0" smtClean="0">
                <a:solidFill>
                  <a:srgbClr val="FFFF00"/>
                </a:solidFill>
                <a:latin typeface="Verdana" pitchFamily="34" charset="0"/>
                <a:ea typeface="Times New Roman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uk-UA" sz="3200" b="1" dirty="0" smtClean="0">
                <a:solidFill>
                  <a:srgbClr val="FFFF00"/>
                </a:solidFill>
                <a:latin typeface="Verdana" pitchFamily="34" charset="0"/>
                <a:ea typeface="Times New Roman"/>
              </a:rPr>
              <a:t>Є Батьківщина лиш одна.</a:t>
            </a:r>
          </a:p>
          <a:p>
            <a:pPr algn="just">
              <a:lnSpc>
                <a:spcPct val="150000"/>
              </a:lnSpc>
            </a:pPr>
            <a:r>
              <a:rPr lang="uk-UA" sz="3200" b="1" dirty="0" smtClean="0">
                <a:solidFill>
                  <a:srgbClr val="FFFF00"/>
                </a:solidFill>
                <a:latin typeface="Verdana" pitchFamily="34" charset="0"/>
                <a:ea typeface="Times New Roman"/>
              </a:rPr>
              <a:t>І в нас вона одна-єдина:</a:t>
            </a:r>
          </a:p>
          <a:p>
            <a:pPr algn="just">
              <a:lnSpc>
                <a:spcPct val="150000"/>
              </a:lnSpc>
            </a:pPr>
            <a:r>
              <a:rPr lang="uk-UA" sz="3200" b="1" dirty="0" smtClean="0">
                <a:solidFill>
                  <a:srgbClr val="FFFF00"/>
                </a:solidFill>
                <a:latin typeface="Verdana" pitchFamily="34" charset="0"/>
                <a:ea typeface="Times New Roman"/>
              </a:rPr>
              <a:t>Це наша славна</a:t>
            </a:r>
          </a:p>
          <a:p>
            <a:pPr algn="just">
              <a:lnSpc>
                <a:spcPct val="150000"/>
              </a:lnSpc>
            </a:pPr>
            <a:r>
              <a:rPr lang="uk-UA" sz="2400" b="1" i="1" dirty="0" smtClean="0">
                <a:solidFill>
                  <a:srgbClr val="FFFF00"/>
                </a:solidFill>
                <a:latin typeface="Verdana" pitchFamily="34" charset="0"/>
                <a:ea typeface="Times New Roman"/>
              </a:rPr>
              <a:t>                                     Д.</a:t>
            </a:r>
            <a:r>
              <a:rPr lang="uk-UA" sz="2400" b="1" i="1" dirty="0" err="1" smtClean="0">
                <a:solidFill>
                  <a:srgbClr val="FFFF00"/>
                </a:solidFill>
                <a:latin typeface="Verdana" pitchFamily="34" charset="0"/>
                <a:ea typeface="Times New Roman"/>
              </a:rPr>
              <a:t>Комілевська</a:t>
            </a:r>
            <a:r>
              <a:rPr lang="uk-UA" sz="2400" b="1" i="1" dirty="0" smtClean="0">
                <a:solidFill>
                  <a:srgbClr val="FFFF00"/>
                </a:solidFill>
                <a:latin typeface="Verdana" pitchFamily="34" charset="0"/>
                <a:ea typeface="Times New Roman"/>
              </a:rPr>
              <a:t> </a:t>
            </a:r>
            <a:r>
              <a:rPr lang="uk-UA" b="1" i="1" dirty="0" smtClean="0">
                <a:solidFill>
                  <a:srgbClr val="FFFF00"/>
                </a:solidFill>
                <a:latin typeface="Verdana" pitchFamily="34" charset="0"/>
                <a:ea typeface="Times New Roman"/>
              </a:rPr>
              <a:t> </a:t>
            </a:r>
            <a:r>
              <a:rPr lang="uk-UA" sz="2800" b="1" i="1" dirty="0" smtClean="0">
                <a:solidFill>
                  <a:srgbClr val="FFFF00"/>
                </a:solidFill>
                <a:latin typeface="Verdana" pitchFamily="34" charset="0"/>
                <a:ea typeface="Times New Roman"/>
              </a:rPr>
              <a:t>          </a:t>
            </a:r>
            <a:endParaRPr lang="uk-UA" sz="2800" b="1" dirty="0">
              <a:solidFill>
                <a:srgbClr val="FFFF00"/>
              </a:solidFill>
              <a:latin typeface="Verdana" pitchFamily="34" charset="0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2714620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  <a:latin typeface="Verdana" pitchFamily="34" charset="0"/>
                <a:ea typeface="Times New Roman"/>
              </a:rPr>
              <a:t>Україна</a:t>
            </a:r>
            <a:r>
              <a:rPr lang="ru-RU" sz="3200" b="1" i="1" dirty="0" smtClean="0">
                <a:solidFill>
                  <a:srgbClr val="FFFF00"/>
                </a:solidFill>
                <a:latin typeface="Verdana" pitchFamily="34" charset="0"/>
                <a:ea typeface="Times New Roman"/>
              </a:rPr>
              <a:t>.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2714620"/>
            <a:ext cx="114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Verdana" pitchFamily="34" charset="0"/>
                <a:ea typeface="Times New Roman"/>
              </a:rPr>
              <a:t>…..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17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645024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48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Свистячі </a:t>
            </a:r>
            <a:r>
              <a:rPr lang="uk-UA" sz="48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і шиплячі звуки</a:t>
            </a:r>
            <a:endParaRPr lang="uk-UA" sz="4800" b="1" dirty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- Як вимовляються свистячі звуки?</a:t>
            </a:r>
            <a:endParaRPr lang="uk-UA" sz="3600" b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- Як вимовляються шиплячі звуки?</a:t>
            </a:r>
            <a:endParaRPr lang="uk-UA" sz="3600" b="1" dirty="0">
              <a:solidFill>
                <a:srgbClr val="00206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836712"/>
            <a:ext cx="5848461" cy="20143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uk-UA" sz="44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uk-UA" sz="4400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ІУ </a:t>
            </a:r>
            <a:r>
              <a:rPr lang="uk-UA" sz="4400" b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конкурс</a:t>
            </a:r>
          </a:p>
          <a:p>
            <a:pPr lvl="0" algn="ctr">
              <a:lnSpc>
                <a:spcPct val="150000"/>
              </a:lnSpc>
            </a:pPr>
            <a:r>
              <a:rPr lang="uk-UA" sz="4400" b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  </a:t>
            </a:r>
            <a:r>
              <a:rPr lang="uk-UA" sz="4400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«Пізнай на дотик»</a:t>
            </a:r>
            <a:r>
              <a:rPr lang="uk-UA" sz="44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  </a:t>
            </a:r>
            <a:endParaRPr lang="uk-UA" sz="44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16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548680"/>
            <a:ext cx="4246484" cy="2451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5400" b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5 конкурс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5400" b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  </a:t>
            </a:r>
            <a:r>
              <a:rPr lang="uk-UA" sz="5400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«</a:t>
            </a:r>
            <a:r>
              <a:rPr lang="uk-UA" sz="5400" b="1" dirty="0" err="1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Косворд</a:t>
            </a:r>
            <a:r>
              <a:rPr lang="uk-UA" sz="5400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»</a:t>
            </a:r>
            <a:endParaRPr lang="uk-UA" sz="5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9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1428736"/>
          <a:ext cx="6929496" cy="48986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7458"/>
                <a:gridCol w="577458"/>
                <a:gridCol w="577458"/>
                <a:gridCol w="577458"/>
                <a:gridCol w="577458"/>
                <a:gridCol w="577458"/>
                <a:gridCol w="577458"/>
                <a:gridCol w="577458"/>
                <a:gridCol w="577458"/>
                <a:gridCol w="577458"/>
                <a:gridCol w="577458"/>
                <a:gridCol w="577458"/>
              </a:tblGrid>
              <a:tr h="704175">
                <a:tc gridSpan="4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704175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  <a:tr h="704175">
                <a:tc gridSpan="4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73557">
                <a:tc gridSpan="3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04175">
                <a:tc gridSpan="2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04175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T w="127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04175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43042" y="285728"/>
            <a:ext cx="5929354" cy="71438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КРОСВОРД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428604"/>
            <a:ext cx="6764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Народ,  що проживає на нашій землі.</a:t>
            </a:r>
            <a:endParaRPr lang="uk-UA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6776" y="1285860"/>
            <a:ext cx="444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Cambria" pitchFamily="18" charset="0"/>
              </a:rPr>
              <a:t>?</a:t>
            </a:r>
            <a:endParaRPr lang="uk-UA" sz="48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428604"/>
            <a:ext cx="4113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Край, де ти народився</a:t>
            </a:r>
            <a:r>
              <a:rPr lang="uk-UA" sz="2800" b="1" dirty="0" smtClean="0">
                <a:latin typeface="Cambria" pitchFamily="18" charset="0"/>
              </a:rPr>
              <a:t>.</a:t>
            </a:r>
            <a:endParaRPr lang="uk-UA" sz="2800" b="1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34" y="2000240"/>
            <a:ext cx="444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Cambria" pitchFamily="18" charset="0"/>
              </a:rPr>
              <a:t>?</a:t>
            </a:r>
            <a:endParaRPr lang="uk-UA" sz="48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768" y="2786058"/>
            <a:ext cx="444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Cambria" pitchFamily="18" charset="0"/>
              </a:rPr>
              <a:t>?</a:t>
            </a:r>
            <a:endParaRPr lang="uk-UA" sz="48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2330" y="3429000"/>
            <a:ext cx="444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Cambria" pitchFamily="18" charset="0"/>
              </a:rPr>
              <a:t>?</a:t>
            </a:r>
            <a:endParaRPr lang="uk-UA" sz="48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4143380"/>
            <a:ext cx="444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Cambria" pitchFamily="18" charset="0"/>
              </a:rPr>
              <a:t>?</a:t>
            </a:r>
            <a:endParaRPr lang="uk-UA" sz="48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314" y="4786322"/>
            <a:ext cx="444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Cambria" pitchFamily="18" charset="0"/>
              </a:rPr>
              <a:t>?</a:t>
            </a:r>
            <a:endParaRPr lang="uk-UA" sz="48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4810" y="5572140"/>
            <a:ext cx="444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Cambria" pitchFamily="18" charset="0"/>
              </a:rPr>
              <a:t>?</a:t>
            </a:r>
            <a:endParaRPr lang="uk-UA" sz="48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3108" y="214290"/>
            <a:ext cx="46587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Вишите полотно, </a:t>
            </a:r>
          </a:p>
          <a:p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яким прикрашають оселі.</a:t>
            </a:r>
            <a:endParaRPr lang="uk-UA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1604" y="500042"/>
            <a:ext cx="5956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Гори на крайньому заході країни.</a:t>
            </a:r>
            <a:endParaRPr lang="uk-UA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4546" y="428604"/>
            <a:ext cx="443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Столиця нашої держави.</a:t>
            </a:r>
            <a:endParaRPr lang="uk-UA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794" y="214290"/>
            <a:ext cx="53684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Кущова лікарська рослина, </a:t>
            </a:r>
          </a:p>
          <a:p>
            <a:r>
              <a:rPr lang="uk-UA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             що є символом України</a:t>
            </a:r>
            <a:r>
              <a:rPr lang="uk-UA" b="1" dirty="0" smtClean="0">
                <a:solidFill>
                  <a:srgbClr val="C00000"/>
                </a:solidFill>
                <a:latin typeface="Cambria" pitchFamily="18" charset="0"/>
              </a:rPr>
              <a:t>.</a:t>
            </a:r>
            <a:endParaRPr lang="uk-UA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1538" y="428604"/>
            <a:ext cx="6764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Плакуче дерево, рослинний символ. </a:t>
            </a:r>
            <a:endParaRPr lang="uk-UA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3306" y="1500174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990033"/>
                </a:solidFill>
                <a:latin typeface="Cambria" pitchFamily="18" charset="0"/>
              </a:rPr>
              <a:t>У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4810" y="1500174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</a:rPr>
              <a:t>К</a:t>
            </a:r>
            <a:endParaRPr lang="uk-UA" sz="2800" b="1" dirty="0">
              <a:solidFill>
                <a:srgbClr val="99003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4876" y="150017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Р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7818" y="1500174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А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00760" y="1500174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Ї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388" y="15001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Н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72330" y="1500174"/>
            <a:ext cx="44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Ц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15272" y="1500174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І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85852" y="2214554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Б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57356" y="2214554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А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00298" y="2214554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Т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00364" y="2214554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Ь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71868" y="2214554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К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6248" y="2214554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І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86314" y="2214554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В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86380" y="2214554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Щ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29322" y="221455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И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29388" y="22145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Н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72330" y="2214554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А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71868" y="292893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Р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14810" y="2928934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У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14876" y="292893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Ш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86380" y="29289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Н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29322" y="292893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И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00826" y="2928934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  <a:cs typeface="Aharoni" pitchFamily="2" charset="-79"/>
              </a:rPr>
              <a:t>К</a:t>
            </a:r>
            <a:endParaRPr lang="uk-UA" sz="2800" b="1" dirty="0">
              <a:solidFill>
                <a:srgbClr val="990033"/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00364" y="3643314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К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71868" y="3643314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А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14810" y="364331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Р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6314" y="3643314"/>
            <a:ext cx="437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П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57818" y="3643314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А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29322" y="3643314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Т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00826" y="364331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И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28860" y="4357694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К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00364" y="435769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И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43306" y="4357694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Ї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43372" y="4357694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В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85852" y="500063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К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57356" y="5000636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А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28860" y="5000636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Л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00364" y="5000636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990033"/>
                </a:solidFill>
                <a:latin typeface="Cambria" pitchFamily="18" charset="0"/>
              </a:rPr>
              <a:t>И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571868" y="5000636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990033"/>
                </a:solidFill>
                <a:latin typeface="Cambria" pitchFamily="18" charset="0"/>
              </a:rPr>
              <a:t>Н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43372" y="5000636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А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85852" y="5715016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В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57356" y="5715016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Е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00298" y="571501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Р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00364" y="5715016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Б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71868" y="5715016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Cambria" pitchFamily="18" charset="0"/>
              </a:rPr>
              <a:t>А</a:t>
            </a:r>
            <a:endParaRPr lang="uk-UA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pic>
        <p:nvPicPr>
          <p:cNvPr id="1026" name="Picture 2" descr="C:\Users\Користувач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5712" y="0"/>
            <a:ext cx="1438238" cy="1357298"/>
          </a:xfrm>
          <a:prstGeom prst="rect">
            <a:avLst/>
          </a:prstGeom>
          <a:noFill/>
        </p:spPr>
      </p:pic>
      <p:pic>
        <p:nvPicPr>
          <p:cNvPr id="1027" name="Picture 3" descr="C:\Users\Користувач\Desktop\Без назван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2000240"/>
            <a:ext cx="1571604" cy="1055384"/>
          </a:xfrm>
          <a:prstGeom prst="rect">
            <a:avLst/>
          </a:prstGeom>
          <a:noFill/>
        </p:spPr>
      </p:pic>
      <p:pic>
        <p:nvPicPr>
          <p:cNvPr id="1028" name="Picture 4" descr="C:\Users\Користувач\Desktop\Без названия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5794"/>
            <a:ext cx="1117648" cy="1500198"/>
          </a:xfrm>
          <a:prstGeom prst="rect">
            <a:avLst/>
          </a:prstGeom>
          <a:noFill/>
        </p:spPr>
      </p:pic>
      <p:pic>
        <p:nvPicPr>
          <p:cNvPr id="1029" name="Picture 5" descr="C:\Users\Користувач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857496"/>
            <a:ext cx="2214967" cy="1473960"/>
          </a:xfrm>
          <a:prstGeom prst="rect">
            <a:avLst/>
          </a:prstGeom>
          <a:noFill/>
        </p:spPr>
      </p:pic>
      <p:pic>
        <p:nvPicPr>
          <p:cNvPr id="1030" name="Picture 6" descr="C:\Users\Користувач\Desktop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357562"/>
            <a:ext cx="1873520" cy="1285885"/>
          </a:xfrm>
          <a:prstGeom prst="rect">
            <a:avLst/>
          </a:prstGeom>
          <a:noFill/>
        </p:spPr>
      </p:pic>
      <p:pic>
        <p:nvPicPr>
          <p:cNvPr id="1031" name="Picture 7" descr="C:\Users\Користувач\Desktop\Без названия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1" y="4357694"/>
            <a:ext cx="2250297" cy="1500198"/>
          </a:xfrm>
          <a:prstGeom prst="rect">
            <a:avLst/>
          </a:prstGeom>
          <a:noFill/>
        </p:spPr>
      </p:pic>
      <p:pic>
        <p:nvPicPr>
          <p:cNvPr id="1032" name="Picture 8" descr="C:\Users\Користувач\Desktop\images (3).jpg"/>
          <p:cNvPicPr>
            <a:picLocks noChangeAspect="1" noChangeArrowheads="1"/>
          </p:cNvPicPr>
          <p:nvPr/>
        </p:nvPicPr>
        <p:blipFill>
          <a:blip r:embed="rId8"/>
          <a:srcRect b="7635"/>
          <a:stretch>
            <a:fillRect/>
          </a:stretch>
        </p:blipFill>
        <p:spPr bwMode="auto">
          <a:xfrm>
            <a:off x="6572264" y="4857760"/>
            <a:ext cx="2362200" cy="1785950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1571604" y="428604"/>
            <a:ext cx="5873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6600"/>
                </a:solidFill>
                <a:latin typeface="Cambria" pitchFamily="18" charset="0"/>
              </a:rPr>
              <a:t>Яке слово об</a:t>
            </a:r>
            <a:r>
              <a:rPr lang="en-US" sz="2800" b="1" dirty="0" smtClean="0">
                <a:solidFill>
                  <a:srgbClr val="006600"/>
                </a:solidFill>
                <a:latin typeface="Cambria" pitchFamily="18" charset="0"/>
              </a:rPr>
              <a:t>’</a:t>
            </a:r>
            <a:r>
              <a:rPr lang="uk-UA" sz="2800" b="1" dirty="0" err="1" smtClean="0">
                <a:solidFill>
                  <a:srgbClr val="006600"/>
                </a:solidFill>
                <a:latin typeface="Cambria" pitchFamily="18" charset="0"/>
              </a:rPr>
              <a:t>єднує</a:t>
            </a:r>
            <a:r>
              <a:rPr lang="uk-UA" sz="2800" b="1" dirty="0" smtClean="0">
                <a:solidFill>
                  <a:srgbClr val="006600"/>
                </a:solidFill>
                <a:latin typeface="Cambria" pitchFamily="18" charset="0"/>
              </a:rPr>
              <a:t> всі відгадки?</a:t>
            </a:r>
            <a:endParaRPr lang="uk-UA" sz="2800" b="1" dirty="0">
              <a:solidFill>
                <a:srgbClr val="006600"/>
              </a:solidFill>
              <a:latin typeface="Cambria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286116" y="214290"/>
            <a:ext cx="280679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28575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УКРАЇНА</a:t>
            </a:r>
            <a:endParaRPr lang="uk-UA" sz="4800" b="1" spc="50" dirty="0">
              <a:ln w="28575">
                <a:solidFill>
                  <a:srgbClr val="0000FF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0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9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3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5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3" grpId="1"/>
      <p:bldP spid="34" grpId="0"/>
      <p:bldP spid="35" grpId="0"/>
      <p:bldP spid="36" grpId="0"/>
      <p:bldP spid="36" grpId="1"/>
      <p:bldP spid="37" grpId="0"/>
      <p:bldP spid="37" grpId="1"/>
      <p:bldP spid="38" grpId="0"/>
      <p:bldP spid="39" grpId="0"/>
      <p:bldP spid="40" grpId="0"/>
      <p:bldP spid="40" grpId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7" grpId="1"/>
      <p:bldP spid="48" grpId="0"/>
      <p:bldP spid="49" grpId="0"/>
      <p:bldP spid="49" grpId="1"/>
      <p:bldP spid="50" grpId="0"/>
      <p:bldP spid="51" grpId="0"/>
      <p:bldP spid="52" grpId="0"/>
      <p:bldP spid="53" grpId="0"/>
      <p:bldP spid="54" grpId="0"/>
      <p:bldP spid="55" grpId="0"/>
      <p:bldP spid="55" grpId="1"/>
      <p:bldP spid="56" grpId="0"/>
      <p:bldP spid="57" grpId="0"/>
      <p:bldP spid="58" grpId="0"/>
      <p:bldP spid="59" grpId="0"/>
      <p:bldP spid="59" grpId="1"/>
      <p:bldP spid="60" grpId="0"/>
      <p:bldP spid="61" grpId="0"/>
      <p:bldP spid="61" grpId="1"/>
      <p:bldP spid="63" grpId="0"/>
      <p:bldP spid="64" grpId="0"/>
      <p:bldP spid="65" grpId="0"/>
      <p:bldP spid="66" grpId="0"/>
      <p:bldP spid="67" grpId="0"/>
      <p:bldP spid="67" grpId="1"/>
      <p:bldP spid="75" grpId="0"/>
      <p:bldP spid="75" grpId="1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44000" cy="686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071810"/>
            <a:ext cx="707233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4800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Підібрати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4800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uk-UA" sz="4800" b="1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пелюстки - ознаки </a:t>
            </a:r>
            <a:endParaRPr lang="uk-UA" sz="4800" b="1" dirty="0" smtClean="0">
              <a:solidFill>
                <a:srgbClr val="C0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4800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до </a:t>
            </a:r>
            <a:r>
              <a:rPr lang="uk-UA" sz="4800" b="1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слова </a:t>
            </a:r>
            <a:r>
              <a:rPr lang="uk-UA" sz="4800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«</a:t>
            </a:r>
            <a:r>
              <a:rPr lang="uk-UA" sz="4800" b="1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Україна»</a:t>
            </a:r>
            <a:r>
              <a:rPr lang="uk-UA" sz="48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uk-UA" sz="48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60648"/>
            <a:ext cx="5157181" cy="2147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uk-UA" sz="6000" b="1" dirty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6</a:t>
            </a:r>
            <a:r>
              <a:rPr lang="uk-UA" sz="6000" b="1" dirty="0" smtClean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 конкурс</a:t>
            </a:r>
          </a:p>
          <a:p>
            <a:pPr lvl="0" algn="ctr">
              <a:lnSpc>
                <a:spcPct val="115000"/>
              </a:lnSpc>
            </a:pPr>
            <a:r>
              <a:rPr lang="uk-UA" sz="6000" b="1" dirty="0" smtClean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uk-UA" sz="6000" b="1" dirty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«Соняшник</a:t>
            </a:r>
            <a:r>
              <a:rPr lang="uk-UA" sz="6000" b="1" dirty="0" smtClean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»</a:t>
            </a:r>
            <a:endParaRPr lang="uk-UA" sz="6000" b="1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5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Результат пошуку зображень за запитом &quot;незалежність україн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84" y="1283014"/>
            <a:ext cx="9144000" cy="559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533370"/>
            <a:ext cx="8784976" cy="317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uk-UA" sz="2400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uk-UA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uk-UA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uk-UA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uk-UA" sz="44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Відновити розрізний малюнок і скласти за малюнком розповідь.</a:t>
            </a:r>
            <a:endParaRPr lang="uk-UA" sz="4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6928" y="168275"/>
            <a:ext cx="6150145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uk-UA" sz="4400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УІ </a:t>
            </a:r>
            <a:r>
              <a:rPr lang="uk-UA" sz="4400" b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конкурс  «Мозаїка</a:t>
            </a:r>
            <a:r>
              <a:rPr lang="uk-UA" sz="4400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»</a:t>
            </a:r>
            <a:endParaRPr lang="uk-UA" sz="4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AutoShape 2" descr="Результат пошуку зображень за запитом &quot;незалежність україн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3975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496" y="1041586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……</a:t>
            </a: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– столиця України.</a:t>
            </a:r>
          </a:p>
          <a:p>
            <a:pPr>
              <a:lnSpc>
                <a:spcPct val="150000"/>
              </a:lnSpc>
              <a:buClr>
                <a:srgbClr val="002060"/>
              </a:buClr>
            </a:pPr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……</a:t>
            </a: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- герб України.</a:t>
            </a:r>
          </a:p>
          <a:p>
            <a:pPr algn="just">
              <a:lnSpc>
                <a:spcPct val="150000"/>
              </a:lnSpc>
            </a:pP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Річка </a:t>
            </a:r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….....</a:t>
            </a: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- найбільша гордість України.</a:t>
            </a:r>
          </a:p>
          <a:p>
            <a:pPr algn="just">
              <a:lnSpc>
                <a:spcPct val="150000"/>
              </a:lnSpc>
            </a:pP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Гора </a:t>
            </a:r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……… </a:t>
            </a: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- найвища вершина українських        Карпат.</a:t>
            </a:r>
          </a:p>
          <a:p>
            <a:pPr algn="just">
              <a:lnSpc>
                <a:spcPct val="150000"/>
              </a:lnSpc>
            </a:pPr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….</a:t>
            </a: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 - композитор, автор гімну України.</a:t>
            </a:r>
          </a:p>
          <a:p>
            <a:pPr algn="just">
              <a:lnSpc>
                <a:spcPct val="150000"/>
              </a:lnSpc>
            </a:pPr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….</a:t>
            </a: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  - український поет-пророк.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19364"/>
            <a:ext cx="8280920" cy="622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Clr>
                <a:srgbClr val="002060"/>
              </a:buClr>
            </a:pPr>
            <a:r>
              <a:rPr lang="uk-UA" sz="32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Знаймо і шануймо символи свого краю!</a:t>
            </a:r>
            <a:endParaRPr lang="uk-UA" sz="32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6" name="Рисунок 5" descr="Результат пошуку зображень за запитом &quot;батьківщина україна&quot;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92"/>
          <a:stretch/>
        </p:blipFill>
        <p:spPr bwMode="auto">
          <a:xfrm>
            <a:off x="7020272" y="1064466"/>
            <a:ext cx="1954029" cy="147415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scene3d>
            <a:camera prst="perspectiveHeroicExtremeLeftFacing"/>
            <a:lightRig rig="threePt" dir="t"/>
          </a:scene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2060848"/>
            <a:ext cx="54639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УІІ </a:t>
            </a:r>
            <a:r>
              <a:rPr lang="uk-UA" sz="4400" b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конкурс</a:t>
            </a:r>
            <a:endParaRPr lang="uk-UA" sz="4400" b="1" dirty="0">
              <a:solidFill>
                <a:srgbClr val="002060"/>
              </a:solidFill>
              <a:latin typeface="Arial"/>
              <a:ea typeface="Times New Roman"/>
              <a:cs typeface="Times New Roman"/>
            </a:endParaRPr>
          </a:p>
          <a:p>
            <a:pPr algn="ctr"/>
            <a:r>
              <a:rPr lang="uk-UA" sz="4400" b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uk-UA" sz="44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Конкурс капітанів </a:t>
            </a: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xmlns="" val="26640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езультат пошуку зображень за запитом &quot;калина символ україни&quot;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52" y="1428623"/>
            <a:ext cx="6193440" cy="537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539" y="4634845"/>
            <a:ext cx="85689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uk-UA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 </a:t>
            </a:r>
            <a:r>
              <a:rPr lang="uk-UA" sz="44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Підібрати </a:t>
            </a:r>
            <a:r>
              <a:rPr lang="uk-UA" sz="44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слова - ознаки </a:t>
            </a:r>
            <a:r>
              <a:rPr lang="uk-UA" sz="4400" b="1" dirty="0">
                <a:latin typeface="Arial" pitchFamily="34" charset="0"/>
                <a:ea typeface="Times New Roman"/>
                <a:cs typeface="Arial" pitchFamily="34" charset="0"/>
              </a:rPr>
              <a:t>до слова «Рідна мова»</a:t>
            </a:r>
            <a:endParaRPr lang="uk-UA" sz="4400" b="1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000"/>
            <a:ext cx="53133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400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УІІ </a:t>
            </a:r>
            <a:r>
              <a:rPr lang="uk-UA" sz="4400" b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конкурс</a:t>
            </a:r>
          </a:p>
          <a:p>
            <a:pPr lvl="0" algn="ctr"/>
            <a:r>
              <a:rPr lang="uk-UA" sz="4400" b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uk-UA" sz="44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«Рідна мова моя»</a:t>
            </a:r>
            <a:endParaRPr lang="uk-UA" sz="44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6176" y="1428623"/>
            <a:ext cx="7632848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50"/>
              </a:lnSpc>
            </a:pPr>
            <a:endParaRPr lang="uk-UA" dirty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  <a:p>
            <a:pPr lvl="0" algn="ctr"/>
            <a:r>
              <a:rPr lang="uk-UA" sz="4400" b="1" dirty="0">
                <a:solidFill>
                  <a:srgbClr val="00B050"/>
                </a:solidFill>
                <a:latin typeface="Arial" pitchFamily="34" charset="0"/>
                <a:ea typeface="Calibri"/>
                <a:cs typeface="Arial" pitchFamily="34" charset="0"/>
              </a:rPr>
              <a:t>Вправа «ГРОНУВАННЯ»</a:t>
            </a:r>
          </a:p>
        </p:txBody>
      </p:sp>
    </p:spTree>
    <p:extLst>
      <p:ext uri="{BB962C8B-B14F-4D97-AF65-F5344CB8AC3E}">
        <p14:creationId xmlns:p14="http://schemas.microsoft.com/office/powerpoint/2010/main" xmlns="" val="20007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http://s47.radikal.ru/i116/1003/75/a22852dcce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ctrTitle"/>
          </p:nvPr>
        </p:nvSpPr>
        <p:spPr>
          <a:xfrm>
            <a:off x="304800" y="0"/>
            <a:ext cx="3124200" cy="609600"/>
          </a:xfrm>
        </p:spPr>
        <p:txBody>
          <a:bodyPr/>
          <a:lstStyle/>
          <a:p>
            <a:pPr eaLnBrk="1" hangingPunct="1"/>
            <a:r>
              <a:rPr lang="uk-UA" sz="2800" i="1" u="sng" smtClean="0">
                <a:solidFill>
                  <a:srgbClr val="002060"/>
                </a:solidFill>
              </a:rPr>
              <a:t>Прочитай</a:t>
            </a:r>
            <a:endParaRPr lang="ru-RU" sz="2800" i="1" u="sng" smtClean="0">
              <a:solidFill>
                <a:srgbClr val="002060"/>
              </a:solidFill>
            </a:endParaRP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1143000" y="457200"/>
            <a:ext cx="76962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prstClr val="black"/>
                </a:solidFill>
              </a:rPr>
              <a:t>    </a:t>
            </a:r>
            <a:r>
              <a:rPr lang="ru-RU" sz="3600" b="1" i="1">
                <a:solidFill>
                  <a:srgbClr val="FF0066"/>
                </a:solidFill>
              </a:rPr>
              <a:t>НАША МОВА</a:t>
            </a:r>
            <a:r>
              <a:rPr lang="ru-RU" sz="3600" b="1" i="1">
                <a:solidFill>
                  <a:prstClr val="black"/>
                </a:solidFill>
              </a:rPr>
              <a:t> </a:t>
            </a:r>
            <a:r>
              <a:rPr lang="ru-RU" sz="2800" b="1" i="1">
                <a:solidFill>
                  <a:prstClr val="black"/>
                </a:solidFill>
              </a:rPr>
              <a:t>             </a:t>
            </a:r>
            <a:r>
              <a:rPr lang="ru-RU" sz="2000" b="1" i="1">
                <a:solidFill>
                  <a:prstClr val="black"/>
                </a:solidFill>
              </a:rPr>
              <a:t>Л.Лужецька </a:t>
            </a:r>
          </a:p>
          <a:p>
            <a:r>
              <a:rPr lang="ru-RU" sz="3200" b="1">
                <a:solidFill>
                  <a:prstClr val="black"/>
                </a:solidFill>
              </a:rPr>
              <a:t>Ніжна, мила, світанкова, </a:t>
            </a:r>
            <a:endParaRPr lang="ru-RU" sz="3200">
              <a:solidFill>
                <a:prstClr val="black"/>
              </a:solidFill>
            </a:endParaRPr>
          </a:p>
          <a:p>
            <a:r>
              <a:rPr lang="ru-RU" sz="3200" b="1">
                <a:solidFill>
                  <a:prstClr val="black"/>
                </a:solidFill>
              </a:rPr>
              <a:t>Ясна, чиста, колискова, </a:t>
            </a:r>
            <a:endParaRPr lang="ru-RU" sz="3200">
              <a:solidFill>
                <a:prstClr val="black"/>
              </a:solidFill>
            </a:endParaRPr>
          </a:p>
          <a:p>
            <a:r>
              <a:rPr lang="ru-RU" sz="3200" b="1">
                <a:solidFill>
                  <a:prstClr val="black"/>
                </a:solidFill>
              </a:rPr>
              <a:t>Мелодійна, дзвінкотюча, </a:t>
            </a:r>
            <a:endParaRPr lang="ru-RU" sz="3200">
              <a:solidFill>
                <a:prstClr val="black"/>
              </a:solidFill>
            </a:endParaRPr>
          </a:p>
          <a:p>
            <a:r>
              <a:rPr lang="ru-RU" sz="3200" b="1">
                <a:solidFill>
                  <a:prstClr val="black"/>
                </a:solidFill>
              </a:rPr>
              <a:t>Дивна, радісна, співуча,</a:t>
            </a:r>
            <a:endParaRPr lang="ru-RU" sz="3200">
              <a:solidFill>
                <a:prstClr val="black"/>
              </a:solidFill>
            </a:endParaRPr>
          </a:p>
          <a:p>
            <a:r>
              <a:rPr lang="ru-RU" sz="3200" b="1">
                <a:solidFill>
                  <a:prstClr val="black"/>
                </a:solidFill>
              </a:rPr>
              <a:t>Лагідна, жива, казкова,</a:t>
            </a:r>
            <a:endParaRPr lang="ru-RU" sz="3200">
              <a:solidFill>
                <a:prstClr val="black"/>
              </a:solidFill>
            </a:endParaRPr>
          </a:p>
          <a:p>
            <a:r>
              <a:rPr lang="ru-RU" sz="3200" b="1">
                <a:solidFill>
                  <a:prstClr val="black"/>
                </a:solidFill>
              </a:rPr>
              <a:t>Красна, чарівна, шовкова, </a:t>
            </a:r>
            <a:endParaRPr lang="ru-RU" sz="3200">
              <a:solidFill>
                <a:prstClr val="black"/>
              </a:solidFill>
            </a:endParaRPr>
          </a:p>
          <a:p>
            <a:r>
              <a:rPr lang="ru-RU" sz="3200" b="1">
                <a:solidFill>
                  <a:prstClr val="black"/>
                </a:solidFill>
              </a:rPr>
              <a:t>Найдорожча, добра, власна, </a:t>
            </a:r>
            <a:endParaRPr lang="ru-RU" sz="3200">
              <a:solidFill>
                <a:prstClr val="black"/>
              </a:solidFill>
            </a:endParaRPr>
          </a:p>
          <a:p>
            <a:r>
              <a:rPr lang="ru-RU" sz="3200" b="1">
                <a:solidFill>
                  <a:prstClr val="black"/>
                </a:solidFill>
              </a:rPr>
              <a:t>Мудра, сонячна, прекрасна, </a:t>
            </a:r>
            <a:endParaRPr lang="ru-RU" sz="3200">
              <a:solidFill>
                <a:prstClr val="black"/>
              </a:solidFill>
            </a:endParaRPr>
          </a:p>
          <a:p>
            <a:r>
              <a:rPr lang="ru-RU" sz="3200" b="1">
                <a:solidFill>
                  <a:prstClr val="black"/>
                </a:solidFill>
              </a:rPr>
              <a:t>Солов’їна, барвінкова </a:t>
            </a:r>
            <a:endParaRPr lang="ru-RU" sz="3200">
              <a:solidFill>
                <a:prstClr val="black"/>
              </a:solidFill>
            </a:endParaRPr>
          </a:p>
          <a:p>
            <a:r>
              <a:rPr lang="ru-RU" sz="3200" b="1">
                <a:solidFill>
                  <a:prstClr val="black"/>
                </a:solidFill>
              </a:rPr>
              <a:t>Українська рідна мова. </a:t>
            </a:r>
          </a:p>
          <a:p>
            <a:r>
              <a:rPr lang="ru-RU" sz="3200" b="1" i="1">
                <a:solidFill>
                  <a:prstClr val="black"/>
                </a:solidFill>
              </a:rPr>
              <a:t>                                </a:t>
            </a:r>
            <a:endParaRPr lang="ru-RU" sz="3200" i="1">
              <a:solidFill>
                <a:prstClr val="black"/>
              </a:solidFill>
            </a:endParaRPr>
          </a:p>
          <a:p>
            <a:endParaRPr lang="ru-RU" sz="3200" b="1">
              <a:solidFill>
                <a:prstClr val="black"/>
              </a:solidFill>
            </a:endParaRPr>
          </a:p>
          <a:p>
            <a:endParaRPr lang="ru-RU" sz="3200">
              <a:solidFill>
                <a:prstClr val="black"/>
              </a:solidFill>
            </a:endParaRPr>
          </a:p>
        </p:txBody>
      </p:sp>
      <p:pic>
        <p:nvPicPr>
          <p:cNvPr id="18437" name="Рисунок 25" descr="ччч1 (6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724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513462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0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3500"/>
                            </p:stCondLst>
                            <p:childTnLst>
                              <p:par>
                                <p:cTn id="68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9" dur="2500" autoRev="1" fill="hold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2500" autoRev="1" fill="hold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2500" autoRev="1" fill="hold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88640"/>
            <a:ext cx="769223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solidFill>
                  <a:srgbClr val="002060"/>
                </a:solidFill>
                <a:latin typeface="Arial"/>
                <a:ea typeface="Times New Roman"/>
              </a:rPr>
              <a:t>УІІІ </a:t>
            </a:r>
            <a:r>
              <a:rPr lang="uk-UA" sz="4400" b="1" dirty="0" smtClean="0">
                <a:solidFill>
                  <a:srgbClr val="002060"/>
                </a:solidFill>
                <a:latin typeface="Arial"/>
                <a:ea typeface="Times New Roman"/>
              </a:rPr>
              <a:t>конкурс</a:t>
            </a:r>
          </a:p>
          <a:p>
            <a:pPr algn="ctr"/>
            <a:r>
              <a:rPr lang="uk-UA" sz="4400" b="1" dirty="0" smtClean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uk-UA" sz="4400" b="1" dirty="0">
                <a:solidFill>
                  <a:srgbClr val="002060"/>
                </a:solidFill>
                <a:latin typeface="Arial"/>
                <a:ea typeface="Calibri"/>
              </a:rPr>
              <a:t>«</a:t>
            </a:r>
            <a:r>
              <a:rPr lang="uk-UA" sz="4400" b="1" dirty="0">
                <a:solidFill>
                  <a:srgbClr val="002060"/>
                </a:solidFill>
                <a:latin typeface="Arial"/>
                <a:ea typeface="Times New Roman"/>
              </a:rPr>
              <a:t>Народ скаже, як зав'яже»</a:t>
            </a:r>
            <a:endParaRPr lang="uk-UA" sz="4400" b="1" dirty="0"/>
          </a:p>
        </p:txBody>
      </p:sp>
      <p:pic>
        <p:nvPicPr>
          <p:cNvPr id="7170" name="Picture 2" descr="Результат пошуку зображень за запитом &quot;народ скаже як зав'яже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81" t="21570" r="27637" b="11534"/>
          <a:stretch/>
        </p:blipFill>
        <p:spPr bwMode="auto">
          <a:xfrm>
            <a:off x="2254754" y="2204864"/>
            <a:ext cx="4117964" cy="3974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98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http://s47.radikal.ru/i116/1003/75/a22852dcce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ctrTitle"/>
          </p:nvPr>
        </p:nvSpPr>
        <p:spPr>
          <a:xfrm>
            <a:off x="233451" y="123204"/>
            <a:ext cx="6042248" cy="7857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u="sng" dirty="0" smtClean="0">
                <a:solidFill>
                  <a:srgbClr val="FFFF00"/>
                </a:solidFill>
              </a:rPr>
              <a:t>ВПРАВА  </a:t>
            </a:r>
            <a:r>
              <a:rPr lang="uk-UA" u="sng" dirty="0" err="1" smtClean="0">
                <a:solidFill>
                  <a:srgbClr val="FFFF00"/>
                </a:solidFill>
              </a:rPr>
              <a:t>“Мовне</a:t>
            </a:r>
            <a:r>
              <a:rPr lang="uk-UA" u="sng" dirty="0" smtClean="0">
                <a:solidFill>
                  <a:srgbClr val="FFFF00"/>
                </a:solidFill>
              </a:rPr>
              <a:t> </a:t>
            </a:r>
            <a:r>
              <a:rPr lang="uk-UA" u="sng" dirty="0" err="1" smtClean="0">
                <a:solidFill>
                  <a:srgbClr val="FFFF00"/>
                </a:solidFill>
              </a:rPr>
              <a:t>доміно”</a:t>
            </a:r>
            <a:endParaRPr lang="ru-RU" u="sng" dirty="0" smtClean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158335" y="3869205"/>
            <a:ext cx="5429288" cy="50006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uk-UA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ЛЮДИНА  БЕЗ БАТЬКІВЩИНИ - </a:t>
            </a:r>
            <a:endParaRPr lang="ru-RU" sz="2000" dirty="0">
              <a:solidFill>
                <a:srgbClr val="1F497D">
                  <a:lumMod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385762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22362" y="3869205"/>
            <a:ext cx="3888432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ЩО ПТАШКА БЕЗ ПІСНІ</a:t>
            </a:r>
            <a:r>
              <a:rPr lang="uk-UA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>
              <a:solidFill>
                <a:srgbClr val="1F497D">
                  <a:lumMod val="75000"/>
                </a:srgbClr>
              </a:solidFill>
              <a:latin typeface="Verdana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 l="15373" r="13727"/>
          <a:stretch>
            <a:fillRect/>
          </a:stretch>
        </p:blipFill>
        <p:spPr bwMode="auto">
          <a:xfrm flipH="1">
            <a:off x="7323395" y="91156"/>
            <a:ext cx="1702324" cy="2833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Скругленный прямоугольник 20"/>
          <p:cNvSpPr/>
          <p:nvPr/>
        </p:nvSpPr>
        <p:spPr>
          <a:xfrm>
            <a:off x="191736" y="2674911"/>
            <a:ext cx="4429156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БАТЬКІВЩИНА – МАТИ, </a:t>
            </a:r>
            <a:endParaRPr lang="ru-RU" sz="2000" dirty="0">
              <a:solidFill>
                <a:srgbClr val="1F497D">
                  <a:lumMod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45467" y="2674911"/>
            <a:ext cx="3929090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УМІЙ ЗА НЕЇ ПОСТОЯТИ.</a:t>
            </a:r>
            <a:endParaRPr lang="ru-RU" sz="2000" dirty="0" smtClean="0">
              <a:solidFill>
                <a:srgbClr val="1F497D">
                  <a:lumMod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3451" y="2071678"/>
            <a:ext cx="3429024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БЕЗ ВЕРБИ </a:t>
            </a:r>
            <a:r>
              <a:rPr lang="uk-UA" sz="2000" b="1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І </a:t>
            </a:r>
            <a:r>
              <a:rPr lang="uk-UA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КАЛИНИ</a:t>
            </a:r>
            <a:endParaRPr lang="ru-RU" sz="2000" dirty="0" smtClean="0">
              <a:solidFill>
                <a:srgbClr val="1F497D">
                  <a:lumMod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86651" y="2071678"/>
            <a:ext cx="3214710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НЕМАЄ УКРАЇНИ.</a:t>
            </a:r>
            <a:endParaRPr lang="ru-RU" sz="2000" dirty="0" smtClean="0">
              <a:solidFill>
                <a:srgbClr val="1F497D">
                  <a:lumMod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451" y="1309660"/>
            <a:ext cx="3319247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НАША СЛАВА -</a:t>
            </a:r>
            <a:endParaRPr lang="uk-UA" sz="2000" b="1" dirty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95836" y="1310646"/>
            <a:ext cx="3816425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УКРАЇНСЬКА ДЕРЖАВА.</a:t>
            </a:r>
            <a:endParaRPr lang="uk-UA" sz="2000" b="1" dirty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8335" y="3286248"/>
            <a:ext cx="3643338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ВСЮДИ ДОБРЕ, </a:t>
            </a:r>
            <a:endParaRPr lang="uk-UA" sz="2000" b="1" dirty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65750" y="3286248"/>
            <a:ext cx="3366707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 ДОМА НАЙКРАЩЕ</a:t>
            </a:r>
            <a:r>
              <a:rPr lang="uk-UA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  <a:endParaRPr lang="uk-UA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331095" y="820994"/>
            <a:ext cx="344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2500" lnSpcReduction="10000"/>
          </a:bodyPr>
          <a:lstStyle/>
          <a:p>
            <a:pPr>
              <a:defRPr/>
            </a:pPr>
            <a:r>
              <a:rPr lang="uk-UA" sz="2800" b="1" i="1" kern="0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Складіть прислів’я</a:t>
            </a:r>
            <a:endParaRPr lang="ru-RU" sz="2800" b="1" i="1" kern="0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91736" y="4507944"/>
            <a:ext cx="3804200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СЛОВО  - НЕ ГОРОБЕЦЬ</a:t>
            </a:r>
            <a:endParaRPr lang="uk-UA" sz="2000" b="1" dirty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854090" y="4507944"/>
            <a:ext cx="3971997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ВИЛЕТИТЬ НЕ ПІЙМАЄШ.</a:t>
            </a:r>
            <a:endParaRPr lang="uk-UA" sz="2000" b="1" dirty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9187" y="5160410"/>
            <a:ext cx="3443511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МОВА  - КОШТОВНИЙ</a:t>
            </a:r>
            <a:endParaRPr lang="uk-UA" sz="2000" b="1" dirty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31496" y="5160410"/>
            <a:ext cx="2781732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СКАРБ НАРОДУ.</a:t>
            </a:r>
            <a:endParaRPr lang="uk-UA" sz="2000" b="1" dirty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95263" y="5859518"/>
            <a:ext cx="3070487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МОВА  - ВІКОНЦЕ,</a:t>
            </a:r>
            <a:endParaRPr lang="uk-UA" sz="2000" b="1" dirty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99627" y="5859518"/>
            <a:ext cx="5587173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ЧЕРЕЗ ЯКЕ ЛЮДИНА БАЧИТЬ СВІТ.</a:t>
            </a:r>
            <a:endParaRPr lang="uk-UA" sz="2000" b="1" dirty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66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8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6" grpId="0" animBg="1"/>
      <p:bldP spid="7" grpId="0" animBg="1"/>
      <p:bldP spid="9" grpId="0" animBg="1"/>
      <p:bldP spid="11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Результат пошуку зображень за запитом &quot;україн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4" y="0"/>
            <a:ext cx="9162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89" y="5229200"/>
            <a:ext cx="2042267" cy="1650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60375" y="2389095"/>
            <a:ext cx="8448872" cy="217598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За </a:t>
            </a:r>
            <a:r>
              <a:rPr lang="uk-UA" sz="32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що ви любите свою Україну?</a:t>
            </a:r>
            <a:endParaRPr lang="uk-UA" sz="3200" b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3200" b="1" dirty="0" smtClean="0">
              <a:solidFill>
                <a:srgbClr val="C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4400" b="1" dirty="0" smtClean="0">
                <a:solidFill>
                  <a:srgbClr val="00B0F0"/>
                </a:solidFill>
                <a:latin typeface="Arial" pitchFamily="34" charset="0"/>
                <a:ea typeface="Times New Roman"/>
                <a:cs typeface="Arial" pitchFamily="34" charset="0"/>
              </a:rPr>
              <a:t>Я </a:t>
            </a:r>
            <a:r>
              <a:rPr lang="uk-UA" sz="4400" b="1" dirty="0">
                <a:solidFill>
                  <a:srgbClr val="00B0F0"/>
                </a:solidFill>
                <a:latin typeface="Arial" pitchFamily="34" charset="0"/>
                <a:ea typeface="Times New Roman"/>
                <a:cs typeface="Arial" pitchFamily="34" charset="0"/>
              </a:rPr>
              <a:t>люблю Україну за те, що …</a:t>
            </a:r>
            <a:endParaRPr lang="uk-UA" sz="4400" dirty="0">
              <a:solidFill>
                <a:srgbClr val="00B0F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583" y="211817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Україна – це наша Батьківщина.</a:t>
            </a:r>
            <a:endParaRPr lang="uk-UA" sz="3600" b="1" dirty="0">
              <a:solidFill>
                <a:srgbClr val="FFFF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Україна – це наш рідний дім.</a:t>
            </a:r>
            <a:endParaRPr lang="uk-UA" sz="3600" b="1" dirty="0">
              <a:solidFill>
                <a:srgbClr val="FFFF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Україна – це батько і ненька.</a:t>
            </a:r>
            <a:endParaRPr lang="uk-UA" sz="3600" b="1" dirty="0">
              <a:solidFill>
                <a:srgbClr val="FFFF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Україна – це ми з вами.</a:t>
            </a:r>
            <a:endParaRPr lang="uk-UA" sz="3600" b="1" dirty="0">
              <a:solidFill>
                <a:srgbClr val="FFFF0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AutoShape 2" descr="Результат пошуку зображень за запитом &quot;украї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4" descr="Результат пошуку зображень за запитом &quot;україн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460375" y="357969"/>
            <a:ext cx="6467604" cy="1328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6000" b="1" dirty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ГРА «Мікрофон</a:t>
            </a:r>
            <a:r>
              <a:rPr lang="uk-UA" sz="6000" dirty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»</a:t>
            </a:r>
            <a:endParaRPr lang="uk-UA" sz="6000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5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allAtOnce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4" y="260648"/>
            <a:ext cx="54726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4000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ІХ </a:t>
            </a:r>
            <a:r>
              <a:rPr lang="uk-UA" sz="4000" b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конкурс</a:t>
            </a:r>
            <a:r>
              <a:rPr lang="uk-UA" sz="4000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uk-UA" sz="4000" b="1" dirty="0" smtClean="0">
              <a:solidFill>
                <a:srgbClr val="002060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4000" b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«Вправний </a:t>
            </a:r>
            <a:r>
              <a:rPr lang="uk-UA" sz="4000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язичок</a:t>
            </a:r>
            <a:r>
              <a:rPr lang="uk-UA" sz="4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»</a:t>
            </a:r>
            <a:endParaRPr lang="uk-UA" sz="4000" b="1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852936"/>
            <a:ext cx="66247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Слово в слово </a:t>
            </a:r>
            <a:endParaRPr lang="uk-UA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endParaRPr>
          </a:p>
          <a:p>
            <a:pPr lvl="0" algn="just"/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слова </a:t>
            </a:r>
            <a:r>
              <a:rPr lang="uk-UA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ловко</a:t>
            </a:r>
            <a:endParaRPr lang="uk-UA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lvl="0" algn="just"/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скоро </a:t>
            </a: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мовить</a:t>
            </a:r>
          </a:p>
          <a:p>
            <a:pPr lvl="0" algn="just"/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            скоромовка</a:t>
            </a:r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.</a:t>
            </a:r>
            <a:endParaRPr lang="uk-UA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967622"/>
            <a:ext cx="8177623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ЗАЙКО ЗІЛЛЯ З</a:t>
            </a:r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ЇВ У ЗІНИ, </a:t>
            </a:r>
          </a:p>
          <a:p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ЗАХОТІВ ЗАЇСТИ СІНОМ.</a:t>
            </a:r>
          </a:p>
          <a:p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ЗІНА ЗОЙКНУЛА У СІНЯХ:</a:t>
            </a:r>
          </a:p>
          <a:p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ДЕ Ж УЗЯТИ ЗАЙЦЮ СІНА?</a:t>
            </a:r>
          </a:p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96393" y="3106121"/>
            <a:ext cx="914224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ВИБІГ ГРІШКА НА ДОРІЖКУ,</a:t>
            </a:r>
          </a:p>
          <a:p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ДОРІЖЦІ СИДИТЬ КІШКА.</a:t>
            </a:r>
          </a:p>
          <a:p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ВЗЯВ З ДОРОГИ ГРІШКА КІШКУ,</a:t>
            </a:r>
          </a:p>
          <a:p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ХАЙ ВПІЙМАЄ КІШКА МИШКУ.</a:t>
            </a:r>
            <a:endParaRPr lang="uk-UA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Результат пошуку зображень за запитом &quot;язичок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16" r="9491" b="11272"/>
          <a:stretch/>
        </p:blipFill>
        <p:spPr bwMode="auto">
          <a:xfrm>
            <a:off x="395536" y="260648"/>
            <a:ext cx="2598278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280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Результат пошуку зображень за запитом &quot;карта символи  україн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654" y="764704"/>
            <a:ext cx="8523432" cy="589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98743"/>
            <a:ext cx="52800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40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Х </a:t>
            </a:r>
            <a:r>
              <a:rPr lang="uk-UA" sz="40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конкурс</a:t>
            </a:r>
          </a:p>
          <a:p>
            <a:pPr algn="ctr">
              <a:spcAft>
                <a:spcPts val="0"/>
              </a:spcAft>
            </a:pPr>
            <a:r>
              <a:rPr lang="uk-UA" sz="40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uk-UA" sz="4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«</a:t>
            </a:r>
            <a:r>
              <a:rPr lang="uk-UA" sz="40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Символи України»</a:t>
            </a:r>
            <a:endParaRPr lang="uk-UA" sz="40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670" y="6169542"/>
            <a:ext cx="8712968" cy="688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uk-UA" sz="36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Вибери із скриньки  символ України</a:t>
            </a:r>
            <a:endParaRPr lang="uk-UA" sz="36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5" name="AutoShape 4" descr="Результат пошуку зображень за запитом &quot;карта символи  україн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872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764703"/>
            <a:ext cx="76683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   </a:t>
            </a:r>
            <a:r>
              <a:rPr lang="uk-UA" sz="40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Споконвічна - Рідна </a:t>
            </a:r>
            <a:r>
              <a:rPr lang="uk-UA" sz="40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земля.</a:t>
            </a:r>
            <a:endParaRPr lang="uk-UA" sz="4000" b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uk-UA" sz="40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   Незалежна </a:t>
            </a:r>
            <a:r>
              <a:rPr lang="uk-UA" sz="40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-  Держава </a:t>
            </a:r>
            <a:r>
              <a:rPr lang="uk-UA" sz="40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моя.</a:t>
            </a:r>
            <a:endParaRPr lang="uk-UA" sz="4000" b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uk-UA" sz="40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   Вічна і завжди єдина</a:t>
            </a:r>
            <a:endParaRPr lang="uk-UA" sz="4000" b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uk-UA" sz="40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   Ненька моя - Україна</a:t>
            </a:r>
            <a:endParaRPr lang="uk-UA" sz="4000" b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1270" name="Picture 6" descr="Результат пошуку зображень за запитом &quot;державні символи україни для діте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806" y="4098816"/>
            <a:ext cx="846279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55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708136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ДІТИ УКРАЇНИ</a:t>
            </a:r>
          </a:p>
          <a:p>
            <a:r>
              <a:rPr lang="uk-UA" sz="7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КВІТИ УКРАЇНИ</a:t>
            </a:r>
            <a:endParaRPr lang="uk-UA" sz="7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Результат пошуку зображень за запитом &quot;украї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6" name="Picture 4" descr="Результат пошуку зображень за запитом &quot;україн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3645024"/>
            <a:ext cx="4916991" cy="3101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Результат пошуку зображень за запитом &quot;діти україни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80" name="Picture 8" descr="Результат пошуку зображень за запитом &quot;діти україн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5958" y="3645024"/>
            <a:ext cx="3955516" cy="2963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35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459359"/>
          </a:xfrm>
        </p:spPr>
        <p:txBody>
          <a:bodyPr/>
          <a:lstStyle/>
          <a:p>
            <a:r>
              <a:rPr lang="uk-UA" sz="6600" b="1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Інтелектуальний турнір - гра</a:t>
            </a:r>
            <a:endParaRPr lang="uk-UA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857628"/>
            <a:ext cx="6400800" cy="121920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Arial Black" pitchFamily="34" charset="0"/>
              </a:rPr>
              <a:t>Я ВСЕ  ЛЮБЛЮ В СВОЇМ КРАЮ</a:t>
            </a:r>
            <a:endParaRPr lang="uk-UA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AutoShape 2" descr="Результат пошуку зображень за запитом &quot;украї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930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692696"/>
            <a:ext cx="4037323" cy="1418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І конкурс</a:t>
            </a:r>
            <a:r>
              <a:rPr lang="uk-UA" sz="3600" b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.  </a:t>
            </a:r>
          </a:p>
          <a:p>
            <a:pPr algn="ctr">
              <a:lnSpc>
                <a:spcPts val="1650"/>
              </a:lnSpc>
              <a:spcAft>
                <a:spcPts val="0"/>
              </a:spcAft>
            </a:pPr>
            <a:r>
              <a:rPr lang="uk-UA" sz="3600" b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«</a:t>
            </a:r>
            <a:r>
              <a:rPr lang="uk-UA" sz="3600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Жеребкування»</a:t>
            </a:r>
            <a:endParaRPr lang="uk-UA" sz="3600" b="1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8975" y="2780928"/>
            <a:ext cx="6392071" cy="1081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4800" b="1" i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Гра «Дешифратор»</a:t>
            </a:r>
            <a:endParaRPr lang="uk-UA" sz="4800" b="1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1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9500" y="260648"/>
            <a:ext cx="5044073" cy="2188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4800" dirty="0">
                <a:latin typeface="Arial"/>
                <a:ea typeface="Times New Roman"/>
                <a:cs typeface="Times New Roman"/>
              </a:rPr>
              <a:t> </a:t>
            </a:r>
            <a:r>
              <a:rPr lang="uk-UA" sz="48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ІІ </a:t>
            </a:r>
            <a:r>
              <a:rPr lang="uk-UA" sz="48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конкурс 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48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«</a:t>
            </a:r>
            <a:r>
              <a:rPr lang="uk-UA" sz="48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Візитна картка»</a:t>
            </a:r>
            <a:endParaRPr lang="uk-UA" sz="4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7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00166" y="188913"/>
            <a:ext cx="6500858" cy="1470025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КАЛИНОНЬКА</a:t>
            </a:r>
          </a:p>
        </p:txBody>
      </p:sp>
      <p:pic>
        <p:nvPicPr>
          <p:cNvPr id="2052" name="Picture 4" descr="КАЛИНА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357422" y="1857364"/>
            <a:ext cx="4679950" cy="3506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500042"/>
            <a:ext cx="6000760" cy="1143000"/>
          </a:xfrm>
        </p:spPr>
        <p:txBody>
          <a:bodyPr/>
          <a:lstStyle/>
          <a:p>
            <a:r>
              <a:rPr lang="uk-UA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БАРВІНОЧОК</a:t>
            </a:r>
          </a:p>
        </p:txBody>
      </p:sp>
      <p:pic>
        <p:nvPicPr>
          <p:cNvPr id="8196" name="Picture 4" descr="барвінок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195513" y="2060575"/>
            <a:ext cx="5183187" cy="3525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5396"/>
            <a:ext cx="9324528" cy="699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8032" y="3361302"/>
            <a:ext cx="8748464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54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ІІІ </a:t>
            </a:r>
            <a:r>
              <a:rPr lang="uk-UA" sz="54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конкурс </a:t>
            </a:r>
            <a:endParaRPr lang="uk-UA" sz="5400" b="1" dirty="0" smtClean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44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uk-UA" sz="44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Дихання ми розвиваємо</a:t>
            </a:r>
            <a:endParaRPr lang="uk-UA" sz="44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44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uk-UA" sz="44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Кульку </a:t>
            </a:r>
            <a:r>
              <a:rPr lang="uk-UA" sz="44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швидко надуваємо»</a:t>
            </a:r>
            <a:endParaRPr lang="uk-UA" sz="4400" b="1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6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191</TotalTime>
  <Words>496</Words>
  <Application>Microsoft Office PowerPoint</Application>
  <PresentationFormat>Экран (4:3)</PresentationFormat>
  <Paragraphs>181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Исполнительная</vt:lpstr>
      <vt:lpstr>Тема Office</vt:lpstr>
      <vt:lpstr>1_Тема Office</vt:lpstr>
      <vt:lpstr>3_Тема Office</vt:lpstr>
      <vt:lpstr>4_Тема Office</vt:lpstr>
      <vt:lpstr>Слайд 1</vt:lpstr>
      <vt:lpstr>Слайд 2</vt:lpstr>
      <vt:lpstr>Слайд 3</vt:lpstr>
      <vt:lpstr>Інтелектуальний турнір - гра</vt:lpstr>
      <vt:lpstr>Слайд 5</vt:lpstr>
      <vt:lpstr>Слайд 6</vt:lpstr>
      <vt:lpstr>КАЛИНОНЬКА</vt:lpstr>
      <vt:lpstr>БАРВІНОЧОК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Прочитай</vt:lpstr>
      <vt:lpstr>Слайд 18</vt:lpstr>
      <vt:lpstr>ВПРАВА  “Мовне доміно”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Оксана Михайлівна</cp:lastModifiedBy>
  <cp:revision>24</cp:revision>
  <dcterms:created xsi:type="dcterms:W3CDTF">2017-02-01T23:38:48Z</dcterms:created>
  <dcterms:modified xsi:type="dcterms:W3CDTF">2017-02-11T14:09:29Z</dcterms:modified>
</cp:coreProperties>
</file>