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22"/>
  </p:notesMasterIdLst>
  <p:sldIdLst>
    <p:sldId id="289" r:id="rId2"/>
    <p:sldId id="290" r:id="rId3"/>
    <p:sldId id="288" r:id="rId4"/>
    <p:sldId id="275" r:id="rId5"/>
    <p:sldId id="270" r:id="rId6"/>
    <p:sldId id="287" r:id="rId7"/>
    <p:sldId id="277" r:id="rId8"/>
    <p:sldId id="276" r:id="rId9"/>
    <p:sldId id="280" r:id="rId10"/>
    <p:sldId id="272" r:id="rId11"/>
    <p:sldId id="282" r:id="rId12"/>
    <p:sldId id="283" r:id="rId13"/>
    <p:sldId id="284" r:id="rId14"/>
    <p:sldId id="257" r:id="rId15"/>
    <p:sldId id="278" r:id="rId16"/>
    <p:sldId id="285" r:id="rId17"/>
    <p:sldId id="261" r:id="rId18"/>
    <p:sldId id="258" r:id="rId19"/>
    <p:sldId id="264" r:id="rId20"/>
    <p:sldId id="286" r:id="rId2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A50021"/>
    <a:srgbClr val="FF6600"/>
    <a:srgbClr val="003FBC"/>
    <a:srgbClr val="000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48D2EC-2496-43FE-94C0-D812D995F6C8}" type="datetimeFigureOut">
              <a:rPr lang="uk-UA" smtClean="0"/>
              <a:pPr/>
              <a:t>01.03.2017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F8255-09D1-4CD0-B89D-5E004358E30B}" type="slidenum">
              <a:rPr lang="uk-UA" smtClean="0"/>
              <a:pPr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5242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F8255-09D1-4CD0-B89D-5E004358E30B}" type="slidenum">
              <a:rPr lang="uk-UA" smtClean="0"/>
              <a:pPr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54226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7ABC-9547-41AE-8ADB-DA4B20B6E520}" type="datetimeFigureOut">
              <a:rPr lang="uk-UA" smtClean="0"/>
              <a:pPr/>
              <a:t>01.03.2017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37AD-5D43-44D3-BE8B-9CF97202F98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7ABC-9547-41AE-8ADB-DA4B20B6E520}" type="datetimeFigureOut">
              <a:rPr lang="uk-UA" smtClean="0"/>
              <a:pPr/>
              <a:t>01.03.2017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37AD-5D43-44D3-BE8B-9CF97202F9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7ABC-9547-41AE-8ADB-DA4B20B6E520}" type="datetimeFigureOut">
              <a:rPr lang="uk-UA" smtClean="0"/>
              <a:pPr/>
              <a:t>01.03.2017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37AD-5D43-44D3-BE8B-9CF97202F9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7ABC-9547-41AE-8ADB-DA4B20B6E520}" type="datetimeFigureOut">
              <a:rPr lang="uk-UA" smtClean="0"/>
              <a:pPr/>
              <a:t>01.03.2017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37AD-5D43-44D3-BE8B-9CF97202F98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7ABC-9547-41AE-8ADB-DA4B20B6E520}" type="datetimeFigureOut">
              <a:rPr lang="uk-UA" smtClean="0"/>
              <a:pPr/>
              <a:t>01.03.2017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37AD-5D43-44D3-BE8B-9CF97202F9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7ABC-9547-41AE-8ADB-DA4B20B6E520}" type="datetimeFigureOut">
              <a:rPr lang="uk-UA" smtClean="0"/>
              <a:pPr/>
              <a:t>01.03.2017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37AD-5D43-44D3-BE8B-9CF97202F98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7ABC-9547-41AE-8ADB-DA4B20B6E520}" type="datetimeFigureOut">
              <a:rPr lang="uk-UA" smtClean="0"/>
              <a:pPr/>
              <a:t>01.03.2017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37AD-5D43-44D3-BE8B-9CF97202F98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7ABC-9547-41AE-8ADB-DA4B20B6E520}" type="datetimeFigureOut">
              <a:rPr lang="uk-UA" smtClean="0"/>
              <a:pPr/>
              <a:t>01.03.2017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37AD-5D43-44D3-BE8B-9CF97202F9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7ABC-9547-41AE-8ADB-DA4B20B6E520}" type="datetimeFigureOut">
              <a:rPr lang="uk-UA" smtClean="0"/>
              <a:pPr/>
              <a:t>01.03.2017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37AD-5D43-44D3-BE8B-9CF97202F9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7ABC-9547-41AE-8ADB-DA4B20B6E520}" type="datetimeFigureOut">
              <a:rPr lang="uk-UA" smtClean="0"/>
              <a:pPr/>
              <a:t>01.03.2017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37AD-5D43-44D3-BE8B-9CF97202F980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67ABC-9547-41AE-8ADB-DA4B20B6E520}" type="datetimeFigureOut">
              <a:rPr lang="uk-UA" smtClean="0"/>
              <a:pPr/>
              <a:t>01.03.2017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937AD-5D43-44D3-BE8B-9CF97202F980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A867ABC-9547-41AE-8ADB-DA4B20B6E520}" type="datetimeFigureOut">
              <a:rPr lang="uk-UA" smtClean="0"/>
              <a:pPr/>
              <a:t>01.03.2017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D937AD-5D43-44D3-BE8B-9CF97202F980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19672" y="5013177"/>
            <a:ext cx="6912768" cy="648072"/>
          </a:xfrm>
        </p:spPr>
        <p:txBody>
          <a:bodyPr>
            <a:norm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Урок </a:t>
            </a:r>
            <a:r>
              <a:rPr lang="uk-UA" sz="2400" b="1" dirty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–української звитяги з елементами </a:t>
            </a:r>
            <a:r>
              <a:rPr lang="uk-UA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гри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27584" y="1844824"/>
            <a:ext cx="7714859" cy="1728192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tabLst>
                <a:tab pos="685800" algn="l"/>
              </a:tabLst>
            </a:pPr>
            <a:r>
              <a:rPr lang="uk-UA" sz="2800" i="1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Тема:   </a:t>
            </a:r>
            <a:r>
              <a:rPr lang="uk-UA" sz="28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/>
            </a:r>
            <a:br>
              <a:rPr lang="uk-UA" sz="28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</a:br>
            <a:r>
              <a:rPr lang="uk-UA" sz="28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uk-UA" sz="3600" dirty="0" smtClean="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"Жити - Батьківщині служити!"</a:t>
            </a:r>
            <a:endParaRPr lang="ru-RU" sz="3600" dirty="0">
              <a:solidFill>
                <a:srgbClr val="0070C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7038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84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60648"/>
            <a:ext cx="9036496" cy="59492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200" b="1" dirty="0" err="1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Облітав</a:t>
            </a:r>
            <a:r>
              <a:rPr lang="ru-RU" sz="3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журавель сто </a:t>
            </a:r>
            <a:r>
              <a:rPr lang="ru-RU" sz="3200" b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доріг</a:t>
            </a:r>
            <a:r>
              <a:rPr lang="ru-RU" sz="3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, сто земель.</a:t>
            </a:r>
          </a:p>
          <a:p>
            <a:pPr>
              <a:lnSpc>
                <a:spcPct val="150000"/>
              </a:lnSpc>
            </a:pPr>
            <a:r>
              <a:rPr lang="ru-RU" sz="3200" b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Облітав</a:t>
            </a:r>
            <a:r>
              <a:rPr lang="ru-RU" sz="3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, обходив, </a:t>
            </a:r>
            <a:r>
              <a:rPr lang="ru-RU" sz="3200" b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крила</a:t>
            </a:r>
            <a:r>
              <a:rPr lang="ru-RU" sz="3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, ноги натрудив.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Ми </a:t>
            </a:r>
            <a:r>
              <a:rPr lang="ru-RU" sz="3200" b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спитали</a:t>
            </a:r>
            <a:r>
              <a:rPr lang="ru-RU" sz="3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журавля: </a:t>
            </a:r>
            <a:endParaRPr lang="ru-RU" sz="32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                       «</a:t>
            </a:r>
            <a:r>
              <a:rPr lang="ru-RU" sz="3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Де </a:t>
            </a:r>
            <a:r>
              <a:rPr lang="ru-RU" sz="3200" b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найкращая</a:t>
            </a:r>
            <a:r>
              <a:rPr lang="ru-RU" sz="3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земля?»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Журавель </a:t>
            </a:r>
            <a:r>
              <a:rPr lang="ru-RU" sz="3200" b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відповідає</a:t>
            </a:r>
            <a:r>
              <a:rPr lang="ru-RU" sz="3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u-RU" sz="3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smtClean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ru-RU" sz="3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200" b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Краще</a:t>
            </a:r>
            <a:r>
              <a:rPr lang="ru-RU" sz="3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рідної</a:t>
            </a:r>
            <a:r>
              <a:rPr lang="ru-RU" sz="3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немає</a:t>
            </a:r>
            <a:r>
              <a:rPr lang="ru-RU" sz="32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!» </a:t>
            </a:r>
            <a:endParaRPr lang="ru-RU" sz="32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endParaRPr lang="ru-RU" sz="3200" b="1" dirty="0" smtClean="0">
              <a:solidFill>
                <a:srgbClr val="A50021"/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50000"/>
              </a:lnSpc>
            </a:pPr>
            <a:r>
              <a:rPr lang="ru-RU" sz="2000" b="1" dirty="0" smtClean="0">
                <a:solidFill>
                  <a:srgbClr val="A50021"/>
                </a:solidFill>
              </a:rPr>
              <a:t>(</a:t>
            </a:r>
            <a:r>
              <a:rPr lang="ru-RU" sz="2000" b="1" dirty="0" err="1">
                <a:solidFill>
                  <a:srgbClr val="A50021"/>
                </a:solidFill>
              </a:rPr>
              <a:t>П.Воронько</a:t>
            </a:r>
            <a:r>
              <a:rPr lang="ru-RU" sz="2000" b="1" dirty="0">
                <a:solidFill>
                  <a:srgbClr val="A5002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2496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548680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just">
              <a:buFont typeface="Wingdings" pitchFamily="2" charset="2"/>
              <a:buChar char="q"/>
            </a:pPr>
            <a:r>
              <a:rPr lang="uk-UA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uk-UA" sz="3600" b="1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називається почуття людини, яке вміщує в собі любов та відданість Батьківщині, гордість за досягнення свого народу, прагнення своїми діями служити її інтересам</a:t>
            </a:r>
            <a:r>
              <a:rPr lang="uk-UA" sz="3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uk-UA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3552552"/>
            <a:ext cx="39571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Патріотизм</a:t>
            </a:r>
            <a:endParaRPr lang="uk-UA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1840906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4400" b="1" dirty="0" smtClean="0">
                <a:solidFill>
                  <a:srgbClr val="A50021"/>
                </a:solidFill>
              </a:rPr>
              <a:t>- </a:t>
            </a:r>
            <a:r>
              <a:rPr lang="ru-RU" sz="4400" b="1" dirty="0" err="1" smtClean="0">
                <a:solidFill>
                  <a:srgbClr val="A50021"/>
                </a:solidFill>
              </a:rPr>
              <a:t>любов</a:t>
            </a:r>
            <a:r>
              <a:rPr lang="ru-RU" sz="4400" b="1" dirty="0" smtClean="0">
                <a:solidFill>
                  <a:srgbClr val="A50021"/>
                </a:solidFill>
              </a:rPr>
              <a:t> </a:t>
            </a:r>
            <a:r>
              <a:rPr lang="ru-RU" sz="4400" b="1" dirty="0">
                <a:solidFill>
                  <a:srgbClr val="A50021"/>
                </a:solidFill>
              </a:rPr>
              <a:t>до </a:t>
            </a:r>
            <a:r>
              <a:rPr lang="ru-RU" sz="4400" b="1" dirty="0" err="1">
                <a:solidFill>
                  <a:srgbClr val="A50021"/>
                </a:solidFill>
              </a:rPr>
              <a:t>Батьківщини</a:t>
            </a:r>
            <a:r>
              <a:rPr lang="ru-RU" sz="4400" b="1" dirty="0">
                <a:solidFill>
                  <a:srgbClr val="A50021"/>
                </a:solidFill>
              </a:rPr>
              <a:t>, </a:t>
            </a:r>
            <a:r>
              <a:rPr lang="ru-RU" sz="4400" b="1" dirty="0" err="1">
                <a:solidFill>
                  <a:srgbClr val="A50021"/>
                </a:solidFill>
              </a:rPr>
              <a:t>відповідальність</a:t>
            </a:r>
            <a:r>
              <a:rPr lang="ru-RU" sz="4400" b="1" dirty="0">
                <a:solidFill>
                  <a:srgbClr val="A50021"/>
                </a:solidFill>
              </a:rPr>
              <a:t> за </a:t>
            </a:r>
            <a:r>
              <a:rPr lang="ru-RU" sz="4400" b="1" dirty="0" err="1">
                <a:solidFill>
                  <a:srgbClr val="A50021"/>
                </a:solidFill>
              </a:rPr>
              <a:t>її</a:t>
            </a:r>
            <a:r>
              <a:rPr lang="ru-RU" sz="4400" b="1" dirty="0">
                <a:solidFill>
                  <a:srgbClr val="A50021"/>
                </a:solidFill>
              </a:rPr>
              <a:t> долю і </a:t>
            </a:r>
            <a:r>
              <a:rPr lang="ru-RU" sz="4400" b="1" dirty="0" err="1">
                <a:solidFill>
                  <a:srgbClr val="A50021"/>
                </a:solidFill>
              </a:rPr>
              <a:t>готовність</a:t>
            </a:r>
            <a:r>
              <a:rPr lang="ru-RU" sz="4400" b="1" dirty="0">
                <a:solidFill>
                  <a:srgbClr val="A50021"/>
                </a:solidFill>
              </a:rPr>
              <a:t> </a:t>
            </a:r>
            <a:r>
              <a:rPr lang="ru-RU" sz="4400" b="1" dirty="0" err="1">
                <a:solidFill>
                  <a:srgbClr val="A50021"/>
                </a:solidFill>
              </a:rPr>
              <a:t>служити</a:t>
            </a:r>
            <a:r>
              <a:rPr lang="ru-RU" sz="4400" b="1" dirty="0">
                <a:solidFill>
                  <a:srgbClr val="A50021"/>
                </a:solidFill>
              </a:rPr>
              <a:t> </a:t>
            </a:r>
            <a:r>
              <a:rPr lang="ru-RU" sz="4400" b="1" dirty="0" err="1">
                <a:solidFill>
                  <a:srgbClr val="A50021"/>
                </a:solidFill>
              </a:rPr>
              <a:t>її</a:t>
            </a:r>
            <a:r>
              <a:rPr lang="ru-RU" sz="4400" b="1" dirty="0">
                <a:solidFill>
                  <a:srgbClr val="A50021"/>
                </a:solidFill>
              </a:rPr>
              <a:t> </a:t>
            </a:r>
            <a:r>
              <a:rPr lang="ru-RU" sz="4400" b="1" dirty="0" err="1">
                <a:solidFill>
                  <a:srgbClr val="A50021"/>
                </a:solidFill>
              </a:rPr>
              <a:t>інтересам</a:t>
            </a:r>
            <a:r>
              <a:rPr lang="ru-RU" sz="4400" b="1" dirty="0">
                <a:solidFill>
                  <a:srgbClr val="A50021"/>
                </a:solidFill>
              </a:rPr>
              <a:t>, а в </a:t>
            </a:r>
            <a:r>
              <a:rPr lang="ru-RU" sz="4400" b="1" dirty="0" err="1">
                <a:solidFill>
                  <a:srgbClr val="A50021"/>
                </a:solidFill>
              </a:rPr>
              <a:t>разі</a:t>
            </a:r>
            <a:r>
              <a:rPr lang="ru-RU" sz="4400" b="1" dirty="0">
                <a:solidFill>
                  <a:srgbClr val="A50021"/>
                </a:solidFill>
              </a:rPr>
              <a:t> потреби </a:t>
            </a:r>
            <a:r>
              <a:rPr lang="ru-RU" sz="4400" b="1" dirty="0" err="1">
                <a:solidFill>
                  <a:srgbClr val="A50021"/>
                </a:solidFill>
              </a:rPr>
              <a:t>самовіддано</a:t>
            </a:r>
            <a:r>
              <a:rPr lang="ru-RU" sz="4400" b="1" dirty="0">
                <a:solidFill>
                  <a:srgbClr val="A50021"/>
                </a:solidFill>
              </a:rPr>
              <a:t> </a:t>
            </a:r>
            <a:r>
              <a:rPr lang="ru-RU" sz="4400" b="1" dirty="0" err="1">
                <a:solidFill>
                  <a:srgbClr val="A50021"/>
                </a:solidFill>
              </a:rPr>
              <a:t>боронити</a:t>
            </a:r>
            <a:r>
              <a:rPr lang="ru-RU" sz="4400" b="1" dirty="0">
                <a:solidFill>
                  <a:srgbClr val="A50021"/>
                </a:solidFill>
              </a:rPr>
              <a:t> </a:t>
            </a:r>
            <a:r>
              <a:rPr lang="ru-RU" sz="4400" b="1" dirty="0" err="1" smtClean="0">
                <a:solidFill>
                  <a:srgbClr val="A50021"/>
                </a:solidFill>
              </a:rPr>
              <a:t>свій</a:t>
            </a:r>
            <a:r>
              <a:rPr lang="ru-RU" sz="4400" b="1" dirty="0" smtClean="0">
                <a:solidFill>
                  <a:srgbClr val="A50021"/>
                </a:solidFill>
              </a:rPr>
              <a:t> народ.</a:t>
            </a:r>
            <a:endParaRPr lang="uk-UA" sz="4400" b="1" dirty="0">
              <a:solidFill>
                <a:srgbClr val="A5002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92080" y="5811224"/>
            <a:ext cx="32800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rgbClr val="000099"/>
                </a:solidFill>
              </a:rPr>
              <a:t>Енциклопедичний словник </a:t>
            </a:r>
            <a:endParaRPr lang="uk-UA" b="1" i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18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62 -0.08403 L -0.38958 -0.41065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60" y="-16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89644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4000" b="1" dirty="0" smtClean="0">
                <a:solidFill>
                  <a:srgbClr val="A50021"/>
                </a:solidFill>
              </a:rPr>
              <a:t>Слово </a:t>
            </a:r>
            <a:r>
              <a:rPr lang="uk-UA" sz="4000" b="1" dirty="0">
                <a:solidFill>
                  <a:srgbClr val="A50021"/>
                </a:solidFill>
              </a:rPr>
              <a:t>«патріотизм» походить з грецької мови та означає «земля батька, предка</a:t>
            </a:r>
            <a:r>
              <a:rPr lang="uk-UA" sz="4000" b="1" dirty="0" smtClean="0">
                <a:solidFill>
                  <a:srgbClr val="A50021"/>
                </a:solidFill>
              </a:rPr>
              <a:t>»</a:t>
            </a:r>
            <a:endParaRPr lang="uk-UA" sz="4000" b="1" dirty="0">
              <a:solidFill>
                <a:srgbClr val="A5002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776" y="4725144"/>
            <a:ext cx="842493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000099"/>
                </a:solidFill>
              </a:rPr>
              <a:t>Люди, </a:t>
            </a:r>
            <a:r>
              <a:rPr lang="ru-RU" sz="3600" b="1" dirty="0" err="1">
                <a:solidFill>
                  <a:srgbClr val="000099"/>
                </a:solidFill>
              </a:rPr>
              <a:t>які</a:t>
            </a:r>
            <a:r>
              <a:rPr lang="ru-RU" sz="3600" b="1" dirty="0">
                <a:solidFill>
                  <a:srgbClr val="000099"/>
                </a:solidFill>
              </a:rPr>
              <a:t> </a:t>
            </a:r>
            <a:r>
              <a:rPr lang="ru-RU" sz="3600" b="1" dirty="0" err="1">
                <a:solidFill>
                  <a:srgbClr val="000099"/>
                </a:solidFill>
              </a:rPr>
              <a:t>люблять</a:t>
            </a:r>
            <a:r>
              <a:rPr lang="ru-RU" sz="3600" b="1" dirty="0">
                <a:solidFill>
                  <a:srgbClr val="000099"/>
                </a:solidFill>
              </a:rPr>
              <a:t> свою </a:t>
            </a:r>
            <a:r>
              <a:rPr lang="ru-RU" sz="3600" b="1" dirty="0" err="1">
                <a:solidFill>
                  <a:srgbClr val="000099"/>
                </a:solidFill>
              </a:rPr>
              <a:t>Батьківщину</a:t>
            </a:r>
            <a:r>
              <a:rPr lang="ru-RU" sz="3600" b="1" dirty="0">
                <a:solidFill>
                  <a:srgbClr val="000099"/>
                </a:solidFill>
              </a:rPr>
              <a:t>, </a:t>
            </a:r>
            <a:r>
              <a:rPr lang="ru-RU" sz="3600" b="1" dirty="0" err="1">
                <a:solidFill>
                  <a:srgbClr val="000099"/>
                </a:solidFill>
              </a:rPr>
              <a:t>захищають</a:t>
            </a:r>
            <a:r>
              <a:rPr lang="ru-RU" sz="3600" b="1" dirty="0">
                <a:solidFill>
                  <a:srgbClr val="000099"/>
                </a:solidFill>
              </a:rPr>
              <a:t> </a:t>
            </a:r>
            <a:r>
              <a:rPr lang="ru-RU" sz="3600" b="1" dirty="0" err="1">
                <a:solidFill>
                  <a:srgbClr val="000099"/>
                </a:solidFill>
              </a:rPr>
              <a:t>її</a:t>
            </a:r>
            <a:r>
              <a:rPr lang="ru-RU" sz="3600" b="1" dirty="0">
                <a:solidFill>
                  <a:srgbClr val="000099"/>
                </a:solidFill>
              </a:rPr>
              <a:t> </a:t>
            </a:r>
            <a:r>
              <a:rPr lang="ru-RU" sz="3600" b="1" dirty="0" err="1">
                <a:solidFill>
                  <a:srgbClr val="000099"/>
                </a:solidFill>
              </a:rPr>
              <a:t>інтереси</a:t>
            </a:r>
            <a:r>
              <a:rPr lang="ru-RU" sz="3600" b="1" dirty="0">
                <a:solidFill>
                  <a:srgbClr val="000099"/>
                </a:solidFill>
              </a:rPr>
              <a:t>, </a:t>
            </a:r>
            <a:r>
              <a:rPr lang="ru-RU" sz="3600" b="1" dirty="0" err="1">
                <a:solidFill>
                  <a:srgbClr val="000099"/>
                </a:solidFill>
              </a:rPr>
              <a:t>гордяться</a:t>
            </a:r>
            <a:r>
              <a:rPr lang="ru-RU" sz="3600" b="1" dirty="0">
                <a:solidFill>
                  <a:srgbClr val="000099"/>
                </a:solidFill>
              </a:rPr>
              <a:t> </a:t>
            </a:r>
            <a:r>
              <a:rPr lang="ru-RU" sz="3600" b="1" dirty="0" err="1">
                <a:solidFill>
                  <a:srgbClr val="000099"/>
                </a:solidFill>
              </a:rPr>
              <a:t>її</a:t>
            </a:r>
            <a:r>
              <a:rPr lang="ru-RU" sz="3600" b="1" dirty="0">
                <a:solidFill>
                  <a:srgbClr val="000099"/>
                </a:solidFill>
              </a:rPr>
              <a:t> </a:t>
            </a:r>
            <a:r>
              <a:rPr lang="ru-RU" sz="3600" b="1" dirty="0" err="1" smtClean="0">
                <a:solidFill>
                  <a:srgbClr val="000099"/>
                </a:solidFill>
              </a:rPr>
              <a:t>здобутками</a:t>
            </a:r>
            <a:r>
              <a:rPr lang="ru-RU" sz="3600" b="1" dirty="0" smtClean="0">
                <a:solidFill>
                  <a:srgbClr val="000099"/>
                </a:solidFill>
              </a:rPr>
              <a:t> – </a:t>
            </a:r>
            <a:r>
              <a:rPr lang="ru-RU" sz="36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патріоти</a:t>
            </a:r>
            <a:endParaRPr lang="ru-RU" sz="36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8" y="148104"/>
            <a:ext cx="3611147" cy="2160240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73" y="2420888"/>
            <a:ext cx="4971560" cy="240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1446"/>
            <a:ext cx="3986479" cy="2530425"/>
          </a:xfrm>
          <a:prstGeom prst="rect">
            <a:avLst/>
          </a:prstGeom>
          <a:solidFill>
            <a:srgbClr val="FF6600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196" y="2420888"/>
            <a:ext cx="3118741" cy="2474431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606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58790"/>
            <a:ext cx="88985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FF0000"/>
                </a:solidFill>
              </a:rPr>
              <a:t>Новітній літопис </a:t>
            </a:r>
            <a:r>
              <a:rPr lang="uk-UA" sz="4000" dirty="0">
                <a:solidFill>
                  <a:srgbClr val="FF0000"/>
                </a:solidFill>
              </a:rPr>
              <a:t>української звитяги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532" y="935844"/>
            <a:ext cx="288290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2183" y="2204864"/>
            <a:ext cx="78101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УКРАЇНСЬКІ ПАТРІОТИ –</a:t>
            </a:r>
          </a:p>
          <a:p>
            <a:r>
              <a:rPr lang="uk-UA" sz="3200" b="1" dirty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32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ВОЇНИ – ЗАХИСНИКИ –</a:t>
            </a:r>
          </a:p>
          <a:p>
            <a:r>
              <a:rPr lang="uk-UA" sz="3200" b="1" dirty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uk-UA" sz="3200" b="1" dirty="0" smtClean="0">
                <a:solidFill>
                  <a:srgbClr val="A5002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                               БІЙЦІ АТО </a:t>
            </a:r>
            <a:endParaRPr lang="uk-UA" sz="3200" b="1" dirty="0">
              <a:solidFill>
                <a:srgbClr val="A5002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7584" y="4572040"/>
            <a:ext cx="77187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ЗВИТЯГА</a:t>
            </a:r>
            <a:r>
              <a:rPr lang="uk-UA" sz="3200" b="1" dirty="0" smtClean="0">
                <a:solidFill>
                  <a:srgbClr val="A50021"/>
                </a:solidFill>
              </a:rPr>
              <a:t> – ПЕРЕМОГА У БОЮ, У ВІЙНІ;</a:t>
            </a:r>
          </a:p>
          <a:p>
            <a:r>
              <a:rPr lang="uk-UA" sz="3200" b="1" dirty="0">
                <a:solidFill>
                  <a:srgbClr val="A50021"/>
                </a:solidFill>
              </a:rPr>
              <a:t> </a:t>
            </a:r>
            <a:r>
              <a:rPr lang="uk-UA" sz="3200" b="1" dirty="0" smtClean="0">
                <a:solidFill>
                  <a:srgbClr val="A50021"/>
                </a:solidFill>
              </a:rPr>
              <a:t>                ПОДВИГ, ГЕРОЙСТВО</a:t>
            </a:r>
            <a:endParaRPr lang="uk-UA" sz="3200" b="1" dirty="0">
              <a:solidFill>
                <a:srgbClr val="A500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9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9" y="0"/>
            <a:ext cx="5274741" cy="3507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5" y="4103049"/>
            <a:ext cx="4139953" cy="2754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170" y="3800475"/>
            <a:ext cx="4081953" cy="305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846" y="635457"/>
            <a:ext cx="3530600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013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0" y="36333"/>
            <a:ext cx="8606730" cy="6885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26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51" y="4609458"/>
            <a:ext cx="3334032" cy="2218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764704"/>
            <a:ext cx="871296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800" dirty="0"/>
              <a:t>За період від березня до 5 грудня 2014 року в АТО (російсько-українській війні) </a:t>
            </a:r>
            <a:r>
              <a:rPr lang="uk-UA" sz="2800" dirty="0" smtClean="0"/>
              <a:t>загинуло</a:t>
            </a:r>
          </a:p>
          <a:p>
            <a:pPr algn="just"/>
            <a:r>
              <a:rPr lang="uk-UA" sz="2800" dirty="0" smtClean="0"/>
              <a:t> </a:t>
            </a:r>
            <a:r>
              <a:rPr lang="uk-UA" sz="2800" dirty="0"/>
              <a:t>22 військовики — уродженці Тернопільщини, </a:t>
            </a:r>
            <a:endParaRPr lang="uk-UA" sz="2800" dirty="0" smtClean="0"/>
          </a:p>
          <a:p>
            <a:pPr algn="just"/>
            <a:r>
              <a:rPr lang="uk-UA" sz="2800" dirty="0" smtClean="0"/>
              <a:t> 2 </a:t>
            </a:r>
            <a:r>
              <a:rPr lang="uk-UA" sz="2800" dirty="0"/>
              <a:t>військовики, що проживали на Тернопільщині</a:t>
            </a:r>
            <a:r>
              <a:rPr lang="uk-UA" sz="2800" dirty="0" smtClean="0"/>
              <a:t>,</a:t>
            </a:r>
          </a:p>
          <a:p>
            <a:pPr algn="just"/>
            <a:r>
              <a:rPr lang="uk-UA" sz="2800" dirty="0" smtClean="0"/>
              <a:t> </a:t>
            </a:r>
            <a:r>
              <a:rPr lang="uk-UA" sz="2800" dirty="0"/>
              <a:t>1 навчався у Тернополі</a:t>
            </a:r>
            <a:r>
              <a:rPr lang="uk-UA" sz="2800" dirty="0" smtClean="0"/>
              <a:t>,</a:t>
            </a:r>
          </a:p>
          <a:p>
            <a:pPr algn="just"/>
            <a:r>
              <a:rPr lang="uk-UA" sz="2800" dirty="0" smtClean="0"/>
              <a:t> </a:t>
            </a:r>
            <a:r>
              <a:rPr lang="uk-UA" sz="2800" dirty="0"/>
              <a:t>1 військовослужбовець помер у військовій частині під час навчань</a:t>
            </a:r>
            <a:r>
              <a:rPr lang="uk-UA" sz="2800" dirty="0" smtClean="0"/>
              <a:t>,</a:t>
            </a:r>
          </a:p>
          <a:p>
            <a:pPr algn="just"/>
            <a:r>
              <a:rPr lang="uk-UA" sz="2800" dirty="0" smtClean="0"/>
              <a:t> </a:t>
            </a:r>
            <a:r>
              <a:rPr lang="uk-UA" sz="2800" dirty="0"/>
              <a:t>1 мешканець іншої області похований на місцевому цвинтарі в Тернополі.</a:t>
            </a:r>
          </a:p>
        </p:txBody>
      </p:sp>
    </p:spTree>
    <p:extLst>
      <p:ext uri="{BB962C8B-B14F-4D97-AF65-F5344CB8AC3E}">
        <p14:creationId xmlns:p14="http://schemas.microsoft.com/office/powerpoint/2010/main" val="253109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12318" y="5632846"/>
            <a:ext cx="703168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 smtClean="0"/>
              <a:t>6 </a:t>
            </a:r>
            <a:r>
              <a:rPr lang="uk-UA" sz="2000" dirty="0"/>
              <a:t>грудня 2014 року в Теребовлі на фасаді Теребовлянської загальноосвітньої школи І-ІІІ ступенів № 2 відкрили меморіальну дошку Вікторові </a:t>
            </a:r>
            <a:r>
              <a:rPr lang="uk-UA" sz="2000" dirty="0" err="1" smtClean="0"/>
              <a:t>Семчуку</a:t>
            </a:r>
            <a:endParaRPr lang="uk-UA" sz="2000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0"/>
          <a:stretch/>
        </p:blipFill>
        <p:spPr bwMode="auto">
          <a:xfrm>
            <a:off x="5631692" y="1"/>
            <a:ext cx="3512308" cy="3599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617" y="2712805"/>
            <a:ext cx="2289739" cy="2221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46560" y="764704"/>
            <a:ext cx="536154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Народився </a:t>
            </a:r>
            <a:r>
              <a:rPr lang="uk-UA" sz="2000" b="1" dirty="0">
                <a:latin typeface="Arial" pitchFamily="34" charset="0"/>
                <a:ea typeface="Verdana" pitchFamily="34" charset="0"/>
                <a:cs typeface="Arial" pitchFamily="34" charset="0"/>
              </a:rPr>
              <a:t>3 березня 1991 в с. </a:t>
            </a:r>
            <a:r>
              <a:rPr lang="uk-UA" sz="2000" b="1" dirty="0" err="1">
                <a:latin typeface="Arial" pitchFamily="34" charset="0"/>
                <a:ea typeface="Verdana" pitchFamily="34" charset="0"/>
                <a:cs typeface="Arial" pitchFamily="34" charset="0"/>
              </a:rPr>
              <a:t>Залав'є</a:t>
            </a:r>
            <a:r>
              <a:rPr lang="uk-UA" sz="2000" b="1" dirty="0">
                <a:latin typeface="Arial" pitchFamily="34" charset="0"/>
                <a:ea typeface="Verdana" pitchFamily="34" charset="0"/>
                <a:cs typeface="Arial" pitchFamily="34" charset="0"/>
              </a:rPr>
              <a:t> </a:t>
            </a:r>
            <a:r>
              <a:rPr lang="uk-UA" sz="2000" b="1" dirty="0" smtClean="0">
                <a:latin typeface="Arial" pitchFamily="34" charset="0"/>
                <a:ea typeface="Verdana" pitchFamily="34" charset="0"/>
                <a:cs typeface="Arial" pitchFamily="34" charset="0"/>
              </a:rPr>
              <a:t>Солдат</a:t>
            </a:r>
            <a:r>
              <a:rPr lang="uk-UA" sz="2000" b="1" dirty="0">
                <a:latin typeface="Arial" pitchFamily="34" charset="0"/>
                <a:ea typeface="Verdana" pitchFamily="34" charset="0"/>
                <a:cs typeface="Arial" pitchFamily="34" charset="0"/>
              </a:rPr>
              <a:t>, розвідник-снайпер розвідувального відділення штабного батальйону 24-ї окремої механізованої бригади (Яворів) оперативного командування «Північ» Сухопутних військ ЗСУ.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35158" y="188640"/>
            <a:ext cx="43460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Семчук</a:t>
            </a:r>
            <a:r>
              <a:rPr lang="uk-UA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Віктор Ярославович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705" y="2209078"/>
            <a:ext cx="1035796" cy="1173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527356" y="4629341"/>
            <a:ext cx="46166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/>
              <a:t>Загинув 19 червня 2014 у бою, що точився під </a:t>
            </a:r>
            <a:r>
              <a:rPr lang="uk-UA" sz="2000" b="1" dirty="0" err="1"/>
              <a:t>смт</a:t>
            </a:r>
            <a:r>
              <a:rPr lang="uk-UA" sz="2000" b="1" dirty="0"/>
              <a:t> Ямпіль та селом </a:t>
            </a:r>
            <a:r>
              <a:rPr lang="uk-UA" sz="2000" b="1" dirty="0" err="1"/>
              <a:t>Закітне</a:t>
            </a:r>
            <a:r>
              <a:rPr lang="uk-UA" sz="2000" b="1" dirty="0"/>
              <a:t> Донецької </a:t>
            </a:r>
            <a:r>
              <a:rPr lang="uk-UA" sz="2000" b="1" dirty="0" smtClean="0"/>
              <a:t>області.</a:t>
            </a:r>
            <a:endParaRPr lang="uk-UA" sz="20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60" y="3933056"/>
            <a:ext cx="1877100" cy="2826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508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21"/>
          <a:stretch/>
        </p:blipFill>
        <p:spPr bwMode="auto">
          <a:xfrm>
            <a:off x="6660232" y="27323"/>
            <a:ext cx="2483768" cy="294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339497" y="722313"/>
            <a:ext cx="3793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Руснак Микола Ігорович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548548"/>
            <a:ext cx="60486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Народився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24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вересня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1975 в с.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Лощинівка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нині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Бернадівка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pPr algn="just"/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2000" b="1" dirty="0">
                <a:latin typeface="Arial" pitchFamily="34" charset="0"/>
                <a:cs typeface="Arial" pitchFamily="34" charset="0"/>
              </a:rPr>
              <a:t>Оператор 2-го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протитанкового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відділення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протитанкового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взводу 2-го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механізованого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батальйону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24-ї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окремої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механізованої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бригади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Яворів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).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61" y="42863"/>
            <a:ext cx="969963" cy="1358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8542" y="5229200"/>
            <a:ext cx="82976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/>
              <a:t>Загинув</a:t>
            </a:r>
            <a:r>
              <a:rPr lang="ru-RU" sz="2000" b="1" dirty="0"/>
              <a:t> 11 </a:t>
            </a:r>
            <a:r>
              <a:rPr lang="ru-RU" sz="2000" b="1" dirty="0" err="1"/>
              <a:t>липня</a:t>
            </a:r>
            <a:r>
              <a:rPr lang="ru-RU" sz="2000" b="1" dirty="0"/>
              <a:t> 2014</a:t>
            </a:r>
            <a:r>
              <a:rPr lang="ru-RU" sz="2000" b="1" dirty="0" smtClean="0"/>
              <a:t>.</a:t>
            </a:r>
          </a:p>
          <a:p>
            <a:r>
              <a:rPr lang="ru-RU" sz="2000" b="1" dirty="0" smtClean="0"/>
              <a:t> </a:t>
            </a:r>
            <a:r>
              <a:rPr lang="ru-RU" sz="2000" b="1" dirty="0"/>
              <a:t>З 4.30 ранку </a:t>
            </a:r>
            <a:r>
              <a:rPr lang="ru-RU" sz="2000" b="1" dirty="0" err="1"/>
              <a:t>терористи</a:t>
            </a:r>
            <a:r>
              <a:rPr lang="ru-RU" sz="2000" b="1" dirty="0"/>
              <a:t> </a:t>
            </a:r>
            <a:r>
              <a:rPr lang="ru-RU" sz="2000" b="1" dirty="0" err="1"/>
              <a:t>обстріляли</a:t>
            </a:r>
            <a:r>
              <a:rPr lang="ru-RU" sz="2000" b="1" dirty="0"/>
              <a:t> реактивною установкою «Град» блокпост у </a:t>
            </a:r>
            <a:r>
              <a:rPr lang="ru-RU" sz="2000" b="1" dirty="0" err="1"/>
              <a:t>районі</a:t>
            </a:r>
            <a:r>
              <a:rPr lang="ru-RU" sz="2000" b="1" dirty="0"/>
              <a:t> </a:t>
            </a:r>
            <a:r>
              <a:rPr lang="ru-RU" sz="2000" b="1" dirty="0" err="1"/>
              <a:t>Зеленопілля</a:t>
            </a:r>
            <a:r>
              <a:rPr lang="ru-RU" sz="2000" b="1" dirty="0"/>
              <a:t> </a:t>
            </a:r>
            <a:r>
              <a:rPr lang="ru-RU" sz="2000" b="1" dirty="0" err="1"/>
              <a:t>Луганської</a:t>
            </a:r>
            <a:r>
              <a:rPr lang="ru-RU" sz="2000" b="1" dirty="0"/>
              <a:t> </a:t>
            </a:r>
            <a:r>
              <a:rPr lang="ru-RU" sz="2000" b="1" dirty="0" err="1"/>
              <a:t>області</a:t>
            </a:r>
            <a:r>
              <a:rPr lang="ru-RU" sz="2000" b="1" dirty="0"/>
              <a:t> </a:t>
            </a:r>
            <a:r>
              <a:rPr lang="ru-RU" sz="2000" b="1" dirty="0" err="1"/>
              <a:t>зі</a:t>
            </a:r>
            <a:r>
              <a:rPr lang="ru-RU" sz="2000" b="1" dirty="0"/>
              <a:t> </a:t>
            </a:r>
            <a:r>
              <a:rPr lang="ru-RU" sz="2000" b="1" dirty="0" err="1"/>
              <a:t>сторони</a:t>
            </a:r>
            <a:r>
              <a:rPr lang="ru-RU" sz="2000" b="1" dirty="0"/>
              <a:t> державного кордону.</a:t>
            </a:r>
          </a:p>
        </p:txBody>
      </p:sp>
    </p:spTree>
    <p:extLst>
      <p:ext uri="{BB962C8B-B14F-4D97-AF65-F5344CB8AC3E}">
        <p14:creationId xmlns:p14="http://schemas.microsoft.com/office/powerpoint/2010/main" val="27257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15817" y="4097580"/>
            <a:ext cx="60624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smtClean="0"/>
              <a:t>Загинув </a:t>
            </a:r>
            <a:r>
              <a:rPr lang="uk-UA" sz="2000" b="1" dirty="0"/>
              <a:t>19 серпня 2014 </a:t>
            </a:r>
            <a:endParaRPr lang="uk-UA" sz="2000" b="1" dirty="0" smtClean="0"/>
          </a:p>
          <a:p>
            <a:r>
              <a:rPr lang="uk-UA" sz="2000" b="1" dirty="0" smtClean="0"/>
              <a:t>у </a:t>
            </a:r>
            <a:r>
              <a:rPr lang="uk-UA" sz="2000" b="1" dirty="0"/>
              <a:t>бою під час звільнення Іловайська (Донецька область).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429340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37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років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народився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 у 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с. Нова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Могильниця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sz="2000" b="1" dirty="0">
              <a:latin typeface="Arial" pitchFamily="34" charset="0"/>
              <a:cs typeface="Arial" pitchFamily="34" charset="0"/>
            </a:endParaRPr>
          </a:p>
          <a:p>
            <a:r>
              <a:rPr lang="ru-RU" sz="2000" b="1" dirty="0" err="1">
                <a:latin typeface="Arial" pitchFamily="34" charset="0"/>
                <a:cs typeface="Arial" pitchFamily="34" charset="0"/>
              </a:rPr>
              <a:t>Боєць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батальйону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err="1">
                <a:latin typeface="Arial" pitchFamily="34" charset="0"/>
                <a:cs typeface="Arial" pitchFamily="34" charset="0"/>
              </a:rPr>
              <a:t>територіальної</a:t>
            </a:r>
            <a:r>
              <a:rPr lang="ru-RU" sz="2000" b="1" dirty="0">
                <a:latin typeface="Arial" pitchFamily="34" charset="0"/>
                <a:cs typeface="Arial" pitchFamily="34" charset="0"/>
              </a:rPr>
              <a:t> оборони «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Донбас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», проживав у </a:t>
            </a:r>
            <a:r>
              <a:rPr lang="ru-RU" sz="2000" b="1" dirty="0" err="1" smtClean="0">
                <a:latin typeface="Arial" pitchFamily="34" charset="0"/>
                <a:cs typeface="Arial" pitchFamily="34" charset="0"/>
              </a:rPr>
              <a:t>Черкасах</a:t>
            </a:r>
            <a:r>
              <a:rPr lang="ru-RU" sz="20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0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750" y="84003"/>
            <a:ext cx="3372250" cy="32786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57562"/>
            <a:ext cx="1427163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15813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Костюк </a:t>
            </a:r>
            <a:r>
              <a:rPr lang="ru-RU" sz="24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Віталій</a:t>
            </a: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Валерійович</a:t>
            </a:r>
            <a:endParaRPr lang="ru-RU" sz="24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b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4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позивний</a:t>
            </a:r>
            <a:r>
              <a:rPr lang="ru-RU" sz="2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«Улыбка»)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2" y="4785494"/>
            <a:ext cx="2809670" cy="204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893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4463" y="260648"/>
            <a:ext cx="8496009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685800" algn="l"/>
              </a:tabLst>
            </a:pPr>
            <a:r>
              <a:rPr lang="uk-UA" dirty="0">
                <a:latin typeface="Times New Roman"/>
                <a:ea typeface="Calibri"/>
                <a:cs typeface="Times New Roman"/>
              </a:rPr>
              <a:t> </a:t>
            </a:r>
            <a:endParaRPr lang="ru-RU" sz="1600" dirty="0">
              <a:latin typeface="Calibri"/>
              <a:ea typeface="Calibri"/>
              <a:cs typeface="Times New Roman"/>
            </a:endParaRPr>
          </a:p>
          <a:p>
            <a:pPr marL="540385" indent="-540385" algn="just">
              <a:lnSpc>
                <a:spcPct val="115000"/>
              </a:lnSpc>
            </a:pPr>
            <a:r>
              <a:rPr lang="uk-UA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Мета: 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формувати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розуміння єдності й цілісності України,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сучасну національну ідентичність на кращих прикладах мужності і звитяги, виявлених нинішніми захисниками Батьківщини, на героїці сучасної боротьби за незалежність і цілісність держави; </a:t>
            </a: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ознайомити із поняттями «патріот», «патріотизм»;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15000"/>
              </a:lnSpc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виховувати  національно свідомих громадян України, які добре знають минуле, цінують сучасне і прагнуть будувати мирне демократичне майбутнє;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15000"/>
              </a:lnSpc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виховувати дружбу, любов до Батьківщини, повагу до військової справи;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15000"/>
              </a:lnSpc>
            </a:pP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вшанувати </a:t>
            </a:r>
            <a:r>
              <a:rPr lang="uk-UA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мужність українських військових та добровольців, їх вірність Присязі українському народові, готовність віддати життя за мир і спокій в Україні;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15000"/>
              </a:lnSpc>
            </a:pPr>
            <a:r>
              <a:rPr lang="uk-UA" dirty="0">
                <a:latin typeface="Arial" panose="020B0604020202020204" pitchFamily="34" charset="0"/>
                <a:cs typeface="Arial" panose="020B0604020202020204" pitchFamily="34" charset="0"/>
              </a:rPr>
              <a:t>виховувати засобами фізичної культури і спорту в учнів бажання розвиватись та удосконалювати свої здібності (швидкість, спритність, витривалість), зміцнювати вольові якості, розвивати кмітливість;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40385" algn="just">
              <a:lnSpc>
                <a:spcPct val="115000"/>
              </a:lnSpc>
              <a:spcAft>
                <a:spcPts val="1000"/>
              </a:spcAft>
            </a:pPr>
            <a:r>
              <a:rPr lang="uk-UA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здійснювати корекцію </a:t>
            </a:r>
            <a:r>
              <a:rPr lang="uk-UA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звуковимови</a:t>
            </a:r>
            <a:r>
              <a:rPr lang="uk-UA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удосконалювати вміння вимови з дотриманням логічного та словесного наголосу, самостійної побудови речень, привчати дотримуватись правильної вимови кінцевих морфем у словах. </a:t>
            </a:r>
            <a:endParaRPr lang="ru-RU" sz="16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65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83" y="0"/>
            <a:ext cx="9123663" cy="6847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28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85728"/>
            <a:ext cx="8358246" cy="857256"/>
          </a:xfrm>
        </p:spPr>
        <p:txBody>
          <a:bodyPr/>
          <a:lstStyle/>
          <a:p>
            <a:pPr lvl="0">
              <a:buNone/>
            </a:pPr>
            <a:r>
              <a:rPr lang="uk-UA" sz="4000" dirty="0" smtClean="0">
                <a:solidFill>
                  <a:srgbClr val="000099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Суспільно-інформаційна хвилинка</a:t>
            </a:r>
            <a:r>
              <a:rPr lang="ru-RU" sz="4000" b="0" dirty="0" smtClean="0"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lang="ru-RU" sz="4000" b="0" dirty="0" smtClean="0">
                <a:solidFill>
                  <a:schemeClr val="tx1"/>
                </a:solidFill>
                <a:effectLst/>
                <a:latin typeface="Arial" pitchFamily="34" charset="0"/>
              </a:rPr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2976" y="4000504"/>
            <a:ext cx="58836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000099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Кого вшановують 6 грудня?</a:t>
            </a: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1714488"/>
            <a:ext cx="57150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rgbClr val="000099"/>
                </a:solidFill>
                <a:latin typeface="Microsoft Sans Serif" pitchFamily="34" charset="0"/>
                <a:cs typeface="Microsoft Sans Serif" pitchFamily="34" charset="0"/>
              </a:rPr>
              <a:t>Які зимові свята ви знаєте?</a:t>
            </a:r>
            <a:endParaRPr lang="ru-RU" sz="3200" b="1" dirty="0" smtClean="0">
              <a:solidFill>
                <a:srgbClr val="000099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2500306"/>
            <a:ext cx="63160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До якого свята ми готуємося?</a:t>
            </a:r>
            <a:endParaRPr lang="ru-RU" sz="32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2976" y="3286124"/>
            <a:ext cx="53658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rgbClr val="000099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Яке свято було у суботу?</a:t>
            </a:r>
            <a:endParaRPr lang="ru-RU" sz="32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09"/>
            <a:ext cx="9144000" cy="6826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5229200"/>
            <a:ext cx="407355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solidFill>
                  <a:srgbClr val="003F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Грудень </a:t>
            </a:r>
            <a:endParaRPr lang="uk-UA" sz="6000" b="1" dirty="0">
              <a:solidFill>
                <a:srgbClr val="003F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633" y="1484784"/>
            <a:ext cx="4079237" cy="502008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scene3d>
            <a:camera prst="isometricOffAxis2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7504" y="188640"/>
            <a:ext cx="90973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3FBC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Календар знаменних і пам’ятних дат </a:t>
            </a:r>
            <a:endParaRPr lang="uk-UA" sz="3200" b="1" dirty="0">
              <a:solidFill>
                <a:srgbClr val="003FBC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8991" y="976952"/>
            <a:ext cx="6976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6000" b="1" dirty="0" smtClean="0">
                <a:solidFill>
                  <a:srgbClr val="C00000"/>
                </a:solidFill>
                <a:latin typeface="Arial Black" pitchFamily="34" charset="0"/>
              </a:rPr>
              <a:t>6</a:t>
            </a:r>
            <a:endParaRPr lang="uk-UA" sz="60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585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3" y="362571"/>
            <a:ext cx="3686597" cy="3384375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47864" y="260657"/>
            <a:ext cx="59766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 України </a:t>
            </a:r>
          </a:p>
          <a:p>
            <a:r>
              <a:rPr lang="uk-UA" sz="3200" b="1" dirty="0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«Про Збройні Сили України»</a:t>
            </a:r>
            <a:r>
              <a:rPr lang="uk-UA" sz="3200" b="1" dirty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uk-UA" sz="3200" b="1" dirty="0" smtClean="0">
              <a:solidFill>
                <a:srgbClr val="003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sz="3200" b="1" dirty="0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ухвалено 6 грудня 1991 року.</a:t>
            </a:r>
            <a:endParaRPr lang="uk-UA" sz="3200" b="1" dirty="0">
              <a:solidFill>
                <a:srgbClr val="003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589" y="4581128"/>
            <a:ext cx="910377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День Збройних Сил України був встановлений </a:t>
            </a:r>
          </a:p>
          <a:p>
            <a:r>
              <a:rPr lang="uk-UA" sz="2800" b="1" dirty="0" smtClean="0">
                <a:solidFill>
                  <a:srgbClr val="003FB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постановою Верховної Ради України у 1993 році.</a:t>
            </a:r>
            <a:endParaRPr lang="uk-UA" sz="2800" b="1" dirty="0">
              <a:solidFill>
                <a:srgbClr val="003FB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302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785473" y="620688"/>
            <a:ext cx="8326419" cy="1793167"/>
          </a:xfrm>
        </p:spPr>
        <p:txBody>
          <a:bodyPr/>
          <a:lstStyle/>
          <a:p>
            <a:r>
              <a:rPr lang="uk-UA" dirty="0" smtClean="0">
                <a:effectLst/>
              </a:rPr>
              <a:t>Жити - Батьківщині служити!</a:t>
            </a:r>
            <a:endParaRPr lang="uk-UA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1"/>
            <a:ext cx="9144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947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39" y="0"/>
            <a:ext cx="910883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7" y="260648"/>
            <a:ext cx="878530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FFFF00"/>
                </a:solidFill>
                <a:latin typeface="Century Gothic" pitchFamily="34" charset="0"/>
              </a:rPr>
              <a:t>Матінка-земля </a:t>
            </a:r>
            <a:r>
              <a:rPr lang="uk-UA" sz="3200" b="1" dirty="0">
                <a:solidFill>
                  <a:srgbClr val="FFFF00"/>
                </a:solidFill>
                <a:latin typeface="Century Gothic" pitchFamily="34" charset="0"/>
              </a:rPr>
              <a:t>в силі нагодувати людину хлібом, напоїти водою з джерела, але самостійно земля себе не захистить.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3573016"/>
            <a:ext cx="842526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solidFill>
                  <a:srgbClr val="A50021"/>
                </a:solidFill>
                <a:cs typeface="Aharoni" pitchFamily="2" charset="-79"/>
              </a:rPr>
              <a:t>Захист Вітчизни є </a:t>
            </a:r>
            <a:r>
              <a:rPr lang="uk-UA" sz="4400" b="1" dirty="0" smtClean="0">
                <a:solidFill>
                  <a:srgbClr val="A50021"/>
                </a:solidFill>
                <a:cs typeface="Aharoni" pitchFamily="2" charset="-79"/>
              </a:rPr>
              <a:t>святим і почесним  обов’язком кожної людини, </a:t>
            </a:r>
            <a:r>
              <a:rPr lang="uk-UA" sz="4400" b="1" dirty="0">
                <a:solidFill>
                  <a:srgbClr val="A50021"/>
                </a:solidFill>
                <a:cs typeface="Aharoni" pitchFamily="2" charset="-79"/>
              </a:rPr>
              <a:t>заради збереження миру та спокою.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96136" y="2060848"/>
            <a:ext cx="2358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>
                <a:solidFill>
                  <a:srgbClr val="FFFF00"/>
                </a:solidFill>
              </a:rPr>
              <a:t>Народна мудрість </a:t>
            </a:r>
          </a:p>
        </p:txBody>
      </p:sp>
    </p:spTree>
    <p:extLst>
      <p:ext uri="{BB962C8B-B14F-4D97-AF65-F5344CB8AC3E}">
        <p14:creationId xmlns:p14="http://schemas.microsoft.com/office/powerpoint/2010/main" val="76762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52158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Один </a:t>
            </a:r>
            <a:r>
              <a:rPr lang="uk-UA" sz="4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день в </a:t>
            </a:r>
            <a:r>
              <a:rPr lang="uk-UA" sz="4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MS Mincho" pitchFamily="49" charset="-128"/>
                <a:cs typeface="Arial" pitchFamily="34" charset="0"/>
              </a:rPr>
              <a:t>армії</a:t>
            </a:r>
            <a:endParaRPr lang="uk-UA" sz="4400" b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MS Mincho" pitchFamily="49" charset="-128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142067"/>
            <a:ext cx="1792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000099"/>
                </a:solidFill>
              </a:rPr>
              <a:t>Підйом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2113" y="1988840"/>
            <a:ext cx="26981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000099"/>
                </a:solidFill>
              </a:rPr>
              <a:t>Шикування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34291" y="2671164"/>
            <a:ext cx="45223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000099"/>
                </a:solidFill>
              </a:rPr>
              <a:t>Фізична підготовка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87166" y="3429000"/>
            <a:ext cx="231345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000099"/>
                </a:solidFill>
              </a:rPr>
              <a:t>Навчання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7166" y="4091395"/>
            <a:ext cx="12073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000099"/>
                </a:solidFill>
              </a:rPr>
              <a:t>Обід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682" y="2283324"/>
            <a:ext cx="4011942" cy="2896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192" y="188640"/>
            <a:ext cx="2146300" cy="2146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0529" y="4856781"/>
            <a:ext cx="321434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>
                <a:solidFill>
                  <a:srgbClr val="000099"/>
                </a:solidFill>
              </a:rPr>
              <a:t>Орієнтування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82987" y="5713799"/>
            <a:ext cx="290816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600" b="1" dirty="0" smtClean="0">
                <a:solidFill>
                  <a:srgbClr val="000099"/>
                </a:solidFill>
              </a:rPr>
              <a:t>Прибирання</a:t>
            </a:r>
            <a:endParaRPr lang="uk-UA" sz="3600" b="1" dirty="0">
              <a:solidFill>
                <a:srgbClr val="000099"/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654" y="1398700"/>
            <a:ext cx="3071878" cy="2363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49557"/>
            <a:ext cx="4368689" cy="2808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0884" y="3466674"/>
            <a:ext cx="4560616" cy="302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3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8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rgbClr val="A50021"/>
                </a:solidFill>
                <a:latin typeface="Georgia" pitchFamily="18" charset="0"/>
              </a:rPr>
              <a:t>Воїни-захисники </a:t>
            </a:r>
            <a:r>
              <a:rPr lang="uk-UA" sz="3200" b="1" dirty="0">
                <a:solidFill>
                  <a:srgbClr val="A50021"/>
                </a:solidFill>
                <a:latin typeface="Georgia" pitchFamily="18" charset="0"/>
              </a:rPr>
              <a:t>усіх </a:t>
            </a:r>
            <a:r>
              <a:rPr lang="uk-UA" sz="3200" b="1" dirty="0" smtClean="0">
                <a:solidFill>
                  <a:srgbClr val="A50021"/>
                </a:solidFill>
                <a:latin typeface="Georgia" pitchFamily="18" charset="0"/>
              </a:rPr>
              <a:t>поколінь були наділені такими чеснотами:</a:t>
            </a:r>
          </a:p>
          <a:p>
            <a:endParaRPr lang="uk-UA" sz="3200" b="1" dirty="0" smtClean="0">
              <a:solidFill>
                <a:srgbClr val="A50021"/>
              </a:solidFill>
              <a:latin typeface="Georg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uk-UA" sz="3200" b="1" dirty="0">
                <a:solidFill>
                  <a:srgbClr val="A50021"/>
                </a:solidFill>
                <a:latin typeface="Georgia" pitchFamily="18" charset="0"/>
              </a:rPr>
              <a:t>м</a:t>
            </a:r>
            <a:r>
              <a:rPr lang="uk-UA" sz="3200" b="1" dirty="0" smtClean="0">
                <a:solidFill>
                  <a:srgbClr val="A50021"/>
                </a:solidFill>
                <a:latin typeface="Georgia" pitchFamily="18" charset="0"/>
              </a:rPr>
              <a:t>ужність </a:t>
            </a:r>
            <a:r>
              <a:rPr lang="uk-UA" sz="3200" b="1" dirty="0">
                <a:solidFill>
                  <a:srgbClr val="A50021"/>
                </a:solidFill>
                <a:latin typeface="Georgia" pitchFamily="18" charset="0"/>
              </a:rPr>
              <a:t>і </a:t>
            </a:r>
            <a:r>
              <a:rPr lang="uk-UA" sz="3200" b="1" dirty="0" smtClean="0">
                <a:solidFill>
                  <a:srgbClr val="A50021"/>
                </a:solidFill>
                <a:latin typeface="Georgia" pitchFamily="18" charset="0"/>
              </a:rPr>
              <a:t>героїзм;</a:t>
            </a:r>
          </a:p>
          <a:p>
            <a:endParaRPr lang="uk-UA" sz="3200" b="1" dirty="0" smtClean="0">
              <a:solidFill>
                <a:srgbClr val="A50021"/>
              </a:solidFill>
              <a:latin typeface="Georg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uk-UA" sz="3200" b="1" dirty="0" smtClean="0">
                <a:solidFill>
                  <a:srgbClr val="A50021"/>
                </a:solidFill>
                <a:latin typeface="Georgia" pitchFamily="18" charset="0"/>
              </a:rPr>
              <a:t>доблесть </a:t>
            </a:r>
            <a:r>
              <a:rPr lang="uk-UA" sz="3200" b="1" dirty="0">
                <a:solidFill>
                  <a:srgbClr val="A50021"/>
                </a:solidFill>
                <a:latin typeface="Georgia" pitchFamily="18" charset="0"/>
              </a:rPr>
              <a:t>і </a:t>
            </a:r>
            <a:r>
              <a:rPr lang="uk-UA" sz="3200" b="1" dirty="0" smtClean="0">
                <a:solidFill>
                  <a:srgbClr val="A50021"/>
                </a:solidFill>
                <a:latin typeface="Georgia" pitchFamily="18" charset="0"/>
              </a:rPr>
              <a:t>слава;</a:t>
            </a:r>
          </a:p>
          <a:p>
            <a:endParaRPr lang="uk-UA" sz="3200" b="1" i="1" dirty="0" smtClean="0">
              <a:solidFill>
                <a:srgbClr val="A50021"/>
              </a:solidFill>
              <a:latin typeface="Georgia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uk-UA" sz="3200" b="1" dirty="0" smtClean="0">
                <a:solidFill>
                  <a:srgbClr val="A50021"/>
                </a:solidFill>
                <a:latin typeface="Georgia" pitchFamily="18" charset="0"/>
              </a:rPr>
              <a:t>відвага </a:t>
            </a:r>
            <a:r>
              <a:rPr lang="uk-UA" sz="3200" b="1" dirty="0">
                <a:solidFill>
                  <a:srgbClr val="A50021"/>
                </a:solidFill>
                <a:latin typeface="Georgia" pitchFamily="18" charset="0"/>
              </a:rPr>
              <a:t>і </a:t>
            </a:r>
            <a:r>
              <a:rPr lang="uk-UA" sz="3200" b="1" dirty="0" smtClean="0">
                <a:solidFill>
                  <a:srgbClr val="A50021"/>
                </a:solidFill>
                <a:latin typeface="Georgia" pitchFamily="18" charset="0"/>
              </a:rPr>
              <a:t>честь.</a:t>
            </a:r>
          </a:p>
          <a:p>
            <a:r>
              <a:rPr lang="uk-UA" sz="3200" dirty="0" smtClean="0">
                <a:solidFill>
                  <a:srgbClr val="A50021"/>
                </a:solidFill>
              </a:rPr>
              <a:t> 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452295"/>
            <a:ext cx="3902284" cy="4405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09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725</TotalTime>
  <Words>533</Words>
  <Application>Microsoft Office PowerPoint</Application>
  <PresentationFormat>Экран (4:3)</PresentationFormat>
  <Paragraphs>87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Тема:     "Жити - Батьківщині служити!"</vt:lpstr>
      <vt:lpstr>Презентация PowerPoint</vt:lpstr>
      <vt:lpstr>Суспільно-інформаційна хвилинка </vt:lpstr>
      <vt:lpstr>Презентация PowerPoint</vt:lpstr>
      <vt:lpstr>Презентация PowerPoint</vt:lpstr>
      <vt:lpstr>Жити - Батьківщині служити!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Оксана</cp:lastModifiedBy>
  <cp:revision>65</cp:revision>
  <dcterms:created xsi:type="dcterms:W3CDTF">2014-12-11T19:55:37Z</dcterms:created>
  <dcterms:modified xsi:type="dcterms:W3CDTF">2017-02-28T22:35:02Z</dcterms:modified>
</cp:coreProperties>
</file>