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56" r:id="rId3"/>
    <p:sldId id="259" r:id="rId4"/>
    <p:sldId id="258" r:id="rId5"/>
    <p:sldId id="261" r:id="rId6"/>
    <p:sldId id="263" r:id="rId7"/>
    <p:sldId id="264" r:id="rId8"/>
    <p:sldId id="266" r:id="rId9"/>
    <p:sldId id="273" r:id="rId10"/>
    <p:sldId id="272" r:id="rId11"/>
    <p:sldId id="268" r:id="rId12"/>
    <p:sldId id="271" r:id="rId13"/>
    <p:sldId id="270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98" y="4643446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ТВОРЧИЙ ПОРТРЕТ МЕТОДИСТА БЕРЕЖАНСЬКОЇ СЮТ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12986925_462671103928850_1454504397598877785_n.jpg"/>
          <p:cNvPicPr>
            <a:picLocks noChangeAspect="1"/>
          </p:cNvPicPr>
          <p:nvPr/>
        </p:nvPicPr>
        <p:blipFill>
          <a:blip r:embed="rId2"/>
          <a:srcRect b="20833"/>
          <a:stretch>
            <a:fillRect/>
          </a:stretch>
        </p:blipFill>
        <p:spPr>
          <a:xfrm>
            <a:off x="2928926" y="214290"/>
            <a:ext cx="5000457" cy="4786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DSC09732.JPG"/>
          <p:cNvPicPr>
            <a:picLocks noChangeAspect="1"/>
          </p:cNvPicPr>
          <p:nvPr/>
        </p:nvPicPr>
        <p:blipFill>
          <a:blip r:embed="rId2" cstate="print"/>
          <a:srcRect t="11147"/>
          <a:stretch>
            <a:fillRect/>
          </a:stretch>
        </p:blipFill>
        <p:spPr bwMode="auto">
          <a:xfrm>
            <a:off x="5822446" y="4714884"/>
            <a:ext cx="2964395" cy="197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DSC097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2500306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SC_2505.jpg"/>
          <p:cNvPicPr>
            <a:picLocks noChangeAspect="1"/>
          </p:cNvPicPr>
          <p:nvPr/>
        </p:nvPicPr>
        <p:blipFill>
          <a:blip r:embed="rId4" cstate="print"/>
          <a:srcRect l="18334" t="27378" r="12793"/>
          <a:stretch>
            <a:fillRect/>
          </a:stretch>
        </p:blipFill>
        <p:spPr>
          <a:xfrm>
            <a:off x="285720" y="214290"/>
            <a:ext cx="3286148" cy="2303871"/>
          </a:xfrm>
          <a:prstGeom prst="rect">
            <a:avLst/>
          </a:prstGeo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5" cstate="print"/>
          <a:srcRect l="10937" t="19791" b="12500"/>
          <a:stretch>
            <a:fillRect/>
          </a:stretch>
        </p:blipFill>
        <p:spPr>
          <a:xfrm>
            <a:off x="214282" y="2571744"/>
            <a:ext cx="3429024" cy="2077350"/>
          </a:xfrm>
          <a:prstGeom prst="rect">
            <a:avLst/>
          </a:prstGeom>
        </p:spPr>
      </p:pic>
      <p:pic>
        <p:nvPicPr>
          <p:cNvPr id="6" name="Рисунок 5" descr="5.JPG"/>
          <p:cNvPicPr>
            <a:picLocks noChangeAspect="1"/>
          </p:cNvPicPr>
          <p:nvPr/>
        </p:nvPicPr>
        <p:blipFill>
          <a:blip r:embed="rId6" cstate="print"/>
          <a:srcRect l="18672" t="20729" r="11796" b="15729"/>
          <a:stretch>
            <a:fillRect/>
          </a:stretch>
        </p:blipFill>
        <p:spPr>
          <a:xfrm>
            <a:off x="5572132" y="214290"/>
            <a:ext cx="3286148" cy="2252304"/>
          </a:xfrm>
          <a:prstGeom prst="rect">
            <a:avLst/>
          </a:prstGeom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7" cstate="print"/>
          <a:srcRect l="12500" t="26041" r="3906" b="7291"/>
          <a:stretch>
            <a:fillRect/>
          </a:stretch>
        </p:blipFill>
        <p:spPr>
          <a:xfrm>
            <a:off x="214282" y="4714884"/>
            <a:ext cx="3224716" cy="1928802"/>
          </a:xfrm>
          <a:prstGeom prst="rect">
            <a:avLst/>
          </a:prstGeom>
        </p:spPr>
      </p:pic>
      <p:pic>
        <p:nvPicPr>
          <p:cNvPr id="10" name="Рисунок 9" descr="3.JPG"/>
          <p:cNvPicPr>
            <a:picLocks noChangeAspect="1"/>
          </p:cNvPicPr>
          <p:nvPr/>
        </p:nvPicPr>
        <p:blipFill>
          <a:blip r:embed="rId8" cstate="print"/>
          <a:srcRect l="9722" t="11458" r="25000" b="7291"/>
          <a:stretch>
            <a:fillRect/>
          </a:stretch>
        </p:blipFill>
        <p:spPr>
          <a:xfrm>
            <a:off x="3714744" y="3214686"/>
            <a:ext cx="2071702" cy="3438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14744" y="642918"/>
            <a:ext cx="20697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Впровадження </a:t>
            </a:r>
          </a:p>
          <a:p>
            <a:r>
              <a:rPr lang="uk-UA" dirty="0" smtClean="0"/>
              <a:t>національно-</a:t>
            </a:r>
          </a:p>
          <a:p>
            <a:r>
              <a:rPr lang="uk-UA" dirty="0" smtClean="0"/>
              <a:t>патріотичного </a:t>
            </a:r>
          </a:p>
          <a:p>
            <a:r>
              <a:rPr lang="uk-UA" dirty="0" smtClean="0"/>
              <a:t>в</a:t>
            </a:r>
            <a:r>
              <a:rPr lang="uk-UA" dirty="0" smtClean="0"/>
              <a:t>иховання </a:t>
            </a:r>
          </a:p>
          <a:p>
            <a:r>
              <a:rPr lang="uk-UA" dirty="0" smtClean="0"/>
              <a:t>шляхом участі</a:t>
            </a:r>
          </a:p>
          <a:p>
            <a:r>
              <a:rPr lang="uk-UA" dirty="0" smtClean="0"/>
              <a:t>у</a:t>
            </a:r>
            <a:r>
              <a:rPr lang="uk-UA" dirty="0" smtClean="0"/>
              <a:t> виховних </a:t>
            </a:r>
          </a:p>
          <a:p>
            <a:r>
              <a:rPr lang="uk-UA" dirty="0" smtClean="0"/>
              <a:t>та суспільно -</a:t>
            </a:r>
          </a:p>
          <a:p>
            <a:r>
              <a:rPr lang="uk-UA" dirty="0" smtClean="0"/>
              <a:t>м</a:t>
            </a:r>
            <a:r>
              <a:rPr lang="uk-UA" dirty="0" smtClean="0"/>
              <a:t>асових заходах </a:t>
            </a:r>
            <a:endParaRPr lang="uk-U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IMG_20150926_121902.jpg"/>
          <p:cNvPicPr>
            <a:picLocks noChangeAspect="1"/>
          </p:cNvPicPr>
          <p:nvPr/>
        </p:nvPicPr>
        <p:blipFill>
          <a:blip r:embed="rId2"/>
          <a:srcRect l="9244" r="16795"/>
          <a:stretch>
            <a:fillRect/>
          </a:stretch>
        </p:blipFill>
        <p:spPr bwMode="auto">
          <a:xfrm>
            <a:off x="214313" y="214313"/>
            <a:ext cx="271462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1" descr="IMG_20150926_1006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357188"/>
            <a:ext cx="252412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 descr="1 (2).jpg"/>
          <p:cNvPicPr>
            <a:picLocks noChangeAspect="1"/>
          </p:cNvPicPr>
          <p:nvPr/>
        </p:nvPicPr>
        <p:blipFill>
          <a:blip r:embed="rId4"/>
          <a:srcRect l="12502" r="10713"/>
          <a:stretch>
            <a:fillRect/>
          </a:stretch>
        </p:blipFill>
        <p:spPr bwMode="auto">
          <a:xfrm>
            <a:off x="5786438" y="214313"/>
            <a:ext cx="3071812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 descr="DSC_1026.JPG"/>
          <p:cNvPicPr>
            <a:picLocks noChangeAspect="1"/>
          </p:cNvPicPr>
          <p:nvPr/>
        </p:nvPicPr>
        <p:blipFill>
          <a:blip r:embed="rId5" cstate="print"/>
          <a:srcRect l="10416" r="6618"/>
          <a:stretch>
            <a:fillRect/>
          </a:stretch>
        </p:blipFill>
        <p:spPr bwMode="auto">
          <a:xfrm>
            <a:off x="214313" y="3929063"/>
            <a:ext cx="3357562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QWdRjh4xBnc.jpg"/>
          <p:cNvPicPr>
            <a:picLocks noChangeAspect="1"/>
          </p:cNvPicPr>
          <p:nvPr/>
        </p:nvPicPr>
        <p:blipFill>
          <a:blip r:embed="rId6"/>
          <a:srcRect l="22501" t="11079" r="25937" b="22098"/>
          <a:stretch>
            <a:fillRect/>
          </a:stretch>
        </p:blipFill>
        <p:spPr bwMode="auto">
          <a:xfrm>
            <a:off x="3643313" y="4357688"/>
            <a:ext cx="2714625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seminar_des_2015.jpg"/>
          <p:cNvPicPr>
            <a:picLocks noChangeAspect="1"/>
          </p:cNvPicPr>
          <p:nvPr/>
        </p:nvPicPr>
        <p:blipFill>
          <a:blip r:embed="rId7"/>
          <a:srcRect l="16270" r="14578" b="7558"/>
          <a:stretch>
            <a:fillRect/>
          </a:stretch>
        </p:blipFill>
        <p:spPr bwMode="auto">
          <a:xfrm>
            <a:off x="6500813" y="4000500"/>
            <a:ext cx="242887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8" descr="DSC01149.JPG"/>
          <p:cNvPicPr>
            <a:picLocks noChangeAspect="1"/>
          </p:cNvPicPr>
          <p:nvPr/>
        </p:nvPicPr>
        <p:blipFill>
          <a:blip r:embed="rId8"/>
          <a:srcRect t="18750" r="10938"/>
          <a:stretch>
            <a:fillRect/>
          </a:stretch>
        </p:blipFill>
        <p:spPr bwMode="auto">
          <a:xfrm>
            <a:off x="3643313" y="2357438"/>
            <a:ext cx="314325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9" descr="12250617_923931104358963_1325101353_o.jpg"/>
          <p:cNvPicPr>
            <a:picLocks noChangeAspect="1"/>
          </p:cNvPicPr>
          <p:nvPr/>
        </p:nvPicPr>
        <p:blipFill>
          <a:blip r:embed="rId9"/>
          <a:srcRect t="8974" b="26556"/>
          <a:stretch>
            <a:fillRect/>
          </a:stretch>
        </p:blipFill>
        <p:spPr bwMode="auto">
          <a:xfrm>
            <a:off x="214313" y="2357438"/>
            <a:ext cx="3357562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6786563" y="3071813"/>
            <a:ext cx="20009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uk-UA" altLang="uk-UA" sz="1600" dirty="0">
                <a:latin typeface="Times New Roman" pitchFamily="18" charset="0"/>
                <a:cs typeface="Times New Roman" pitchFamily="18" charset="0"/>
              </a:rPr>
              <a:t>Культурне, духовне </a:t>
            </a:r>
          </a:p>
          <a:p>
            <a:pPr algn="ctr" eaLnBrk="1" hangingPunct="1"/>
            <a:r>
              <a:rPr lang="uk-UA" altLang="uk-UA" sz="1600" dirty="0">
                <a:latin typeface="Times New Roman" pitchFamily="18" charset="0"/>
                <a:cs typeface="Times New Roman" pitchFamily="18" charset="0"/>
              </a:rPr>
              <a:t>та професійне життя</a:t>
            </a:r>
          </a:p>
          <a:p>
            <a:pPr algn="ctr" eaLnBrk="1" hangingPunct="1"/>
            <a:r>
              <a:rPr lang="uk-UA" altLang="uk-UA" sz="1600" dirty="0">
                <a:latin typeface="Times New Roman" pitchFamily="18" charset="0"/>
                <a:cs typeface="Times New Roman" pitchFamily="18" charset="0"/>
              </a:rPr>
              <a:t>керівника гуртка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993775"/>
            <a:ext cx="3806825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3"/>
          <a:srcRect l="4843" t="4883" r="8636"/>
          <a:stretch>
            <a:fillRect/>
          </a:stretch>
        </p:blipFill>
        <p:spPr bwMode="auto">
          <a:xfrm>
            <a:off x="153988" y="3960813"/>
            <a:ext cx="33845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/>
          <p:cNvPicPr>
            <a:picLocks noChangeAspect="1"/>
          </p:cNvPicPr>
          <p:nvPr/>
        </p:nvPicPr>
        <p:blipFill>
          <a:blip r:embed="rId4"/>
          <a:srcRect t="21651" r="20862"/>
          <a:stretch>
            <a:fillRect/>
          </a:stretch>
        </p:blipFill>
        <p:spPr bwMode="auto">
          <a:xfrm>
            <a:off x="4494213" y="950913"/>
            <a:ext cx="390207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круглений прямокутник 5"/>
          <p:cNvSpPr/>
          <p:nvPr/>
        </p:nvSpPr>
        <p:spPr>
          <a:xfrm>
            <a:off x="309563" y="115888"/>
            <a:ext cx="8366125" cy="755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Участь у (не)конференції вчителів </a:t>
            </a:r>
            <a:r>
              <a:rPr lang="en-US" dirty="0" err="1"/>
              <a:t>edCamp</a:t>
            </a:r>
            <a:r>
              <a:rPr lang="en-US" dirty="0"/>
              <a:t> Ukraine </a:t>
            </a:r>
            <a:r>
              <a:rPr lang="uk-UA" dirty="0"/>
              <a:t>в с. </a:t>
            </a:r>
            <a:r>
              <a:rPr lang="uk-UA" dirty="0" err="1"/>
              <a:t>Мечищів</a:t>
            </a:r>
            <a:r>
              <a:rPr lang="uk-UA" dirty="0"/>
              <a:t> 10.12.2015 р.</a:t>
            </a:r>
          </a:p>
          <a:p>
            <a:pPr algn="ctr" eaLnBrk="1" hangingPunct="1">
              <a:defRPr/>
            </a:pPr>
            <a:r>
              <a:rPr lang="uk-UA" dirty="0"/>
              <a:t>Презентація майстер класу «Виготовлення ляльки-</a:t>
            </a:r>
            <a:r>
              <a:rPr lang="uk-UA" dirty="0" err="1"/>
              <a:t>мотанки</a:t>
            </a:r>
            <a:r>
              <a:rPr lang="uk-UA" dirty="0"/>
              <a:t>»</a:t>
            </a: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5"/>
          <a:srcRect t="20601" r="11432" b="9052"/>
          <a:stretch>
            <a:fillRect/>
          </a:stretch>
        </p:blipFill>
        <p:spPr bwMode="auto">
          <a:xfrm>
            <a:off x="3635375" y="3960813"/>
            <a:ext cx="2736850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6" cstate="print"/>
          <a:srcRect t="6950"/>
          <a:stretch>
            <a:fillRect/>
          </a:stretch>
        </p:blipFill>
        <p:spPr bwMode="auto">
          <a:xfrm>
            <a:off x="6469063" y="4076700"/>
            <a:ext cx="2563812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348038" y="476250"/>
            <a:ext cx="2266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uk-UA" altLang="uk-UA" sz="2400" b="1" dirty="0">
                <a:latin typeface="Times New Roman" pitchFamily="18" charset="0"/>
                <a:cs typeface="Times New Roman" pitchFamily="18" charset="0"/>
              </a:rPr>
              <a:t>Наші нагороди</a:t>
            </a: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 t="4324"/>
          <a:stretch>
            <a:fillRect/>
          </a:stretch>
        </p:blipFill>
        <p:spPr bwMode="auto">
          <a:xfrm>
            <a:off x="66675" y="144463"/>
            <a:ext cx="31305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t="9993"/>
          <a:stretch>
            <a:fillRect/>
          </a:stretch>
        </p:blipFill>
        <p:spPr bwMode="auto">
          <a:xfrm>
            <a:off x="65088" y="2416175"/>
            <a:ext cx="3251200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4"/>
          <a:srcRect b="3775"/>
          <a:stretch>
            <a:fillRect/>
          </a:stretch>
        </p:blipFill>
        <p:spPr bwMode="auto">
          <a:xfrm>
            <a:off x="5719763" y="144463"/>
            <a:ext cx="32781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5"/>
          <a:srcRect b="7040"/>
          <a:stretch>
            <a:fillRect/>
          </a:stretch>
        </p:blipFill>
        <p:spPr bwMode="auto">
          <a:xfrm>
            <a:off x="5756275" y="2509838"/>
            <a:ext cx="32258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6"/>
          <a:srcRect t="5292" b="3818"/>
          <a:stretch>
            <a:fillRect/>
          </a:stretch>
        </p:blipFill>
        <p:spPr bwMode="auto">
          <a:xfrm>
            <a:off x="3360738" y="1484313"/>
            <a:ext cx="2254250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7"/>
          <a:srcRect t="10542"/>
          <a:stretch>
            <a:fillRect/>
          </a:stretch>
        </p:blipFill>
        <p:spPr bwMode="auto">
          <a:xfrm>
            <a:off x="1714480" y="4587875"/>
            <a:ext cx="3384550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8263" y="4518025"/>
            <a:ext cx="3036887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1736" y="1714488"/>
            <a:ext cx="4449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/>
              <a:t>Дякую за увагу!</a:t>
            </a:r>
            <a:endParaRPr lang="uk-UA" sz="4400" b="1" dirty="0"/>
          </a:p>
        </p:txBody>
      </p:sp>
      <p:pic>
        <p:nvPicPr>
          <p:cNvPr id="5" name="Рисунок 4" descr="post-12493-0-65948200-137442756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2643182"/>
            <a:ext cx="3461799" cy="35016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84.JPG"/>
          <p:cNvPicPr>
            <a:picLocks noChangeAspect="1"/>
          </p:cNvPicPr>
          <p:nvPr/>
        </p:nvPicPr>
        <p:blipFill>
          <a:blip r:embed="rId2" cstate="print"/>
          <a:srcRect t="5208"/>
          <a:stretch>
            <a:fillRect/>
          </a:stretch>
        </p:blipFill>
        <p:spPr>
          <a:xfrm>
            <a:off x="4714876" y="428604"/>
            <a:ext cx="3714776" cy="5281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571480"/>
            <a:ext cx="42148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Методист Бережанської СЮТ: </a:t>
            </a:r>
            <a:r>
              <a:rPr lang="uk-UA" altLang="uk-UA" b="1" dirty="0" err="1" smtClean="0">
                <a:latin typeface="Times New Roman" pitchFamily="18" charset="0"/>
                <a:cs typeface="Times New Roman" pitchFamily="18" charset="0"/>
              </a:rPr>
              <a:t>Івасіків</a:t>
            </a:r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 Мар</a:t>
            </a:r>
            <a:r>
              <a:rPr lang="en-US" altLang="uk-UA" b="1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altLang="uk-UA" b="1" dirty="0" err="1" smtClean="0">
                <a:latin typeface="Times New Roman" pitchFamily="18" charset="0"/>
                <a:cs typeface="Times New Roman" pitchFamily="18" charset="0"/>
              </a:rPr>
              <a:t>яна</a:t>
            </a:r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 Ігорівна</a:t>
            </a:r>
          </a:p>
          <a:p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Освіта: 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КНУТД 2001-2007рр.</a:t>
            </a: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спеціальність </a:t>
            </a:r>
            <a:r>
              <a:rPr lang="uk-UA" altLang="uk-UA" dirty="0" err="1" smtClean="0">
                <a:latin typeface="Times New Roman" pitchFamily="18" charset="0"/>
                <a:cs typeface="Times New Roman" pitchFamily="18" charset="0"/>
              </a:rPr>
              <a:t>“Дизайн”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КНУБПУ 2009-2011 рр.</a:t>
            </a: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спеціальність </a:t>
            </a:r>
            <a:r>
              <a:rPr lang="uk-UA" altLang="uk-UA" dirty="0" err="1" smtClean="0">
                <a:latin typeface="Times New Roman" pitchFamily="18" charset="0"/>
                <a:cs typeface="Times New Roman" pitchFamily="18" charset="0"/>
              </a:rPr>
              <a:t>“Садово-паркове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dirty="0" err="1" smtClean="0">
                <a:latin typeface="Times New Roman" pitchFamily="18" charset="0"/>
                <a:cs typeface="Times New Roman" pitchFamily="18" charset="0"/>
              </a:rPr>
              <a:t>господарство”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ТНПУ ім. В.Гнатюка 2013-2015 рр.</a:t>
            </a: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Спеціальність </a:t>
            </a:r>
            <a:r>
              <a:rPr lang="uk-UA" altLang="uk-UA" dirty="0" err="1" smtClean="0">
                <a:latin typeface="Times New Roman" pitchFamily="18" charset="0"/>
                <a:cs typeface="Times New Roman" pitchFamily="18" charset="0"/>
              </a:rPr>
              <a:t>“Технологічна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dirty="0" err="1" smtClean="0">
                <a:latin typeface="Times New Roman" pitchFamily="18" charset="0"/>
                <a:cs typeface="Times New Roman" pitchFamily="18" charset="0"/>
              </a:rPr>
              <a:t>освіта”</a:t>
            </a:r>
            <a:endParaRPr lang="uk-UA" alt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alt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В Бережанську 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СЮТ 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прийшла </a:t>
            </a: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на роботу на посаду керівника гуртка </a:t>
            </a: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в вересні 2007 року. </a:t>
            </a: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З вересня 2015 р. </a:t>
            </a:r>
            <a:r>
              <a:rPr lang="uk-UA" altLang="uk-UA" dirty="0" err="1" smtClean="0">
                <a:latin typeface="Times New Roman" pitchFamily="18" charset="0"/>
                <a:cs typeface="Times New Roman" pitchFamily="18" charset="0"/>
              </a:rPr>
              <a:t>–працюю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 на посаді</a:t>
            </a:r>
          </a:p>
          <a:p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 методиста 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БСЮТ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Проблема над якою працюю: </a:t>
            </a:r>
            <a:r>
              <a:rPr lang="uk-UA" altLang="uk-UA" dirty="0" err="1" smtClean="0">
                <a:latin typeface="Times New Roman" pitchFamily="18" charset="0"/>
                <a:cs typeface="Times New Roman" pitchFamily="18" charset="0"/>
              </a:rPr>
              <a:t>“Впровадження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 патріотичного виховання методом формування національної свідомості вихованців в діяльність Бережанської станції юних </a:t>
            </a:r>
            <a:r>
              <a:rPr lang="uk-UA" altLang="uk-UA" dirty="0" err="1" smtClean="0">
                <a:latin typeface="Times New Roman" pitchFamily="18" charset="0"/>
                <a:cs typeface="Times New Roman" pitchFamily="18" charset="0"/>
              </a:rPr>
              <a:t>техніків”</a:t>
            </a:r>
            <a:endParaRPr lang="uk-UA" alt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8596" y="214290"/>
            <a:ext cx="807249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	Гуртки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 початку трудової діяльності функціонували  на базі ЗОШ № 1 та ЗОШ № 3, а з 2009 навчального року проходять на базі Бережанської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станції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юних техніків.</a:t>
            </a:r>
          </a:p>
          <a:p>
            <a:pPr algn="ctr">
              <a:defRPr/>
            </a:pPr>
            <a:r>
              <a:rPr lang="uk-UA" sz="14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1600" b="1" i="1" dirty="0" smtClean="0">
                <a:latin typeface="Times New Roman" pitchFamily="18" charset="0"/>
                <a:cs typeface="Times New Roman" pitchFamily="18" charset="0"/>
              </a:rPr>
              <a:t>Участь у виховних та суспільно-масових заходах закладу:</a:t>
            </a:r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Виставка-розпродаж виробів для воїнів АТО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Виставка-конкурс «Замість ялинки – зимовий букет»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«Дитинство від Святого Миколая» в рамках проекту «Музей як навчальна платформа»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Культурно-освітній проект «Різдвяно-новорічні візерунки у </a:t>
            </a:r>
            <a:r>
              <a:rPr lang="uk-UA" sz="1200" dirty="0" err="1" smtClean="0"/>
              <a:t>Лепківській</a:t>
            </a:r>
            <a:r>
              <a:rPr lang="uk-UA" sz="1200" dirty="0" smtClean="0"/>
              <a:t> світлиці» 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День Святого </a:t>
            </a:r>
            <a:r>
              <a:rPr lang="uk-UA" sz="1200" dirty="0" smtClean="0"/>
              <a:t>Валентина в </a:t>
            </a:r>
            <a:r>
              <a:rPr lang="uk-UA" sz="1200" dirty="0" smtClean="0"/>
              <a:t>рамках проекту «Музей як навчальна платформа</a:t>
            </a:r>
            <a:r>
              <a:rPr lang="uk-UA" sz="1200" dirty="0" smtClean="0"/>
              <a:t>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Майстер </a:t>
            </a:r>
            <a:r>
              <a:rPr lang="uk-UA" sz="1200" dirty="0" smtClean="0"/>
              <a:t>класи по виготовленню квітів з </a:t>
            </a:r>
            <a:r>
              <a:rPr lang="uk-UA" sz="1200" dirty="0" err="1" smtClean="0"/>
              <a:t>гофропаперу</a:t>
            </a:r>
            <a:r>
              <a:rPr lang="uk-UA" sz="1200" dirty="0" smtClean="0"/>
              <a:t> до свята 8 </a:t>
            </a:r>
            <a:r>
              <a:rPr lang="uk-UA" sz="1200" dirty="0" smtClean="0"/>
              <a:t>Березня  </a:t>
            </a:r>
            <a:r>
              <a:rPr lang="uk-UA" sz="1200" dirty="0" smtClean="0"/>
              <a:t>в рамках проекту «Музей як навчальна платформа</a:t>
            </a:r>
            <a:r>
              <a:rPr lang="uk-UA" sz="1200" dirty="0" smtClean="0"/>
              <a:t>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Майстер </a:t>
            </a:r>
            <a:r>
              <a:rPr lang="uk-UA" sz="1200" dirty="0" smtClean="0"/>
              <a:t>клас по виготовленню листівок для воїнів АТО в техніці «</a:t>
            </a:r>
            <a:r>
              <a:rPr lang="uk-UA" sz="1200" dirty="0" err="1" smtClean="0"/>
              <a:t>писанка-мандала</a:t>
            </a:r>
            <a:r>
              <a:rPr lang="uk-UA" sz="1200" dirty="0" smtClean="0"/>
              <a:t>» в рамках проекту «Музей як навчальна платформа»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Участь у </a:t>
            </a:r>
            <a:r>
              <a:rPr lang="uk-UA" sz="1200" dirty="0" smtClean="0"/>
              <a:t>районних та міських </a:t>
            </a:r>
            <a:r>
              <a:rPr lang="uk-UA" sz="1200" dirty="0" smtClean="0"/>
              <a:t>виставках дизайну, «Наш пошук і творчість тобі, Україно!» та початкового технічного моделювання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Участь у обласних виставках дизайну, «Наш пошук і творчість тобі, Україно!» та початкового технічного моделювання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Участь у обласному конкурсі методичної розробки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Участь у ярмарку-розпродажі та виготовленню маків – символів пам’яті про </a:t>
            </a:r>
            <a:r>
              <a:rPr lang="uk-UA" sz="1200" dirty="0" err="1" smtClean="0"/>
              <a:t>загинувших</a:t>
            </a:r>
            <a:r>
              <a:rPr lang="uk-UA" sz="1200" dirty="0" smtClean="0"/>
              <a:t> у Другій світовій війні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Фестиваль «Європейська </a:t>
            </a:r>
            <a:r>
              <a:rPr lang="uk-UA" sz="1200" dirty="0" smtClean="0"/>
              <a:t>ніч в музеї»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Фестиваль «Канікули в Бережанському замку»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Літературний фестиваль «</a:t>
            </a:r>
            <a:r>
              <a:rPr lang="uk-UA" sz="1200" dirty="0" err="1" smtClean="0"/>
              <a:t>Бадяка-Маняка</a:t>
            </a:r>
            <a:r>
              <a:rPr lang="uk-UA" sz="1200" dirty="0" smtClean="0"/>
              <a:t>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Міжкультурний фестиваль </a:t>
            </a:r>
            <a:r>
              <a:rPr lang="uk-UA" sz="1200" dirty="0" err="1" smtClean="0"/>
              <a:t>“Ференц-фест”</a:t>
            </a:r>
            <a:endParaRPr lang="uk-UA" sz="1200" dirty="0" smtClean="0"/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Участь у майстер класі по виготовленню різдвяних листівок для дітей із фонду «</a:t>
            </a:r>
            <a:r>
              <a:rPr lang="uk-UA" sz="1200" dirty="0" err="1" smtClean="0"/>
              <a:t>Челіс</a:t>
            </a:r>
            <a:r>
              <a:rPr lang="uk-UA" sz="1200" dirty="0" smtClean="0"/>
              <a:t>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Фестиваль «У храмі книги» та фестиваль «Казка </a:t>
            </a:r>
            <a:r>
              <a:rPr lang="uk-UA" sz="1200" dirty="0" err="1" smtClean="0"/>
              <a:t>мойого</a:t>
            </a:r>
            <a:r>
              <a:rPr lang="uk-UA" sz="1200" dirty="0" smtClean="0"/>
              <a:t> життя</a:t>
            </a:r>
            <a:r>
              <a:rPr lang="uk-UA" sz="1200" dirty="0" smtClean="0"/>
              <a:t>»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Благодійний ярмарок </a:t>
            </a:r>
            <a:r>
              <a:rPr lang="uk-UA" sz="1200" dirty="0" err="1" smtClean="0"/>
              <a:t>“Тепло</a:t>
            </a:r>
            <a:r>
              <a:rPr lang="uk-UA" sz="1200" dirty="0" smtClean="0"/>
              <a:t> твоїх </a:t>
            </a:r>
            <a:r>
              <a:rPr lang="uk-UA" sz="1200" dirty="0" err="1" smtClean="0"/>
              <a:t>долонь”</a:t>
            </a:r>
            <a:endParaRPr lang="uk-UA" sz="1200" dirty="0" smtClean="0"/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Благодійний ярмарок </a:t>
            </a:r>
            <a:r>
              <a:rPr lang="uk-UA" sz="1200" dirty="0" err="1" smtClean="0"/>
              <a:t>“Миколай</a:t>
            </a:r>
            <a:r>
              <a:rPr lang="uk-UA" sz="1200" dirty="0" smtClean="0"/>
              <a:t> тебе не забуде!”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Великодній ярмарок 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Участь у </a:t>
            </a:r>
            <a:r>
              <a:rPr lang="uk-UA" sz="1200" dirty="0" err="1" smtClean="0"/>
              <a:t>флешмобі</a:t>
            </a:r>
            <a:r>
              <a:rPr lang="uk-UA" sz="1200" dirty="0" smtClean="0"/>
              <a:t> присвяченому вшануванню герої Небесної Сотні </a:t>
            </a:r>
            <a:r>
              <a:rPr lang="uk-UA" sz="1200" dirty="0" err="1" smtClean="0"/>
              <a:t>“”Вони</a:t>
            </a:r>
            <a:r>
              <a:rPr lang="uk-UA" sz="1200" dirty="0" smtClean="0"/>
              <a:t> тримають </a:t>
            </a:r>
            <a:r>
              <a:rPr lang="uk-UA" sz="1200" dirty="0" err="1" smtClean="0"/>
              <a:t>небо”</a:t>
            </a:r>
            <a:endParaRPr lang="uk-UA" sz="1200" dirty="0" smtClean="0"/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Конкурс </a:t>
            </a:r>
            <a:r>
              <a:rPr lang="uk-UA" sz="1200" dirty="0" err="1" smtClean="0"/>
              <a:t>“Малюнок</a:t>
            </a:r>
            <a:r>
              <a:rPr lang="uk-UA" sz="1200" dirty="0" smtClean="0"/>
              <a:t> воїнам </a:t>
            </a:r>
            <a:r>
              <a:rPr lang="uk-UA" sz="1200" dirty="0" err="1" smtClean="0"/>
              <a:t>АТО”</a:t>
            </a:r>
            <a:endParaRPr lang="uk-UA" sz="1200" dirty="0" smtClean="0"/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Відвідування вечорів презентації творчості</a:t>
            </a:r>
          </a:p>
          <a:p>
            <a:pPr>
              <a:buFont typeface="Wingdings" pitchFamily="2" charset="2"/>
              <a:buChar char="q"/>
            </a:pPr>
            <a:r>
              <a:rPr lang="uk-UA" sz="1200" dirty="0" smtClean="0"/>
              <a:t>Відвідування мітингів-реквіємів приурочених національним датам.</a:t>
            </a:r>
          </a:p>
          <a:p>
            <a:pPr>
              <a:buFont typeface="Wingdings" pitchFamily="2" charset="2"/>
              <a:buChar char="q"/>
            </a:pPr>
            <a:endParaRPr lang="uk-UA" sz="12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4282" y="285728"/>
            <a:ext cx="621506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З початку моєї педагогічної діяльності </a:t>
            </a:r>
          </a:p>
          <a:p>
            <a:pPr algn="ctr" eaLnBrk="1" hangingPunct="1"/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на базі Бережанської 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СЮТ </a:t>
            </a: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велися такі гуртки:</a:t>
            </a:r>
          </a:p>
          <a:p>
            <a:pPr eaLnBrk="1" hangingPunct="1">
              <a:buFont typeface="Arial" charset="0"/>
              <a:buChar char="•"/>
            </a:pP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Гурток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“Юних</a:t>
            </a: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дизайнерів”</a:t>
            </a:r>
            <a:endParaRPr lang="uk-UA" altLang="uk-UA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Гурток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“Моделювання</a:t>
            </a: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 на конструювання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одягу”</a:t>
            </a:r>
            <a:endParaRPr lang="uk-UA" altLang="uk-UA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Гурток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“Берегиня”</a:t>
            </a:r>
            <a:endParaRPr lang="uk-UA" altLang="uk-UA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Гурток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“Бабусина</a:t>
            </a: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скриня”</a:t>
            </a: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 (на базі програми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“Гончарик”</a:t>
            </a: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Гурток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“Технічний</a:t>
            </a: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дизайн”</a:t>
            </a:r>
            <a:endParaRPr lang="uk-UA" altLang="uk-UA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Гурток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“Паперопластика”</a:t>
            </a:r>
            <a:endParaRPr lang="uk-UA" altLang="uk-UA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Гурток </a:t>
            </a:r>
            <a:r>
              <a:rPr lang="uk-UA" altLang="uk-UA" dirty="0" err="1">
                <a:latin typeface="Times New Roman" pitchFamily="18" charset="0"/>
                <a:cs typeface="Times New Roman" pitchFamily="18" charset="0"/>
              </a:rPr>
              <a:t>“Біжутерія”</a:t>
            </a: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 (по власній авторській програмі)</a:t>
            </a:r>
          </a:p>
        </p:txBody>
      </p:sp>
      <p:pic>
        <p:nvPicPr>
          <p:cNvPr id="3" name="Рисунок 5" descr="IMG_20151127_104129.jpg"/>
          <p:cNvPicPr>
            <a:picLocks noChangeAspect="1"/>
          </p:cNvPicPr>
          <p:nvPr/>
        </p:nvPicPr>
        <p:blipFill>
          <a:blip r:embed="rId2"/>
          <a:srcRect r="9525"/>
          <a:stretch>
            <a:fillRect/>
          </a:stretch>
        </p:blipFill>
        <p:spPr bwMode="auto">
          <a:xfrm>
            <a:off x="6215063" y="4929188"/>
            <a:ext cx="2714625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6" descr="IMG_20151127_1041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000625"/>
            <a:ext cx="3000375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IMG_20151127_104158.jpg"/>
          <p:cNvPicPr>
            <a:picLocks noChangeAspect="1"/>
          </p:cNvPicPr>
          <p:nvPr/>
        </p:nvPicPr>
        <p:blipFill>
          <a:blip r:embed="rId4"/>
          <a:srcRect l="5814" t="10336" r="2615"/>
          <a:stretch>
            <a:fillRect/>
          </a:stretch>
        </p:blipFill>
        <p:spPr bwMode="auto">
          <a:xfrm>
            <a:off x="214313" y="3286125"/>
            <a:ext cx="30003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IMG_20151127_10421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25" y="3286125"/>
            <a:ext cx="2786063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 descr="IMG_20151127_104237.jpg"/>
          <p:cNvPicPr>
            <a:picLocks noChangeAspect="1"/>
          </p:cNvPicPr>
          <p:nvPr/>
        </p:nvPicPr>
        <p:blipFill>
          <a:blip r:embed="rId6" cstate="print"/>
          <a:srcRect r="5809"/>
          <a:stretch>
            <a:fillRect/>
          </a:stretch>
        </p:blipFill>
        <p:spPr bwMode="auto">
          <a:xfrm>
            <a:off x="3286125" y="4929188"/>
            <a:ext cx="2857500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0" descr="IMG_20151127_104311.jpg"/>
          <p:cNvPicPr>
            <a:picLocks noChangeAspect="1"/>
          </p:cNvPicPr>
          <p:nvPr/>
        </p:nvPicPr>
        <p:blipFill>
          <a:blip r:embed="rId7"/>
          <a:srcRect t="15659" b="6483"/>
          <a:stretch>
            <a:fillRect/>
          </a:stretch>
        </p:blipFill>
        <p:spPr bwMode="auto">
          <a:xfrm>
            <a:off x="6143625" y="1857375"/>
            <a:ext cx="278606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1" descr="IMG_20151127_104338.jpg"/>
          <p:cNvPicPr>
            <a:picLocks noChangeAspect="1"/>
          </p:cNvPicPr>
          <p:nvPr/>
        </p:nvPicPr>
        <p:blipFill>
          <a:blip r:embed="rId8"/>
          <a:srcRect l="1462" r="9358"/>
          <a:stretch>
            <a:fillRect/>
          </a:stretch>
        </p:blipFill>
        <p:spPr bwMode="auto">
          <a:xfrm>
            <a:off x="6143625" y="3071813"/>
            <a:ext cx="2786063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2" descr="IMG_20151127_104356.jpg"/>
          <p:cNvPicPr>
            <a:picLocks noChangeAspect="1"/>
          </p:cNvPicPr>
          <p:nvPr/>
        </p:nvPicPr>
        <p:blipFill>
          <a:blip r:embed="rId9"/>
          <a:srcRect t="8405"/>
          <a:stretch>
            <a:fillRect/>
          </a:stretch>
        </p:blipFill>
        <p:spPr bwMode="auto">
          <a:xfrm>
            <a:off x="5786438" y="214313"/>
            <a:ext cx="3189287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3071802" y="1928802"/>
            <a:ext cx="300037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Навчаючись у </a:t>
            </a: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гуртку технічного дизайну, </a:t>
            </a:r>
            <a:r>
              <a:rPr lang="uk-UA" altLang="uk-UA" dirty="0">
                <a:latin typeface="Times New Roman" pitchFamily="18" charset="0"/>
                <a:cs typeface="Times New Roman" pitchFamily="18" charset="0"/>
              </a:rPr>
              <a:t>вихованці ознайомлюються з технікою різних видів та її розвитком, проводять дослідження на зразках різноманітних транспортних засобів, конструюють і моделюють.</a:t>
            </a:r>
            <a:endParaRPr lang="uk-UA" altLang="uk-UA" dirty="0"/>
          </a:p>
        </p:txBody>
      </p:sp>
      <p:pic>
        <p:nvPicPr>
          <p:cNvPr id="3" name="Рисунок 2" descr="Фото01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SC082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442912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Фото032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500563"/>
            <a:ext cx="27622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Фото032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13" y="207168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0029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4500563"/>
            <a:ext cx="27622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20150305_17440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2428875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00223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00" y="142875"/>
            <a:ext cx="2500313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00108.JPG"/>
          <p:cNvPicPr>
            <a:picLocks noChangeAspect="1"/>
          </p:cNvPicPr>
          <p:nvPr/>
        </p:nvPicPr>
        <p:blipFill>
          <a:blip r:embed="rId9"/>
          <a:srcRect t="20000"/>
          <a:stretch>
            <a:fillRect/>
          </a:stretch>
        </p:blipFill>
        <p:spPr bwMode="auto">
          <a:xfrm>
            <a:off x="3214688" y="214313"/>
            <a:ext cx="2857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785938" y="214313"/>
            <a:ext cx="5929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uk-UA" altLang="uk-UA" b="1" dirty="0">
                <a:latin typeface="Times New Roman" pitchFamily="18" charset="0"/>
                <a:cs typeface="Times New Roman" pitchFamily="18" charset="0"/>
              </a:rPr>
              <a:t>Участь у районних та обласних виставках дизайну, </a:t>
            </a:r>
          </a:p>
          <a:p>
            <a:pPr algn="ctr" eaLnBrk="1" hangingPunct="1"/>
            <a:r>
              <a:rPr lang="uk-UA" altLang="uk-UA" b="1" dirty="0">
                <a:latin typeface="Times New Roman" pitchFamily="18" charset="0"/>
                <a:cs typeface="Times New Roman" pitchFamily="18" charset="0"/>
              </a:rPr>
              <a:t>«Наш пошук і творчість тобі, Україно!» </a:t>
            </a:r>
          </a:p>
          <a:p>
            <a:pPr algn="ctr" eaLnBrk="1" hangingPunct="1"/>
            <a:r>
              <a:rPr lang="uk-UA" altLang="uk-UA" b="1" dirty="0">
                <a:latin typeface="Times New Roman" pitchFamily="18" charset="0"/>
                <a:cs typeface="Times New Roman" pitchFamily="18" charset="0"/>
              </a:rPr>
              <a:t>та початкового технічного моделювання</a:t>
            </a:r>
          </a:p>
          <a:p>
            <a:pPr eaLnBrk="1" hangingPunct="1"/>
            <a:endParaRPr lang="uk-UA" altLang="uk-UA" dirty="0"/>
          </a:p>
        </p:txBody>
      </p:sp>
      <p:pic>
        <p:nvPicPr>
          <p:cNvPr id="3" name="Рисунок 3" descr="1896824_356910291171599_2822512853692087257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214438"/>
            <a:ext cx="335756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 descr="11050117_356910561171572_9176092362651587247_n.jpg"/>
          <p:cNvPicPr>
            <a:picLocks noChangeAspect="1"/>
          </p:cNvPicPr>
          <p:nvPr/>
        </p:nvPicPr>
        <p:blipFill>
          <a:blip r:embed="rId3"/>
          <a:srcRect l="10246"/>
          <a:stretch>
            <a:fillRect/>
          </a:stretch>
        </p:blipFill>
        <p:spPr bwMode="auto">
          <a:xfrm>
            <a:off x="214313" y="3714750"/>
            <a:ext cx="33210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11052382_356910827838212_6528185554697300461_n.jpg"/>
          <p:cNvPicPr>
            <a:picLocks noChangeAspect="1"/>
          </p:cNvPicPr>
          <p:nvPr/>
        </p:nvPicPr>
        <p:blipFill>
          <a:blip r:embed="rId4"/>
          <a:srcRect l="17087" r="9608"/>
          <a:stretch>
            <a:fillRect/>
          </a:stretch>
        </p:blipFill>
        <p:spPr bwMode="auto">
          <a:xfrm>
            <a:off x="6072188" y="3714750"/>
            <a:ext cx="2759075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11150670_356910587838236_230177015454071500_n.jpg"/>
          <p:cNvPicPr>
            <a:picLocks noChangeAspect="1"/>
          </p:cNvPicPr>
          <p:nvPr/>
        </p:nvPicPr>
        <p:blipFill>
          <a:blip r:embed="rId5"/>
          <a:srcRect t="13203" r="12030"/>
          <a:stretch>
            <a:fillRect/>
          </a:stretch>
        </p:blipFill>
        <p:spPr bwMode="auto">
          <a:xfrm>
            <a:off x="5643563" y="1214438"/>
            <a:ext cx="32575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 descr="IMG_2361.JPG"/>
          <p:cNvPicPr>
            <a:picLocks noChangeAspect="1"/>
          </p:cNvPicPr>
          <p:nvPr/>
        </p:nvPicPr>
        <p:blipFill>
          <a:blip r:embed="rId6"/>
          <a:srcRect l="27734" r="19920"/>
          <a:stretch>
            <a:fillRect/>
          </a:stretch>
        </p:blipFill>
        <p:spPr bwMode="auto">
          <a:xfrm>
            <a:off x="3714750" y="1214438"/>
            <a:ext cx="1857375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4" descr="11013521_356910287838266_143079500941530203_n.jpg"/>
          <p:cNvPicPr>
            <a:picLocks noChangeAspect="1"/>
          </p:cNvPicPr>
          <p:nvPr/>
        </p:nvPicPr>
        <p:blipFill>
          <a:blip r:embed="rId7"/>
          <a:srcRect l="16380" r="7668"/>
          <a:stretch>
            <a:fillRect/>
          </a:stretch>
        </p:blipFill>
        <p:spPr bwMode="auto">
          <a:xfrm>
            <a:off x="3643313" y="4000500"/>
            <a:ext cx="2341562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00034" y="0"/>
            <a:ext cx="81439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Видавнича діяльність: ілюстрація книжечок </a:t>
            </a:r>
            <a:r>
              <a:rPr lang="uk-UA" altLang="uk-UA" b="1" dirty="0" err="1" smtClean="0">
                <a:latin typeface="Times New Roman" pitchFamily="18" charset="0"/>
                <a:cs typeface="Times New Roman" pitchFamily="18" charset="0"/>
              </a:rPr>
              <a:t>“Рідне</a:t>
            </a:r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b="1" dirty="0" err="1" smtClean="0">
                <a:latin typeface="Times New Roman" pitchFamily="18" charset="0"/>
                <a:cs typeface="Times New Roman" pitchFamily="18" charset="0"/>
              </a:rPr>
              <a:t>містечко”</a:t>
            </a:r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altLang="uk-UA" b="1" dirty="0" err="1" smtClean="0">
                <a:latin typeface="Times New Roman" pitchFamily="18" charset="0"/>
                <a:cs typeface="Times New Roman" pitchFamily="18" charset="0"/>
              </a:rPr>
              <a:t>“Казки</a:t>
            </a:r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 для малят. Римовано в </a:t>
            </a:r>
            <a:r>
              <a:rPr lang="uk-UA" altLang="uk-UA" b="1" dirty="0" err="1" smtClean="0">
                <a:latin typeface="Times New Roman" pitchFamily="18" charset="0"/>
                <a:cs typeface="Times New Roman" pitchFamily="18" charset="0"/>
              </a:rPr>
              <a:t>Бережанах”</a:t>
            </a:r>
            <a:r>
              <a:rPr lang="uk-UA" altLang="uk-UA" b="1" dirty="0" smtClean="0">
                <a:latin typeface="Times New Roman" pitchFamily="18" charset="0"/>
                <a:cs typeface="Times New Roman" pitchFamily="18" charset="0"/>
              </a:rPr>
              <a:t> та презентація книжок на фестивалі “У храмі </a:t>
            </a:r>
            <a:r>
              <a:rPr lang="uk-UA" altLang="uk-UA" b="1" dirty="0" err="1" smtClean="0">
                <a:latin typeface="Times New Roman" pitchFamily="18" charset="0"/>
                <a:cs typeface="Times New Roman" pitchFamily="18" charset="0"/>
              </a:rPr>
              <a:t>книг”</a:t>
            </a:r>
            <a:endParaRPr lang="uk-UA" altLang="uk-UA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uk-UA" alt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5" descr="P5tgvf3X5gI.jpg"/>
          <p:cNvPicPr>
            <a:picLocks noChangeAspect="1"/>
          </p:cNvPicPr>
          <p:nvPr/>
        </p:nvPicPr>
        <p:blipFill>
          <a:blip r:embed="rId2"/>
          <a:srcRect t="9866" b="12108"/>
          <a:stretch>
            <a:fillRect/>
          </a:stretch>
        </p:blipFill>
        <p:spPr bwMode="auto">
          <a:xfrm>
            <a:off x="428596" y="928670"/>
            <a:ext cx="4214842" cy="219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w4HATBXnPJ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071546"/>
            <a:ext cx="3857625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2017708_908831762532345_1051961095860574195_o.jpg"/>
          <p:cNvPicPr>
            <a:picLocks noChangeAspect="1"/>
          </p:cNvPicPr>
          <p:nvPr/>
        </p:nvPicPr>
        <p:blipFill>
          <a:blip r:embed="rId4"/>
          <a:srcRect t="12727"/>
          <a:stretch>
            <a:fillRect/>
          </a:stretch>
        </p:blipFill>
        <p:spPr bwMode="auto">
          <a:xfrm>
            <a:off x="2786050" y="3571876"/>
            <a:ext cx="2306820" cy="30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2038401_908832159198972_6643664477958840918_n.jpg"/>
          <p:cNvPicPr>
            <a:picLocks noChangeAspect="1"/>
          </p:cNvPicPr>
          <p:nvPr/>
        </p:nvPicPr>
        <p:blipFill>
          <a:blip r:embed="rId5"/>
          <a:srcRect l="7761" r="4274"/>
          <a:stretch>
            <a:fillRect/>
          </a:stretch>
        </p:blipFill>
        <p:spPr bwMode="auto">
          <a:xfrm>
            <a:off x="428596" y="5072074"/>
            <a:ext cx="2145972" cy="162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12043074_908831855865669_6923023638116361801_n.jpg"/>
          <p:cNvPicPr>
            <a:picLocks noChangeAspect="1"/>
          </p:cNvPicPr>
          <p:nvPr/>
        </p:nvPicPr>
        <p:blipFill>
          <a:blip r:embed="rId6"/>
          <a:srcRect t="11095"/>
          <a:stretch>
            <a:fillRect/>
          </a:stretch>
        </p:blipFill>
        <p:spPr bwMode="auto">
          <a:xfrm>
            <a:off x="5214942" y="3857628"/>
            <a:ext cx="371480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12107949_908831245865730_3693841427247293646_n.jpg"/>
          <p:cNvPicPr>
            <a:picLocks noChangeAspect="1"/>
          </p:cNvPicPr>
          <p:nvPr/>
        </p:nvPicPr>
        <p:blipFill>
          <a:blip r:embed="rId7"/>
          <a:srcRect l="9142" t="7042" r="10390"/>
          <a:stretch>
            <a:fillRect/>
          </a:stretch>
        </p:blipFill>
        <p:spPr bwMode="auto">
          <a:xfrm>
            <a:off x="285720" y="3214686"/>
            <a:ext cx="2448905" cy="188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4"/>
            <a:ext cx="2571737" cy="19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3" descr="DSC01738.JPG"/>
          <p:cNvPicPr>
            <a:picLocks noChangeAspect="1"/>
          </p:cNvPicPr>
          <p:nvPr/>
        </p:nvPicPr>
        <p:blipFill>
          <a:blip r:embed="rId3" cstate="print"/>
          <a:srcRect t="15417"/>
          <a:stretch>
            <a:fillRect/>
          </a:stretch>
        </p:blipFill>
        <p:spPr bwMode="auto">
          <a:xfrm>
            <a:off x="3071802" y="4643446"/>
            <a:ext cx="3143241" cy="199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4" descr="DSC01756.JPG"/>
          <p:cNvPicPr>
            <a:picLocks noChangeAspect="1"/>
          </p:cNvPicPr>
          <p:nvPr/>
        </p:nvPicPr>
        <p:blipFill>
          <a:blip r:embed="rId4" cstate="print"/>
          <a:srcRect l="3671" t="3854" r="13515" b="6561"/>
          <a:stretch>
            <a:fillRect/>
          </a:stretch>
        </p:blipFill>
        <p:spPr bwMode="auto">
          <a:xfrm>
            <a:off x="5857884" y="214290"/>
            <a:ext cx="3000396" cy="243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" descr="DSC00394.JPG"/>
          <p:cNvPicPr>
            <a:picLocks noChangeAspect="1"/>
          </p:cNvPicPr>
          <p:nvPr/>
        </p:nvPicPr>
        <p:blipFill>
          <a:blip r:embed="rId5" cstate="print"/>
          <a:srcRect l="21128" t="29608" r="9453"/>
          <a:stretch>
            <a:fillRect/>
          </a:stretch>
        </p:blipFill>
        <p:spPr bwMode="auto">
          <a:xfrm>
            <a:off x="6357950" y="4714884"/>
            <a:ext cx="2571768" cy="195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k20151016_10141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285992"/>
            <a:ext cx="2666988" cy="200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037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29132"/>
            <a:ext cx="2881313" cy="2160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2" descr="DSC09687.JPG"/>
          <p:cNvPicPr>
            <a:picLocks noChangeAspect="1"/>
          </p:cNvPicPr>
          <p:nvPr/>
        </p:nvPicPr>
        <p:blipFill>
          <a:blip r:embed="rId8" cstate="print"/>
          <a:srcRect l="15625" t="6250"/>
          <a:stretch>
            <a:fillRect/>
          </a:stretch>
        </p:blipFill>
        <p:spPr bwMode="auto">
          <a:xfrm>
            <a:off x="3000364" y="214290"/>
            <a:ext cx="274321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9" cstate="print"/>
          <a:srcRect l="9375" t="15278" r="9375"/>
          <a:stretch>
            <a:fillRect/>
          </a:stretch>
        </p:blipFill>
        <p:spPr>
          <a:xfrm>
            <a:off x="5572132" y="2714620"/>
            <a:ext cx="3286148" cy="19274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43240" y="2928934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Участь у тематичних майстер класах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BKzuM1p8CO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571744"/>
            <a:ext cx="3143250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6" descr="DSC09851.JPG"/>
          <p:cNvPicPr>
            <a:picLocks noChangeAspect="1"/>
          </p:cNvPicPr>
          <p:nvPr/>
        </p:nvPicPr>
        <p:blipFill>
          <a:blip r:embed="rId3" cstate="print"/>
          <a:srcRect t="9592" b="11272"/>
          <a:stretch>
            <a:fillRect/>
          </a:stretch>
        </p:blipFill>
        <p:spPr bwMode="auto">
          <a:xfrm>
            <a:off x="5643570" y="4643446"/>
            <a:ext cx="3214686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DSC00260.JPG"/>
          <p:cNvPicPr>
            <a:picLocks noChangeAspect="1"/>
          </p:cNvPicPr>
          <p:nvPr/>
        </p:nvPicPr>
        <p:blipFill>
          <a:blip r:embed="rId4" cstate="print"/>
          <a:srcRect t="13335" b="11665"/>
          <a:stretch>
            <a:fillRect/>
          </a:stretch>
        </p:blipFill>
        <p:spPr bwMode="auto">
          <a:xfrm>
            <a:off x="214282" y="4786322"/>
            <a:ext cx="3200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 descr="DSC00296.JPG"/>
          <p:cNvPicPr>
            <a:picLocks noChangeAspect="1"/>
          </p:cNvPicPr>
          <p:nvPr/>
        </p:nvPicPr>
        <p:blipFill>
          <a:blip r:embed="rId5" cstate="print"/>
          <a:srcRect t="9271"/>
          <a:stretch>
            <a:fillRect/>
          </a:stretch>
        </p:blipFill>
        <p:spPr bwMode="auto">
          <a:xfrm>
            <a:off x="142844" y="214290"/>
            <a:ext cx="3214710" cy="21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DSC00364.JPG"/>
          <p:cNvPicPr>
            <a:picLocks noChangeAspect="1"/>
          </p:cNvPicPr>
          <p:nvPr/>
        </p:nvPicPr>
        <p:blipFill>
          <a:blip r:embed="rId6" cstate="print"/>
          <a:srcRect l="11697" t="25835" r="15781"/>
          <a:stretch>
            <a:fillRect/>
          </a:stretch>
        </p:blipFill>
        <p:spPr bwMode="auto">
          <a:xfrm>
            <a:off x="6000760" y="214290"/>
            <a:ext cx="2700691" cy="207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DSC09662.JPG"/>
          <p:cNvPicPr>
            <a:picLocks noChangeAspect="1"/>
          </p:cNvPicPr>
          <p:nvPr/>
        </p:nvPicPr>
        <p:blipFill>
          <a:blip r:embed="rId7" cstate="print"/>
          <a:srcRect l="6017" t="23647" r="8827" b="10834"/>
          <a:stretch>
            <a:fillRect/>
          </a:stretch>
        </p:blipFill>
        <p:spPr bwMode="auto">
          <a:xfrm>
            <a:off x="5214942" y="2357430"/>
            <a:ext cx="371477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3а.JPG"/>
          <p:cNvPicPr>
            <a:picLocks noChangeAspect="1"/>
          </p:cNvPicPr>
          <p:nvPr/>
        </p:nvPicPr>
        <p:blipFill>
          <a:blip r:embed="rId8" cstate="print"/>
          <a:srcRect l="17969" t="15625" r="4687" b="8333"/>
          <a:stretch>
            <a:fillRect/>
          </a:stretch>
        </p:blipFill>
        <p:spPr>
          <a:xfrm>
            <a:off x="3428992" y="357166"/>
            <a:ext cx="2518923" cy="1857388"/>
          </a:xfrm>
          <a:prstGeom prst="rect">
            <a:avLst/>
          </a:prstGeom>
        </p:spPr>
      </p:pic>
      <p:pic>
        <p:nvPicPr>
          <p:cNvPr id="9" name="Рисунок 8" descr="DSC02711.JPG"/>
          <p:cNvPicPr>
            <a:picLocks noChangeAspect="1"/>
          </p:cNvPicPr>
          <p:nvPr/>
        </p:nvPicPr>
        <p:blipFill>
          <a:blip r:embed="rId9" cstate="print"/>
          <a:srcRect l="8195" t="24896" r="7083" b="9479"/>
          <a:stretch>
            <a:fillRect/>
          </a:stretch>
        </p:blipFill>
        <p:spPr>
          <a:xfrm>
            <a:off x="3500430" y="4500570"/>
            <a:ext cx="2071702" cy="21396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43306" y="2857496"/>
            <a:ext cx="150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Участь </a:t>
            </a:r>
          </a:p>
          <a:p>
            <a:pPr algn="ctr"/>
            <a:r>
              <a:rPr lang="uk-UA" dirty="0" smtClean="0"/>
              <a:t>у фестивалях</a:t>
            </a:r>
            <a:endParaRPr lang="uk-UA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173</TotalTime>
  <Words>287</Words>
  <PresentationFormat>Экран (4:3)</PresentationFormat>
  <Paragraphs>73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ТВОРЧИЙ ПОРТРЕТ МЕТОДИСТА БЕРЕЖАНСЬКОЇ СЮТ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metodust_sut</dc:creator>
  <cp:lastModifiedBy>metodust_sut</cp:lastModifiedBy>
  <cp:revision>24</cp:revision>
  <dcterms:created xsi:type="dcterms:W3CDTF">2016-05-23T08:02:53Z</dcterms:created>
  <dcterms:modified xsi:type="dcterms:W3CDTF">2016-05-23T11:07:15Z</dcterms:modified>
</cp:coreProperties>
</file>